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9906000" cy="6858000" type="A4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4660"/>
  </p:normalViewPr>
  <p:slideViewPr>
    <p:cSldViewPr>
      <p:cViewPr varScale="1">
        <p:scale>
          <a:sx n="102" d="100"/>
          <a:sy n="102" d="100"/>
        </p:scale>
        <p:origin x="-18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871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0741-2F38-4C1B-97CE-B00FC7122C14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221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871" y="9372221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997E-16DE-43FB-9C01-2CB409C3D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1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0F481-7558-44AD-90E9-41B4A6016DB2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9775"/>
            <a:ext cx="534511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B81D-448F-4C79-8ECA-3AA72352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0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804970" y="9350697"/>
            <a:ext cx="2902046" cy="4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83" tIns="42527" rIns="81783" bIns="4252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89C59968-9CDB-4E3E-B503-74E91AC1702F}" type="slidenum">
              <a:rPr lang="en-GB" sz="1700">
                <a:solidFill>
                  <a:srgbClr val="FFFFFF"/>
                </a:solidFill>
              </a:rPr>
              <a:pPr eaLnBrk="1" hangingPunct="1"/>
              <a:t>1</a:t>
            </a:fld>
            <a:endParaRPr lang="en-GB" sz="1700">
              <a:solidFill>
                <a:srgbClr val="FFFFFF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804970" y="9350696"/>
            <a:ext cx="2903457" cy="4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7" tIns="41219" rIns="82437" bIns="41219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>
              <a:lnSpc>
                <a:spcPct val="68000"/>
              </a:lnSpc>
            </a:pPr>
            <a:fld id="{3CB178FC-D77B-43AE-ABA5-D8172A593902}" type="slidenum">
              <a:rPr lang="en-GB" sz="11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68000"/>
                </a:lnSpc>
              </a:pPr>
              <a:t>1</a:t>
            </a:fld>
            <a:endParaRPr lang="en-GB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804970" y="9350696"/>
            <a:ext cx="2907689" cy="4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7" tIns="41219" rIns="82437" bIns="41219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>
              <a:lnSpc>
                <a:spcPct val="86000"/>
              </a:lnSpc>
            </a:pPr>
            <a:fld id="{6FF7EBC1-CA7E-4A10-8FC2-1F1AA3B0496C}" type="slidenum">
              <a:rPr lang="en-GB" sz="11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86000"/>
                </a:lnSpc>
              </a:pPr>
              <a:t>1</a:t>
            </a:fld>
            <a:endParaRPr lang="en-GB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04970" y="9350696"/>
            <a:ext cx="2909099" cy="4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7" tIns="41219" rIns="82437" bIns="41219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/>
            <a:fld id="{49FC5E08-053C-481E-AC94-47CFA5629709}" type="slidenum">
              <a:rPr lang="en-GB" sz="11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GB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09978" y="738445"/>
            <a:ext cx="4898349" cy="3692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92" tIns="41546" rIns="83092" bIns="41546" anchor="ctr"/>
          <a:lstStyle/>
          <a:p>
            <a:endParaRPr lang="ru-RU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/>
          </p:nvPr>
        </p:nvSpPr>
        <p:spPr>
          <a:xfrm>
            <a:off x="671548" y="4675350"/>
            <a:ext cx="5361096" cy="44189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3804970" y="9350697"/>
            <a:ext cx="2910510" cy="4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7" tIns="41219" rIns="82437" bIns="41219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/>
            <a:fld id="{1609F7B8-8C81-4EFD-8282-1F738E525B53}" type="slidenum">
              <a:rPr lang="en-GB" sz="1100">
                <a:solidFill>
                  <a:srgbClr val="000000"/>
                </a:solidFill>
              </a:rPr>
              <a:pPr algn="r" eaLnBrk="1" hangingPunct="1"/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08240" y="2"/>
            <a:ext cx="9197760" cy="58695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GB" sz="1600" b="1" u="sng">
              <a:solidFill>
                <a:srgbClr val="000000"/>
              </a:solidFill>
            </a:endParaRPr>
          </a:p>
          <a:p>
            <a:pPr algn="ctr" eaLnBrk="1" hangingPunct="1"/>
            <a:endParaRPr lang="en-GB" sz="1600" b="1" u="sng">
              <a:solidFill>
                <a:srgbClr val="000000"/>
              </a:solidFill>
            </a:endParaRPr>
          </a:p>
        </p:txBody>
      </p:sp>
      <p:sp>
        <p:nvSpPr>
          <p:cNvPr id="4099" name="AutoShape 2"/>
          <p:cNvSpPr>
            <a:spLocks noChangeAspect="1" noChangeArrowheads="1"/>
          </p:cNvSpPr>
          <p:nvPr/>
        </p:nvSpPr>
        <p:spPr bwMode="auto">
          <a:xfrm>
            <a:off x="7801" y="3"/>
            <a:ext cx="698880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3"/>
          <p:cNvSpPr>
            <a:spLocks noChangeAspect="1" noChangeArrowheads="1"/>
          </p:cNvSpPr>
          <p:nvPr/>
        </p:nvSpPr>
        <p:spPr bwMode="auto">
          <a:xfrm>
            <a:off x="9349081" y="1"/>
            <a:ext cx="555360" cy="5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0441" y="29013"/>
            <a:ext cx="959400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hangingPunct="1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  <a:tab pos="8942988" algn="l"/>
              </a:tabLst>
            </a:pPr>
            <a:r>
              <a:rPr lang="en-GB" sz="1100" b="1" i="1">
                <a:solidFill>
                  <a:srgbClr val="CC0000"/>
                </a:solidFill>
              </a:rPr>
              <a:t>12 Главное управление</a:t>
            </a:r>
          </a:p>
          <a:p>
            <a:pPr algn="ctr" hangingPunct="1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  <a:tab pos="8942988" algn="l"/>
              </a:tabLst>
            </a:pPr>
            <a:r>
              <a:rPr lang="en-GB" sz="1100" b="1" i="1">
                <a:solidFill>
                  <a:srgbClr val="CC0000"/>
                </a:solidFill>
              </a:rPr>
              <a:t>Министерства обороны Российской Федерации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106080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Преимущества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прохождения военной службы  в соединениях и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воинских частях 12 Главного управления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Министерства обороны  Российской Федерации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325920" y="1143483"/>
            <a:ext cx="1560" cy="53890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6650281" y="1143483"/>
            <a:ext cx="1560" cy="53890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0" y="1412791"/>
            <a:ext cx="3360240" cy="25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en-GB" sz="10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Военнослужащие</a:t>
            </a:r>
            <a:r>
              <a:rPr lang="en-GB" sz="1000" dirty="0">
                <a:solidFill>
                  <a:srgbClr val="000000"/>
                </a:solidFill>
              </a:rPr>
              <a:t>     12     </a:t>
            </a:r>
            <a:r>
              <a:rPr lang="en-GB" sz="1000" dirty="0" err="1">
                <a:solidFill>
                  <a:srgbClr val="000000"/>
                </a:solidFill>
              </a:rPr>
              <a:t>Главного</a:t>
            </a:r>
            <a:r>
              <a:rPr lang="en-GB" sz="1000" dirty="0">
                <a:solidFill>
                  <a:srgbClr val="000000"/>
                </a:solidFill>
              </a:rPr>
              <a:t>      </a:t>
            </a:r>
            <a:r>
              <a:rPr lang="en-GB" sz="1000" dirty="0" err="1">
                <a:solidFill>
                  <a:srgbClr val="000000"/>
                </a:solidFill>
              </a:rPr>
              <a:t>управления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Министерства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обороны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Российской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Федерации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имеют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право</a:t>
            </a:r>
            <a:r>
              <a:rPr lang="en-GB" sz="1000" dirty="0">
                <a:solidFill>
                  <a:srgbClr val="000000"/>
                </a:solidFill>
              </a:rPr>
              <a:t>: </a:t>
            </a:r>
          </a:p>
          <a:p>
            <a:pPr algn="just" eaLnBrk="1"/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получение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социальной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поддержки</a:t>
            </a:r>
            <a:r>
              <a:rPr lang="en-GB" sz="1000" dirty="0">
                <a:solidFill>
                  <a:srgbClr val="000000"/>
                </a:solidFill>
              </a:rPr>
              <a:t> (</a:t>
            </a:r>
            <a:r>
              <a:rPr lang="en-GB" sz="1000" dirty="0" err="1">
                <a:solidFill>
                  <a:srgbClr val="000000"/>
                </a:solidFill>
              </a:rPr>
              <a:t>выражающейся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том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числе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виде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дополнительных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выплат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денежных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средств</a:t>
            </a:r>
            <a:r>
              <a:rPr lang="en-GB" sz="1000" dirty="0">
                <a:solidFill>
                  <a:srgbClr val="000000"/>
                </a:solidFill>
              </a:rPr>
              <a:t> - </a:t>
            </a:r>
            <a:r>
              <a:rPr lang="en-GB" sz="1000" dirty="0" err="1">
                <a:solidFill>
                  <a:srgbClr val="000000"/>
                </a:solidFill>
              </a:rPr>
              <a:t>должностной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оклад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оклад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размере</a:t>
            </a:r>
            <a:r>
              <a:rPr lang="en-GB" sz="1000" dirty="0">
                <a:solidFill>
                  <a:srgbClr val="000000"/>
                </a:solidFill>
              </a:rPr>
              <a:t> 1,25 </a:t>
            </a:r>
            <a:r>
              <a:rPr lang="en-GB" sz="1000" dirty="0" err="1">
                <a:solidFill>
                  <a:srgbClr val="000000"/>
                </a:solidFill>
              </a:rPr>
              <a:t>от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должностного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оклада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оклада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, </a:t>
            </a:r>
            <a:r>
              <a:rPr lang="en-GB" sz="1000" dirty="0" err="1">
                <a:solidFill>
                  <a:srgbClr val="000000"/>
                </a:solidFill>
              </a:rPr>
              <a:t>предусмотренных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штатом</a:t>
            </a:r>
            <a:r>
              <a:rPr lang="en-GB" sz="1000" dirty="0">
                <a:solidFill>
                  <a:srgbClr val="000000"/>
                </a:solidFill>
              </a:rPr>
              <a:t>);</a:t>
            </a:r>
          </a:p>
          <a:p>
            <a:pPr algn="just" eaLnBrk="1"/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    </a:t>
            </a:r>
            <a:r>
              <a:rPr lang="en-GB" sz="1000" dirty="0" err="1">
                <a:solidFill>
                  <a:srgbClr val="000000"/>
                </a:solidFill>
              </a:rPr>
              <a:t>дополнительное</a:t>
            </a:r>
            <a:r>
              <a:rPr lang="en-GB" sz="1000" dirty="0">
                <a:solidFill>
                  <a:srgbClr val="000000"/>
                </a:solidFill>
              </a:rPr>
              <a:t>     </a:t>
            </a:r>
            <a:r>
              <a:rPr lang="en-GB" sz="1000" dirty="0" err="1">
                <a:solidFill>
                  <a:srgbClr val="000000"/>
                </a:solidFill>
              </a:rPr>
              <a:t>ежемесячное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пожизненное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материальное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обеспечение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при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выходе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пенсию</a:t>
            </a:r>
            <a:r>
              <a:rPr lang="en-GB" sz="1000" dirty="0" smtClean="0">
                <a:solidFill>
                  <a:srgbClr val="000000"/>
                </a:solidFill>
              </a:rPr>
              <a:t>.</a:t>
            </a:r>
            <a:endParaRPr lang="en-GB" sz="1000" dirty="0">
              <a:solidFill>
                <a:srgbClr val="000000"/>
              </a:solidFill>
            </a:endParaRPr>
          </a:p>
          <a:p>
            <a:pPr algn="just" eaLnBrk="1"/>
            <a:r>
              <a:rPr lang="en-GB" sz="900" b="1" dirty="0">
                <a:solidFill>
                  <a:srgbClr val="000000"/>
                </a:solidFill>
              </a:rPr>
              <a:t>(</a:t>
            </a:r>
            <a:r>
              <a:rPr lang="en-GB" sz="900" b="1" dirty="0" err="1">
                <a:solidFill>
                  <a:srgbClr val="000000"/>
                </a:solidFill>
              </a:rPr>
              <a:t>Указ</a:t>
            </a:r>
            <a:r>
              <a:rPr lang="en-GB" sz="900" b="1" dirty="0">
                <a:solidFill>
                  <a:srgbClr val="000000"/>
                </a:solidFill>
              </a:rPr>
              <a:t>  </a:t>
            </a:r>
            <a:r>
              <a:rPr lang="en-GB" sz="900" b="1" dirty="0" err="1">
                <a:solidFill>
                  <a:srgbClr val="000000"/>
                </a:solidFill>
              </a:rPr>
              <a:t>Президента</a:t>
            </a:r>
            <a:r>
              <a:rPr lang="en-GB" sz="900" b="1" dirty="0">
                <a:solidFill>
                  <a:srgbClr val="000000"/>
                </a:solidFill>
              </a:rPr>
              <a:t>  </a:t>
            </a:r>
            <a:r>
              <a:rPr lang="en-GB" sz="900" b="1" dirty="0" err="1">
                <a:solidFill>
                  <a:srgbClr val="000000"/>
                </a:solidFill>
              </a:rPr>
              <a:t>Российской</a:t>
            </a:r>
            <a:r>
              <a:rPr lang="en-GB" sz="900" b="1" dirty="0">
                <a:solidFill>
                  <a:srgbClr val="000000"/>
                </a:solidFill>
              </a:rPr>
              <a:t>  </a:t>
            </a:r>
            <a:r>
              <a:rPr lang="en-GB" sz="900" b="1" dirty="0" err="1">
                <a:solidFill>
                  <a:srgbClr val="000000"/>
                </a:solidFill>
              </a:rPr>
              <a:t>Федерации</a:t>
            </a:r>
            <a:r>
              <a:rPr lang="en-GB" sz="900" b="1" dirty="0">
                <a:solidFill>
                  <a:srgbClr val="000000"/>
                </a:solidFill>
              </a:rPr>
              <a:t>   </a:t>
            </a:r>
            <a:r>
              <a:rPr lang="en-GB" sz="900" b="1" dirty="0" err="1">
                <a:solidFill>
                  <a:srgbClr val="000000"/>
                </a:solidFill>
              </a:rPr>
              <a:t>от</a:t>
            </a:r>
            <a:r>
              <a:rPr lang="en-GB" sz="900" b="1" dirty="0">
                <a:solidFill>
                  <a:srgbClr val="000000"/>
                </a:solidFill>
              </a:rPr>
              <a:t> 23 </a:t>
            </a:r>
            <a:r>
              <a:rPr lang="en-GB" sz="900" b="1" dirty="0" err="1">
                <a:solidFill>
                  <a:srgbClr val="000000"/>
                </a:solidFill>
              </a:rPr>
              <a:t>августа</a:t>
            </a:r>
            <a:r>
              <a:rPr lang="en-GB" sz="900" b="1" dirty="0">
                <a:solidFill>
                  <a:srgbClr val="000000"/>
                </a:solidFill>
              </a:rPr>
              <a:t> 2000 </a:t>
            </a:r>
            <a:r>
              <a:rPr lang="en-GB" sz="900" b="1" dirty="0" err="1">
                <a:solidFill>
                  <a:srgbClr val="000000"/>
                </a:solidFill>
              </a:rPr>
              <a:t>года</a:t>
            </a:r>
            <a:r>
              <a:rPr lang="en-GB" sz="900" b="1" dirty="0">
                <a:solidFill>
                  <a:srgbClr val="000000"/>
                </a:solidFill>
              </a:rPr>
              <a:t> № 1563 «О </a:t>
            </a:r>
            <a:r>
              <a:rPr lang="en-GB" sz="900" b="1" dirty="0" err="1">
                <a:solidFill>
                  <a:srgbClr val="000000"/>
                </a:solidFill>
              </a:rPr>
              <a:t>неотложных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мерах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социальной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поддержки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специалистов</a:t>
            </a:r>
            <a:r>
              <a:rPr lang="en-GB" sz="900" b="1" dirty="0">
                <a:solidFill>
                  <a:srgbClr val="000000"/>
                </a:solidFill>
              </a:rPr>
              <a:t>, </a:t>
            </a:r>
            <a:r>
              <a:rPr lang="en-GB" sz="900" b="1" dirty="0" err="1" smtClean="0">
                <a:solidFill>
                  <a:srgbClr val="000000"/>
                </a:solidFill>
              </a:rPr>
              <a:t>осуществляющих</a:t>
            </a:r>
            <a:r>
              <a:rPr lang="ru-RU" sz="900" b="1" dirty="0" smtClean="0">
                <a:solidFill>
                  <a:srgbClr val="000000"/>
                </a:solidFill>
              </a:rPr>
              <a:t> </a:t>
            </a:r>
            <a:r>
              <a:rPr lang="en-GB" sz="900" b="1" dirty="0" err="1" smtClean="0">
                <a:solidFill>
                  <a:srgbClr val="000000"/>
                </a:solidFill>
              </a:rPr>
              <a:t>деятельность</a:t>
            </a:r>
            <a:r>
              <a:rPr lang="en-GB" sz="900" b="1" dirty="0" smtClean="0">
                <a:solidFill>
                  <a:srgbClr val="000000"/>
                </a:solidFill>
              </a:rPr>
              <a:t> </a:t>
            </a:r>
            <a:r>
              <a:rPr lang="en-GB" sz="900" b="1" dirty="0">
                <a:solidFill>
                  <a:srgbClr val="000000"/>
                </a:solidFill>
              </a:rPr>
              <a:t>в </a:t>
            </a:r>
            <a:r>
              <a:rPr lang="en-GB" sz="900" b="1" dirty="0" err="1">
                <a:solidFill>
                  <a:srgbClr val="000000"/>
                </a:solidFill>
              </a:rPr>
              <a:t>области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ядерного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оружейного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комплекса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Российской</a:t>
            </a:r>
            <a:r>
              <a:rPr lang="en-GB" sz="900" b="1" dirty="0">
                <a:solidFill>
                  <a:srgbClr val="000000"/>
                </a:solidFill>
              </a:rPr>
              <a:t> </a:t>
            </a:r>
            <a:r>
              <a:rPr lang="en-GB" sz="900" b="1" dirty="0" err="1">
                <a:solidFill>
                  <a:srgbClr val="000000"/>
                </a:solidFill>
              </a:rPr>
              <a:t>Федерации</a:t>
            </a:r>
            <a:r>
              <a:rPr lang="en-GB" sz="900" b="1" dirty="0" smtClean="0">
                <a:solidFill>
                  <a:srgbClr val="000000"/>
                </a:solidFill>
              </a:rPr>
              <a:t>»</a:t>
            </a:r>
            <a:endParaRPr lang="en-GB" sz="900" b="1" dirty="0">
              <a:solidFill>
                <a:srgbClr val="000000"/>
              </a:solidFill>
            </a:endParaRP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3430441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Преимущества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прохождения военной службы  в соединениях и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воинских частях 12 Главного управления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Министерства обороны  Российской Федерации</a:t>
            </a:r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6720480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Преимущества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прохождения военной службы  в соединениях и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воинских частях 12 Главного управления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>
                <a:solidFill>
                  <a:srgbClr val="000000"/>
                </a:solidFill>
              </a:rPr>
              <a:t>Министерства обороны  Российской Федерации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3290042" y="1310540"/>
            <a:ext cx="3396119" cy="27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en-GB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Военнослужащим</a:t>
            </a:r>
            <a:r>
              <a:rPr lang="en-GB" sz="1000" dirty="0">
                <a:solidFill>
                  <a:srgbClr val="000000"/>
                </a:solidFill>
              </a:rPr>
              <a:t> 12 </a:t>
            </a:r>
            <a:r>
              <a:rPr lang="en-GB" sz="1000" dirty="0" err="1">
                <a:solidFill>
                  <a:srgbClr val="000000"/>
                </a:solidFill>
              </a:rPr>
              <a:t>Главного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управления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Министерства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обороны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Российской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Федерации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выслуга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лет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засчитывается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льготных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условиях</a:t>
            </a:r>
            <a:endParaRPr lang="en-GB" sz="1000" dirty="0">
              <a:solidFill>
                <a:srgbClr val="000000"/>
              </a:solidFill>
            </a:endParaRPr>
          </a:p>
          <a:p>
            <a:pPr algn="just" eaLnBrk="1"/>
            <a:r>
              <a:rPr lang="en-GB" sz="1000" dirty="0">
                <a:solidFill>
                  <a:srgbClr val="000000"/>
                </a:solidFill>
              </a:rPr>
              <a:t>1 </a:t>
            </a:r>
            <a:r>
              <a:rPr lang="en-GB" sz="1000" dirty="0" err="1">
                <a:solidFill>
                  <a:srgbClr val="000000"/>
                </a:solidFill>
              </a:rPr>
              <a:t>месяц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службы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за</a:t>
            </a:r>
            <a:r>
              <a:rPr lang="en-GB" sz="1000" dirty="0">
                <a:solidFill>
                  <a:srgbClr val="000000"/>
                </a:solidFill>
              </a:rPr>
              <a:t> 1,5 </a:t>
            </a:r>
            <a:r>
              <a:rPr lang="en-GB" sz="1000" dirty="0" err="1">
                <a:solidFill>
                  <a:srgbClr val="000000"/>
                </a:solidFill>
              </a:rPr>
              <a:t>месяца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должностях</a:t>
            </a:r>
            <a:r>
              <a:rPr lang="en-GB" sz="1000" dirty="0">
                <a:solidFill>
                  <a:srgbClr val="000000"/>
                </a:solidFill>
              </a:rPr>
              <a:t>, </a:t>
            </a:r>
            <a:r>
              <a:rPr lang="en-GB" sz="1000" dirty="0" err="1">
                <a:solidFill>
                  <a:srgbClr val="000000"/>
                </a:solidFill>
              </a:rPr>
              <a:t>выполнение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которых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связано</a:t>
            </a:r>
            <a:r>
              <a:rPr lang="en-GB" sz="1000" dirty="0">
                <a:solidFill>
                  <a:srgbClr val="000000"/>
                </a:solidFill>
              </a:rPr>
              <a:t> с </a:t>
            </a:r>
            <a:r>
              <a:rPr lang="en-GB" sz="1000" dirty="0" err="1">
                <a:solidFill>
                  <a:srgbClr val="000000"/>
                </a:solidFill>
              </a:rPr>
              <a:t>непосредственной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эксплуатацией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специальной техники </a:t>
            </a:r>
            <a:r>
              <a:rPr lang="en-GB" sz="1000" dirty="0" smtClean="0">
                <a:solidFill>
                  <a:srgbClr val="000000"/>
                </a:solidFill>
              </a:rPr>
              <a:t>и </a:t>
            </a:r>
            <a:r>
              <a:rPr lang="en-GB" sz="1000" dirty="0" err="1">
                <a:solidFill>
                  <a:srgbClr val="000000"/>
                </a:solidFill>
              </a:rPr>
              <a:t>работой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специальных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сооружениях</a:t>
            </a:r>
            <a:r>
              <a:rPr lang="en-GB" sz="1000" dirty="0">
                <a:solidFill>
                  <a:srgbClr val="000000"/>
                </a:solidFill>
              </a:rPr>
              <a:t> с </a:t>
            </a:r>
            <a:r>
              <a:rPr lang="en-GB" sz="1000" dirty="0" err="1">
                <a:solidFill>
                  <a:srgbClr val="000000"/>
                </a:solidFill>
              </a:rPr>
              <a:t>источниками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ионизирующих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излучений</a:t>
            </a:r>
            <a:r>
              <a:rPr lang="en-GB" sz="1000" dirty="0">
                <a:solidFill>
                  <a:srgbClr val="000000"/>
                </a:solidFill>
              </a:rPr>
              <a:t>.</a:t>
            </a:r>
          </a:p>
          <a:p>
            <a:pPr algn="just" eaLnBrk="1"/>
            <a:r>
              <a:rPr lang="en-GB" sz="850" b="1" dirty="0">
                <a:solidFill>
                  <a:srgbClr val="000000"/>
                </a:solidFill>
              </a:rPr>
              <a:t>(</a:t>
            </a:r>
            <a:r>
              <a:rPr lang="en-GB" sz="850" b="1" dirty="0" err="1">
                <a:solidFill>
                  <a:srgbClr val="000000"/>
                </a:solidFill>
              </a:rPr>
              <a:t>Постановление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Правительства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Российской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Федерации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от</a:t>
            </a:r>
            <a:r>
              <a:rPr lang="en-GB" sz="850" b="1" dirty="0">
                <a:solidFill>
                  <a:srgbClr val="000000"/>
                </a:solidFill>
              </a:rPr>
              <a:t> 22 </a:t>
            </a:r>
            <a:r>
              <a:rPr lang="en-GB" sz="850" b="1" dirty="0" err="1">
                <a:solidFill>
                  <a:srgbClr val="000000"/>
                </a:solidFill>
              </a:rPr>
              <a:t>сентября</a:t>
            </a:r>
            <a:r>
              <a:rPr lang="en-GB" sz="850" b="1" dirty="0">
                <a:solidFill>
                  <a:srgbClr val="000000"/>
                </a:solidFill>
              </a:rPr>
              <a:t> 1993 </a:t>
            </a:r>
            <a:r>
              <a:rPr lang="en-GB" sz="850" b="1" dirty="0" err="1">
                <a:solidFill>
                  <a:srgbClr val="000000"/>
                </a:solidFill>
              </a:rPr>
              <a:t>года</a:t>
            </a:r>
            <a:r>
              <a:rPr lang="en-GB" sz="850" b="1" dirty="0">
                <a:solidFill>
                  <a:srgbClr val="000000"/>
                </a:solidFill>
              </a:rPr>
              <a:t> № 941 « О </a:t>
            </a:r>
            <a:r>
              <a:rPr lang="en-GB" sz="850" b="1" dirty="0" err="1">
                <a:solidFill>
                  <a:srgbClr val="000000"/>
                </a:solidFill>
              </a:rPr>
              <a:t>порядке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исчисления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выслуги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лет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назначения</a:t>
            </a:r>
            <a:r>
              <a:rPr lang="en-GB" sz="850" b="1" dirty="0">
                <a:solidFill>
                  <a:srgbClr val="000000"/>
                </a:solidFill>
              </a:rPr>
              <a:t> и </a:t>
            </a:r>
            <a:r>
              <a:rPr lang="en-GB" sz="850" b="1" dirty="0" err="1">
                <a:solidFill>
                  <a:srgbClr val="000000"/>
                </a:solidFill>
              </a:rPr>
              <a:t>выплаты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пенсий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компенсаций</a:t>
            </a:r>
            <a:r>
              <a:rPr lang="en-GB" sz="850" b="1" dirty="0">
                <a:solidFill>
                  <a:srgbClr val="000000"/>
                </a:solidFill>
              </a:rPr>
              <a:t> и </a:t>
            </a:r>
            <a:r>
              <a:rPr lang="en-GB" sz="850" b="1" dirty="0" err="1">
                <a:solidFill>
                  <a:srgbClr val="000000"/>
                </a:solidFill>
              </a:rPr>
              <a:t>пособий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лицам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проходившим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военную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службу</a:t>
            </a:r>
            <a:r>
              <a:rPr lang="en-GB" sz="850" b="1" dirty="0">
                <a:solidFill>
                  <a:srgbClr val="000000"/>
                </a:solidFill>
              </a:rPr>
              <a:t> в </a:t>
            </a:r>
            <a:r>
              <a:rPr lang="en-GB" sz="850" b="1" dirty="0" err="1">
                <a:solidFill>
                  <a:srgbClr val="000000"/>
                </a:solidFill>
              </a:rPr>
              <a:t>качестве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офицеров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прапорщиков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мичманов</a:t>
            </a:r>
            <a:r>
              <a:rPr lang="en-GB" sz="850" b="1" dirty="0">
                <a:solidFill>
                  <a:srgbClr val="000000"/>
                </a:solidFill>
              </a:rPr>
              <a:t> и </a:t>
            </a:r>
          </a:p>
          <a:p>
            <a:pPr algn="just" eaLnBrk="1"/>
            <a:r>
              <a:rPr lang="en-GB" sz="850" b="1" dirty="0" err="1">
                <a:solidFill>
                  <a:srgbClr val="000000"/>
                </a:solidFill>
              </a:rPr>
              <a:t>военнослужащих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сверхсрочной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службы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или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по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контракту</a:t>
            </a:r>
            <a:r>
              <a:rPr lang="en-GB" sz="850" b="1" dirty="0">
                <a:solidFill>
                  <a:srgbClr val="000000"/>
                </a:solidFill>
              </a:rPr>
              <a:t> в </a:t>
            </a:r>
            <a:r>
              <a:rPr lang="en-GB" sz="850" b="1" dirty="0" err="1">
                <a:solidFill>
                  <a:srgbClr val="000000"/>
                </a:solidFill>
              </a:rPr>
              <a:t>качестве</a:t>
            </a:r>
            <a:r>
              <a:rPr lang="en-GB" sz="850" b="1" dirty="0">
                <a:solidFill>
                  <a:srgbClr val="000000"/>
                </a:solidFill>
              </a:rPr>
              <a:t>  </a:t>
            </a:r>
            <a:r>
              <a:rPr lang="en-GB" sz="850" b="1" dirty="0" err="1">
                <a:solidFill>
                  <a:srgbClr val="000000"/>
                </a:solidFill>
              </a:rPr>
              <a:t>солдат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матросов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сержантов</a:t>
            </a:r>
            <a:r>
              <a:rPr lang="en-GB" sz="850" b="1" dirty="0">
                <a:solidFill>
                  <a:srgbClr val="000000"/>
                </a:solidFill>
              </a:rPr>
              <a:t> и </a:t>
            </a:r>
            <a:r>
              <a:rPr lang="en-GB" sz="850" b="1" dirty="0" err="1">
                <a:solidFill>
                  <a:srgbClr val="000000"/>
                </a:solidFill>
              </a:rPr>
              <a:t>старшин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либо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службу</a:t>
            </a:r>
            <a:r>
              <a:rPr lang="en-GB" sz="850" b="1" dirty="0">
                <a:solidFill>
                  <a:srgbClr val="000000"/>
                </a:solidFill>
              </a:rPr>
              <a:t> в ОВД, </a:t>
            </a:r>
            <a:r>
              <a:rPr lang="en-GB" sz="850" b="1" dirty="0" err="1">
                <a:solidFill>
                  <a:srgbClr val="000000"/>
                </a:solidFill>
              </a:rPr>
              <a:t>гос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противопожарной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службе</a:t>
            </a:r>
            <a:r>
              <a:rPr lang="en-GB" sz="850" b="1" dirty="0">
                <a:solidFill>
                  <a:srgbClr val="000000"/>
                </a:solidFill>
              </a:rPr>
              <a:t>, </a:t>
            </a:r>
            <a:r>
              <a:rPr lang="en-GB" sz="850" b="1" dirty="0" err="1">
                <a:solidFill>
                  <a:srgbClr val="000000"/>
                </a:solidFill>
              </a:rPr>
              <a:t>учреждениях</a:t>
            </a:r>
            <a:r>
              <a:rPr lang="en-GB" sz="850" b="1" dirty="0">
                <a:solidFill>
                  <a:srgbClr val="000000"/>
                </a:solidFill>
              </a:rPr>
              <a:t> и </a:t>
            </a:r>
            <a:r>
              <a:rPr lang="en-GB" sz="850" b="1" dirty="0" err="1">
                <a:solidFill>
                  <a:srgbClr val="000000"/>
                </a:solidFill>
              </a:rPr>
              <a:t>органах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уголовно-исправительной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системы</a:t>
            </a:r>
            <a:r>
              <a:rPr lang="en-GB" sz="850" b="1" dirty="0">
                <a:solidFill>
                  <a:srgbClr val="000000"/>
                </a:solidFill>
              </a:rPr>
              <a:t>, и </a:t>
            </a:r>
            <a:r>
              <a:rPr lang="en-GB" sz="850" b="1" dirty="0" err="1">
                <a:solidFill>
                  <a:srgbClr val="000000"/>
                </a:solidFill>
              </a:rPr>
              <a:t>их</a:t>
            </a:r>
            <a:r>
              <a:rPr lang="en-GB" sz="850" b="1" dirty="0">
                <a:solidFill>
                  <a:srgbClr val="000000"/>
                </a:solidFill>
              </a:rPr>
              <a:t> </a:t>
            </a:r>
            <a:r>
              <a:rPr lang="en-GB" sz="850" b="1" dirty="0" err="1">
                <a:solidFill>
                  <a:srgbClr val="000000"/>
                </a:solidFill>
              </a:rPr>
              <a:t>семьям</a:t>
            </a:r>
            <a:r>
              <a:rPr lang="en-GB" sz="850" b="1" dirty="0">
                <a:solidFill>
                  <a:srgbClr val="000000"/>
                </a:solidFill>
              </a:rPr>
              <a:t> в РФ» 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-35880" y="3933056"/>
            <a:ext cx="3396120" cy="15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Кроме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того</a:t>
            </a:r>
            <a:r>
              <a:rPr lang="en-GB" sz="1000" dirty="0">
                <a:solidFill>
                  <a:srgbClr val="000000"/>
                </a:solidFill>
              </a:rPr>
              <a:t>, </a:t>
            </a:r>
            <a:r>
              <a:rPr lang="en-GB" sz="1000" dirty="0" err="1">
                <a:solidFill>
                  <a:srgbClr val="000000"/>
                </a:solidFill>
              </a:rPr>
              <a:t>военнослужащим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соединений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воинских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частей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>
                <a:solidFill>
                  <a:srgbClr val="000000"/>
                </a:solidFill>
              </a:rPr>
              <a:t>12 ГУ МО </a:t>
            </a:r>
            <a:r>
              <a:rPr lang="en-GB" sz="1000" dirty="0" err="1">
                <a:solidFill>
                  <a:srgbClr val="000000"/>
                </a:solidFill>
              </a:rPr>
              <a:t>выплачиваются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надбавки</a:t>
            </a:r>
            <a:r>
              <a:rPr lang="en-GB" sz="1000" dirty="0">
                <a:solidFill>
                  <a:srgbClr val="000000"/>
                </a:solidFill>
              </a:rPr>
              <a:t> :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за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прохождение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военной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службы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специальных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объектах</a:t>
            </a:r>
            <a:r>
              <a:rPr lang="en-GB" sz="1000" dirty="0">
                <a:solidFill>
                  <a:srgbClr val="000000"/>
                </a:solidFill>
              </a:rPr>
              <a:t> - </a:t>
            </a:r>
            <a:r>
              <a:rPr lang="en-GB" sz="1000" dirty="0" err="1">
                <a:solidFill>
                  <a:srgbClr val="000000"/>
                </a:solidFill>
              </a:rPr>
              <a:t>до</a:t>
            </a:r>
            <a:r>
              <a:rPr lang="en-GB" sz="1000" dirty="0">
                <a:solidFill>
                  <a:srgbClr val="000000"/>
                </a:solidFill>
              </a:rPr>
              <a:t> 30 % (</a:t>
            </a:r>
            <a:r>
              <a:rPr lang="en-GB" sz="1000" dirty="0" err="1">
                <a:solidFill>
                  <a:srgbClr val="000000"/>
                </a:solidFill>
              </a:rPr>
              <a:t>от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оклада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);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за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несение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службы</a:t>
            </a:r>
            <a:r>
              <a:rPr lang="en-GB" sz="1000" dirty="0">
                <a:solidFill>
                  <a:srgbClr val="000000"/>
                </a:solidFill>
              </a:rPr>
              <a:t>  в  </a:t>
            </a:r>
            <a:r>
              <a:rPr lang="en-GB" sz="1000" dirty="0" err="1">
                <a:solidFill>
                  <a:srgbClr val="000000"/>
                </a:solidFill>
              </a:rPr>
              <a:t>составе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дежурной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смены</a:t>
            </a:r>
            <a:r>
              <a:rPr lang="en-GB" sz="1000" dirty="0">
                <a:solidFill>
                  <a:srgbClr val="000000"/>
                </a:solidFill>
              </a:rPr>
              <a:t> -  </a:t>
            </a:r>
            <a:r>
              <a:rPr lang="en-GB" sz="1000" dirty="0" err="1">
                <a:solidFill>
                  <a:srgbClr val="000000"/>
                </a:solidFill>
              </a:rPr>
              <a:t>до</a:t>
            </a:r>
            <a:r>
              <a:rPr lang="en-GB" sz="1000" dirty="0">
                <a:solidFill>
                  <a:srgbClr val="000000"/>
                </a:solidFill>
              </a:rPr>
              <a:t> 30% </a:t>
            </a:r>
            <a:r>
              <a:rPr lang="en-GB" sz="1000" dirty="0" err="1">
                <a:solidFill>
                  <a:srgbClr val="000000"/>
                </a:solidFill>
              </a:rPr>
              <a:t>от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оклада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);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за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участие</a:t>
            </a:r>
            <a:r>
              <a:rPr lang="en-GB" sz="1000" dirty="0">
                <a:solidFill>
                  <a:srgbClr val="000000"/>
                </a:solidFill>
              </a:rPr>
              <a:t> в </a:t>
            </a:r>
            <a:r>
              <a:rPr lang="en-GB" sz="1000" dirty="0" err="1">
                <a:solidFill>
                  <a:srgbClr val="000000"/>
                </a:solidFill>
              </a:rPr>
              <a:t>перевозках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специальных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грузов</a:t>
            </a:r>
            <a:r>
              <a:rPr lang="en-GB" sz="1000" dirty="0">
                <a:solidFill>
                  <a:srgbClr val="000000"/>
                </a:solidFill>
              </a:rPr>
              <a:t>  - </a:t>
            </a:r>
            <a:endParaRPr lang="ru-RU" sz="1000" dirty="0">
              <a:solidFill>
                <a:srgbClr val="000000"/>
              </a:solidFill>
            </a:endParaRPr>
          </a:p>
          <a:p>
            <a:pPr eaLnBrk="1"/>
            <a:r>
              <a:rPr lang="en-GB" sz="1000" dirty="0" err="1" smtClean="0">
                <a:solidFill>
                  <a:srgbClr val="000000"/>
                </a:solidFill>
              </a:rPr>
              <a:t>до</a:t>
            </a:r>
            <a:r>
              <a:rPr lang="en-GB" sz="1000" dirty="0" smtClean="0">
                <a:solidFill>
                  <a:srgbClr val="000000"/>
                </a:solidFill>
              </a:rPr>
              <a:t> 50 % </a:t>
            </a:r>
            <a:r>
              <a:rPr lang="en-GB" sz="1000" dirty="0">
                <a:solidFill>
                  <a:srgbClr val="000000"/>
                </a:solidFill>
              </a:rPr>
              <a:t>(</a:t>
            </a:r>
            <a:r>
              <a:rPr lang="en-GB" sz="1000" dirty="0" err="1">
                <a:solidFill>
                  <a:srgbClr val="000000"/>
                </a:solidFill>
              </a:rPr>
              <a:t>от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оклада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113" name="Rectangle 20"/>
          <p:cNvSpPr>
            <a:spLocks noChangeArrowheads="1"/>
          </p:cNvSpPr>
          <p:nvPr/>
        </p:nvSpPr>
        <p:spPr bwMode="auto">
          <a:xfrm>
            <a:off x="70202" y="1208290"/>
            <a:ext cx="3183959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>
                <a:solidFill>
                  <a:srgbClr val="000000"/>
                </a:solidFill>
              </a:rPr>
              <a:t>Дополнительные выплаты денежных средств</a:t>
            </a:r>
          </a:p>
        </p:txBody>
      </p:sp>
      <p:sp>
        <p:nvSpPr>
          <p:cNvPr id="4114" name="Rectangle 21"/>
          <p:cNvSpPr>
            <a:spLocks noChangeArrowheads="1"/>
          </p:cNvSpPr>
          <p:nvPr/>
        </p:nvSpPr>
        <p:spPr bwMode="auto">
          <a:xfrm>
            <a:off x="3396122" y="1208290"/>
            <a:ext cx="3183959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>
                <a:solidFill>
                  <a:srgbClr val="000000"/>
                </a:solidFill>
              </a:rPr>
              <a:t>Льготные условия по выслуге лет</a:t>
            </a:r>
          </a:p>
        </p:txBody>
      </p:sp>
      <p:sp>
        <p:nvSpPr>
          <p:cNvPr id="4115" name="AutoShape 22"/>
          <p:cNvSpPr>
            <a:spLocks noChangeAspect="1" noChangeArrowheads="1"/>
          </p:cNvSpPr>
          <p:nvPr/>
        </p:nvSpPr>
        <p:spPr bwMode="auto">
          <a:xfrm>
            <a:off x="3407040" y="4160598"/>
            <a:ext cx="1404000" cy="9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Text Box 23"/>
          <p:cNvSpPr txBox="1">
            <a:spLocks noChangeArrowheads="1"/>
          </p:cNvSpPr>
          <p:nvPr/>
        </p:nvSpPr>
        <p:spPr bwMode="auto">
          <a:xfrm>
            <a:off x="3265904" y="5305067"/>
            <a:ext cx="3366480" cy="7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Соединения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воинские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части</a:t>
            </a:r>
            <a:r>
              <a:rPr lang="en-GB" sz="1000" dirty="0">
                <a:solidFill>
                  <a:srgbClr val="000000"/>
                </a:solidFill>
              </a:rPr>
              <a:t> 12 ГУ МО РФ в </a:t>
            </a:r>
            <a:r>
              <a:rPr lang="en-GB" sz="1000" dirty="0" err="1">
                <a:solidFill>
                  <a:srgbClr val="000000"/>
                </a:solidFill>
              </a:rPr>
              <a:t>мирное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время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выполняют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задачи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только</a:t>
            </a:r>
            <a:r>
              <a:rPr lang="en-GB" sz="1000" dirty="0">
                <a:solidFill>
                  <a:srgbClr val="000000"/>
                </a:solidFill>
              </a:rPr>
              <a:t>  в  </a:t>
            </a:r>
            <a:r>
              <a:rPr lang="en-GB" sz="1000" dirty="0" err="1">
                <a:solidFill>
                  <a:srgbClr val="000000"/>
                </a:solidFill>
              </a:rPr>
              <a:t>соответствии</a:t>
            </a:r>
            <a:r>
              <a:rPr lang="en-GB" sz="1000" dirty="0">
                <a:solidFill>
                  <a:srgbClr val="000000"/>
                </a:solidFill>
              </a:rPr>
              <a:t>  с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предназначением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- т.е.  </a:t>
            </a:r>
            <a:r>
              <a:rPr lang="en-GB" sz="1000" dirty="0" err="1" smtClean="0">
                <a:solidFill>
                  <a:srgbClr val="000000"/>
                </a:solidFill>
              </a:rPr>
              <a:t>задачи</a:t>
            </a:r>
            <a:r>
              <a:rPr lang="ru-RU" sz="1000" dirty="0" smtClean="0">
                <a:solidFill>
                  <a:srgbClr val="000000"/>
                </a:solidFill>
              </a:rPr>
              <a:t>  специального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endParaRPr lang="ru-RU" sz="1000" dirty="0" smtClean="0">
              <a:solidFill>
                <a:srgbClr val="000000"/>
              </a:solidFill>
            </a:endParaRPr>
          </a:p>
          <a:p>
            <a:pPr algn="just" eaLnBrk="1"/>
            <a:r>
              <a:rPr lang="en-GB" sz="1000" dirty="0" err="1" smtClean="0">
                <a:solidFill>
                  <a:srgbClr val="000000"/>
                </a:solidFill>
              </a:rPr>
              <a:t>обеспечения</a:t>
            </a:r>
            <a:r>
              <a:rPr lang="en-GB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17" name="Rectangle 24"/>
          <p:cNvSpPr>
            <a:spLocks noChangeArrowheads="1"/>
          </p:cNvSpPr>
          <p:nvPr/>
        </p:nvSpPr>
        <p:spPr bwMode="auto">
          <a:xfrm>
            <a:off x="3466320" y="5137202"/>
            <a:ext cx="3007680" cy="29955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 dirty="0" err="1">
                <a:solidFill>
                  <a:srgbClr val="000000"/>
                </a:solidFill>
              </a:rPr>
              <a:t>Выполнение</a:t>
            </a:r>
            <a:r>
              <a:rPr lang="en-GB" sz="1000" b="1" dirty="0">
                <a:solidFill>
                  <a:srgbClr val="000000"/>
                </a:solidFill>
              </a:rPr>
              <a:t> в </a:t>
            </a:r>
            <a:r>
              <a:rPr lang="en-GB" sz="1000" b="1" dirty="0" err="1">
                <a:solidFill>
                  <a:srgbClr val="000000"/>
                </a:solidFill>
              </a:rPr>
              <a:t>мирное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время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задач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 dirty="0">
                <a:solidFill>
                  <a:srgbClr val="000000"/>
                </a:solidFill>
              </a:rPr>
              <a:t>в </a:t>
            </a:r>
            <a:r>
              <a:rPr lang="en-GB" sz="1000" b="1" dirty="0" err="1">
                <a:solidFill>
                  <a:srgbClr val="000000"/>
                </a:solidFill>
              </a:rPr>
              <a:t>строгом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соответствии</a:t>
            </a:r>
            <a:r>
              <a:rPr lang="en-GB" sz="1000" b="1" dirty="0">
                <a:solidFill>
                  <a:srgbClr val="000000"/>
                </a:solidFill>
              </a:rPr>
              <a:t> с </a:t>
            </a:r>
            <a:r>
              <a:rPr lang="en-GB" sz="1000" b="1" dirty="0" err="1">
                <a:solidFill>
                  <a:srgbClr val="000000"/>
                </a:solidFill>
              </a:rPr>
              <a:t>предназначением</a:t>
            </a:r>
            <a:r>
              <a:rPr lang="en-GB" sz="1000" b="1" dirty="0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4118" name="Group 25"/>
          <p:cNvGrpSpPr>
            <a:grpSpLocks/>
          </p:cNvGrpSpPr>
          <p:nvPr/>
        </p:nvGrpSpPr>
        <p:grpSpPr bwMode="auto">
          <a:xfrm>
            <a:off x="6792240" y="2939350"/>
            <a:ext cx="1447680" cy="913056"/>
            <a:chOff x="4354" y="2041"/>
            <a:chExt cx="928" cy="634"/>
          </a:xfrm>
        </p:grpSpPr>
        <p:sp>
          <p:nvSpPr>
            <p:cNvPr id="4133" name="AutoShape 26"/>
            <p:cNvSpPr>
              <a:spLocks noChangeAspect="1" noChangeArrowheads="1"/>
            </p:cNvSpPr>
            <p:nvPr/>
          </p:nvSpPr>
          <p:spPr bwMode="auto">
            <a:xfrm>
              <a:off x="4354" y="2041"/>
              <a:ext cx="92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4" name="Text Box 27"/>
            <p:cNvSpPr txBox="1">
              <a:spLocks noChangeArrowheads="1"/>
            </p:cNvSpPr>
            <p:nvPr/>
          </p:nvSpPr>
          <p:spPr bwMode="auto">
            <a:xfrm>
              <a:off x="4354" y="2041"/>
              <a:ext cx="92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19" name="Group 28"/>
          <p:cNvGrpSpPr>
            <a:grpSpLocks/>
          </p:cNvGrpSpPr>
          <p:nvPr/>
        </p:nvGrpSpPr>
        <p:grpSpPr bwMode="auto">
          <a:xfrm>
            <a:off x="8350681" y="2940791"/>
            <a:ext cx="1432080" cy="900095"/>
            <a:chOff x="5353" y="2042"/>
            <a:chExt cx="918" cy="625"/>
          </a:xfrm>
        </p:grpSpPr>
        <p:sp>
          <p:nvSpPr>
            <p:cNvPr id="4131" name="AutoShape 29"/>
            <p:cNvSpPr>
              <a:spLocks noChangeAspect="1" noChangeArrowheads="1"/>
            </p:cNvSpPr>
            <p:nvPr/>
          </p:nvSpPr>
          <p:spPr bwMode="auto">
            <a:xfrm>
              <a:off x="5353" y="2042"/>
              <a:ext cx="918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Text Box 30"/>
            <p:cNvSpPr txBox="1">
              <a:spLocks noChangeArrowheads="1"/>
            </p:cNvSpPr>
            <p:nvPr/>
          </p:nvSpPr>
          <p:spPr bwMode="auto">
            <a:xfrm>
              <a:off x="5353" y="2042"/>
              <a:ext cx="918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20" name="Rectangle 31"/>
          <p:cNvSpPr>
            <a:spLocks noChangeArrowheads="1"/>
          </p:cNvSpPr>
          <p:nvPr/>
        </p:nvSpPr>
        <p:spPr bwMode="auto">
          <a:xfrm>
            <a:off x="6722042" y="1208290"/>
            <a:ext cx="3077879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>
                <a:solidFill>
                  <a:srgbClr val="000000"/>
                </a:solidFill>
              </a:rPr>
              <a:t>Жилье для военнослужащих</a:t>
            </a:r>
          </a:p>
        </p:txBody>
      </p:sp>
      <p:sp>
        <p:nvSpPr>
          <p:cNvPr id="4121" name="Text Box 32"/>
          <p:cNvSpPr txBox="1">
            <a:spLocks noChangeArrowheads="1"/>
          </p:cNvSpPr>
          <p:nvPr/>
        </p:nvSpPr>
        <p:spPr bwMode="auto">
          <a:xfrm>
            <a:off x="6650282" y="1306220"/>
            <a:ext cx="3152759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/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sz="1000">
                <a:solidFill>
                  <a:srgbClr val="000000"/>
                </a:solidFill>
              </a:rPr>
              <a:t>Военнослужащим        предоставляются      жилые помещения из фондов воинских частей:</a:t>
            </a:r>
          </a:p>
          <a:p>
            <a:pPr algn="just" eaLnBrk="1"/>
            <a:r>
              <a:rPr lang="en-GB" sz="1000">
                <a:solidFill>
                  <a:srgbClr val="000000"/>
                </a:solidFill>
              </a:rPr>
              <a:t>семейным – квартиры, семейные общежития;</a:t>
            </a:r>
          </a:p>
          <a:p>
            <a:pPr algn="just" eaLnBrk="1"/>
            <a:r>
              <a:rPr lang="en-GB" sz="1000">
                <a:solidFill>
                  <a:srgbClr val="000000"/>
                </a:solidFill>
              </a:rPr>
              <a:t>холостым – общежития.</a:t>
            </a:r>
          </a:p>
        </p:txBody>
      </p:sp>
      <p:sp>
        <p:nvSpPr>
          <p:cNvPr id="4122" name="Rectangle 33"/>
          <p:cNvSpPr>
            <a:spLocks noChangeArrowheads="1"/>
          </p:cNvSpPr>
          <p:nvPr/>
        </p:nvSpPr>
        <p:spPr bwMode="auto">
          <a:xfrm>
            <a:off x="6722041" y="2107045"/>
            <a:ext cx="3113760" cy="260668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 dirty="0" err="1">
                <a:solidFill>
                  <a:srgbClr val="000000"/>
                </a:solidFill>
              </a:rPr>
              <a:t>Возможность</a:t>
            </a:r>
            <a:endParaRPr lang="en-GB" sz="10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 dirty="0" err="1">
                <a:solidFill>
                  <a:srgbClr val="000000"/>
                </a:solidFill>
              </a:rPr>
              <a:t>трудоустройства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членов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семей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военнослужащих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4123" name="Text Box 34"/>
          <p:cNvSpPr txBox="1">
            <a:spLocks noChangeArrowheads="1"/>
          </p:cNvSpPr>
          <p:nvPr/>
        </p:nvSpPr>
        <p:spPr bwMode="auto">
          <a:xfrm>
            <a:off x="6596942" y="2259511"/>
            <a:ext cx="3321239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>
                <a:solidFill>
                  <a:srgbClr val="000000"/>
                </a:solidFill>
              </a:rPr>
              <a:t>В </a:t>
            </a:r>
            <a:r>
              <a:rPr lang="en-GB" sz="1000" dirty="0" err="1">
                <a:solidFill>
                  <a:srgbClr val="000000"/>
                </a:solidFill>
              </a:rPr>
              <a:t>соединениях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воинских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частях</a:t>
            </a:r>
            <a:r>
              <a:rPr lang="en-GB" sz="1000" dirty="0">
                <a:solidFill>
                  <a:srgbClr val="000000"/>
                </a:solidFill>
              </a:rPr>
              <a:t> 12 ГУМО  </a:t>
            </a:r>
            <a:r>
              <a:rPr lang="en-GB" sz="1000" dirty="0" err="1">
                <a:solidFill>
                  <a:srgbClr val="000000"/>
                </a:solidFill>
              </a:rPr>
              <a:t>имеется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возможность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трудоустройства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жен</a:t>
            </a:r>
            <a:r>
              <a:rPr lang="en-GB" sz="1000" dirty="0">
                <a:solidFill>
                  <a:srgbClr val="000000"/>
                </a:solidFill>
              </a:rPr>
              <a:t>  и  </a:t>
            </a:r>
            <a:r>
              <a:rPr lang="en-GB" sz="1000" dirty="0" err="1">
                <a:solidFill>
                  <a:srgbClr val="000000"/>
                </a:solidFill>
              </a:rPr>
              <a:t>членов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семей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военнослужащих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  </a:t>
            </a:r>
            <a:r>
              <a:rPr lang="en-GB" sz="1000" dirty="0" err="1">
                <a:solidFill>
                  <a:srgbClr val="000000"/>
                </a:solidFill>
              </a:rPr>
              <a:t>военнослужащих</a:t>
            </a:r>
            <a:r>
              <a:rPr lang="en-GB" sz="1000" dirty="0">
                <a:solidFill>
                  <a:srgbClr val="000000"/>
                </a:solidFill>
              </a:rPr>
              <a:t>  и </a:t>
            </a:r>
          </a:p>
          <a:p>
            <a:pPr algn="just" eaLnBrk="1"/>
            <a:r>
              <a:rPr lang="en-GB" sz="1000" dirty="0" err="1">
                <a:solidFill>
                  <a:srgbClr val="000000"/>
                </a:solidFill>
              </a:rPr>
              <a:t>должности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гражданского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персонала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воинских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частей</a:t>
            </a:r>
            <a:r>
              <a:rPr lang="en-GB" sz="1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124" name="Rectangle 35"/>
          <p:cNvSpPr>
            <a:spLocks noChangeArrowheads="1"/>
          </p:cNvSpPr>
          <p:nvPr/>
        </p:nvSpPr>
        <p:spPr bwMode="auto">
          <a:xfrm>
            <a:off x="6722041" y="4049706"/>
            <a:ext cx="3113760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>
                <a:solidFill>
                  <a:srgbClr val="000000"/>
                </a:solidFill>
              </a:rPr>
              <a:t>Наличие инфраструктуры</a:t>
            </a:r>
          </a:p>
        </p:txBody>
      </p:sp>
      <p:sp>
        <p:nvSpPr>
          <p:cNvPr id="4125" name="Text Box 36"/>
          <p:cNvSpPr txBox="1">
            <a:spLocks noChangeArrowheads="1"/>
          </p:cNvSpPr>
          <p:nvPr/>
        </p:nvSpPr>
        <p:spPr bwMode="auto">
          <a:xfrm>
            <a:off x="6615961" y="4180762"/>
            <a:ext cx="1881360" cy="13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территории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соединений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eaLnBrk="1"/>
            <a:r>
              <a:rPr lang="en-GB" sz="1000" dirty="0">
                <a:solidFill>
                  <a:srgbClr val="000000"/>
                </a:solidFill>
              </a:rPr>
              <a:t>12 ГУМО      </a:t>
            </a:r>
            <a:r>
              <a:rPr lang="en-GB" sz="1000" dirty="0" err="1">
                <a:solidFill>
                  <a:srgbClr val="000000"/>
                </a:solidFill>
              </a:rPr>
              <a:t>имеется</a:t>
            </a:r>
            <a:r>
              <a:rPr lang="en-GB" sz="1000" dirty="0">
                <a:solidFill>
                  <a:srgbClr val="000000"/>
                </a:solidFill>
              </a:rPr>
              <a:t>      </a:t>
            </a:r>
            <a:r>
              <a:rPr lang="en-GB" sz="1000" dirty="0" err="1">
                <a:solidFill>
                  <a:srgbClr val="000000"/>
                </a:solidFill>
              </a:rPr>
              <a:t>своя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инфраструктура</a:t>
            </a:r>
            <a:r>
              <a:rPr lang="en-GB" sz="1000" dirty="0">
                <a:solidFill>
                  <a:srgbClr val="000000"/>
                </a:solidFill>
              </a:rPr>
              <a:t>        </a:t>
            </a:r>
            <a:r>
              <a:rPr lang="en-GB" sz="1000" dirty="0" err="1">
                <a:solidFill>
                  <a:srgbClr val="000000"/>
                </a:solidFill>
              </a:rPr>
              <a:t>для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обеспечения</a:t>
            </a:r>
            <a:r>
              <a:rPr lang="en-GB" sz="1000" dirty="0">
                <a:solidFill>
                  <a:srgbClr val="000000"/>
                </a:solidFill>
              </a:rPr>
              <a:t>   </a:t>
            </a:r>
            <a:r>
              <a:rPr lang="en-GB" sz="1000" dirty="0" err="1">
                <a:solidFill>
                  <a:srgbClr val="000000"/>
                </a:solidFill>
              </a:rPr>
              <a:t>повседневной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жизнедеятельности</a:t>
            </a:r>
            <a:r>
              <a:rPr lang="en-GB" sz="1000" dirty="0">
                <a:solidFill>
                  <a:srgbClr val="000000"/>
                </a:solidFill>
              </a:rPr>
              <a:t> :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детский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сад</a:t>
            </a:r>
            <a:r>
              <a:rPr lang="en-GB" sz="1000" dirty="0">
                <a:solidFill>
                  <a:srgbClr val="000000"/>
                </a:solidFill>
              </a:rPr>
              <a:t>;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школа</a:t>
            </a:r>
            <a:r>
              <a:rPr lang="en-GB" sz="1000" dirty="0">
                <a:solidFill>
                  <a:srgbClr val="000000"/>
                </a:solidFill>
              </a:rPr>
              <a:t>;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военный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госпиталь</a:t>
            </a:r>
            <a:r>
              <a:rPr lang="en-GB" sz="1000" dirty="0">
                <a:solidFill>
                  <a:srgbClr val="000000"/>
                </a:solidFill>
              </a:rPr>
              <a:t>;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магазины</a:t>
            </a:r>
            <a:r>
              <a:rPr lang="en-GB" sz="1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126" name="Rectangle 37"/>
          <p:cNvSpPr>
            <a:spLocks noChangeArrowheads="1"/>
          </p:cNvSpPr>
          <p:nvPr/>
        </p:nvSpPr>
        <p:spPr bwMode="auto">
          <a:xfrm>
            <a:off x="3466320" y="6069096"/>
            <a:ext cx="3048240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 dirty="0" err="1">
                <a:solidFill>
                  <a:srgbClr val="000000"/>
                </a:solidFill>
              </a:rPr>
              <a:t>Особенности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дислокации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4127" name="Text Box 38"/>
          <p:cNvSpPr txBox="1">
            <a:spLocks noChangeArrowheads="1"/>
          </p:cNvSpPr>
          <p:nvPr/>
        </p:nvSpPr>
        <p:spPr bwMode="auto">
          <a:xfrm>
            <a:off x="3361802" y="6156475"/>
            <a:ext cx="3249479" cy="81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>
                <a:solidFill>
                  <a:srgbClr val="000000"/>
                </a:solidFill>
              </a:rPr>
              <a:t>В </a:t>
            </a:r>
            <a:r>
              <a:rPr lang="en-GB" sz="1000" dirty="0" err="1">
                <a:solidFill>
                  <a:srgbClr val="000000"/>
                </a:solidFill>
              </a:rPr>
              <a:t>связи</a:t>
            </a:r>
            <a:r>
              <a:rPr lang="en-GB" sz="1000" dirty="0">
                <a:solidFill>
                  <a:srgbClr val="000000"/>
                </a:solidFill>
              </a:rPr>
              <a:t> с </a:t>
            </a:r>
            <a:r>
              <a:rPr lang="en-GB" sz="1000" dirty="0" err="1">
                <a:solidFill>
                  <a:srgbClr val="000000"/>
                </a:solidFill>
              </a:rPr>
              <a:t>особенностями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дислокации</a:t>
            </a:r>
            <a:r>
              <a:rPr lang="en-GB" sz="1000" dirty="0">
                <a:solidFill>
                  <a:srgbClr val="000000"/>
                </a:solidFill>
              </a:rPr>
              <a:t>  и </a:t>
            </a:r>
            <a:r>
              <a:rPr lang="en-GB" sz="1000" dirty="0" err="1">
                <a:solidFill>
                  <a:srgbClr val="000000"/>
                </a:solidFill>
              </a:rPr>
              <a:t>порядком</a:t>
            </a:r>
            <a:endParaRPr lang="en-GB" sz="1000" dirty="0">
              <a:solidFill>
                <a:srgbClr val="000000"/>
              </a:solidFill>
            </a:endParaRPr>
          </a:p>
          <a:p>
            <a:pPr eaLnBrk="1"/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допуска</a:t>
            </a:r>
            <a:r>
              <a:rPr lang="en-GB" sz="1000" dirty="0">
                <a:solidFill>
                  <a:srgbClr val="000000"/>
                </a:solidFill>
              </a:rPr>
              <a:t>    </a:t>
            </a:r>
            <a:r>
              <a:rPr lang="en-GB" sz="1000" dirty="0" err="1">
                <a:solidFill>
                  <a:srgbClr val="000000"/>
                </a:solidFill>
              </a:rPr>
              <a:t>на</a:t>
            </a:r>
            <a:r>
              <a:rPr lang="en-GB" sz="1000" dirty="0">
                <a:solidFill>
                  <a:srgbClr val="000000"/>
                </a:solidFill>
              </a:rPr>
              <a:t>    </a:t>
            </a:r>
            <a:r>
              <a:rPr lang="en-GB" sz="1000" dirty="0" err="1">
                <a:solidFill>
                  <a:srgbClr val="000000"/>
                </a:solidFill>
              </a:rPr>
              <a:t>объекты</a:t>
            </a:r>
            <a:r>
              <a:rPr lang="en-GB" sz="1000" dirty="0">
                <a:solidFill>
                  <a:srgbClr val="000000"/>
                </a:solidFill>
              </a:rPr>
              <a:t>    </a:t>
            </a:r>
            <a:r>
              <a:rPr lang="en-GB" sz="1000" dirty="0" err="1">
                <a:solidFill>
                  <a:srgbClr val="000000"/>
                </a:solidFill>
              </a:rPr>
              <a:t>соединения</a:t>
            </a:r>
            <a:r>
              <a:rPr lang="en-GB" sz="1000" dirty="0">
                <a:solidFill>
                  <a:srgbClr val="000000"/>
                </a:solidFill>
              </a:rPr>
              <a:t>    12   ГУМО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характеризуются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низкой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криминогенной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обстановкой</a:t>
            </a:r>
            <a:r>
              <a:rPr lang="en-GB" sz="1000" dirty="0">
                <a:solidFill>
                  <a:srgbClr val="000000"/>
                </a:solidFill>
              </a:rPr>
              <a:t>. </a:t>
            </a:r>
          </a:p>
          <a:p>
            <a:pPr eaLnBrk="1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4128" name="Rectangle 39"/>
          <p:cNvSpPr>
            <a:spLocks noChangeArrowheads="1"/>
          </p:cNvSpPr>
          <p:nvPr/>
        </p:nvSpPr>
        <p:spPr bwMode="auto">
          <a:xfrm>
            <a:off x="6756361" y="5845576"/>
            <a:ext cx="3113760" cy="19586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1000" b="1">
                <a:solidFill>
                  <a:srgbClr val="000000"/>
                </a:solidFill>
              </a:rPr>
              <a:t>Перспектива карьерного роста</a:t>
            </a:r>
          </a:p>
        </p:txBody>
      </p:sp>
      <p:sp>
        <p:nvSpPr>
          <p:cNvPr id="4129" name="Text Box 40"/>
          <p:cNvSpPr txBox="1">
            <a:spLocks noChangeArrowheads="1"/>
          </p:cNvSpPr>
          <p:nvPr/>
        </p:nvSpPr>
        <p:spPr bwMode="auto">
          <a:xfrm>
            <a:off x="6656521" y="5963669"/>
            <a:ext cx="3257280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При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добросовестном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выполнении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обязанностей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гарантировано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продвижения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по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службе</a:t>
            </a:r>
            <a:r>
              <a:rPr lang="en-GB" sz="1000" dirty="0">
                <a:solidFill>
                  <a:srgbClr val="000000"/>
                </a:solidFill>
              </a:rPr>
              <a:t> и </a:t>
            </a:r>
            <a:r>
              <a:rPr lang="en-GB" sz="1000" dirty="0" err="1">
                <a:solidFill>
                  <a:srgbClr val="000000"/>
                </a:solidFill>
              </a:rPr>
              <a:t>карьерный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pPr eaLnBrk="1"/>
            <a:r>
              <a:rPr lang="en-GB" sz="1000" dirty="0" err="1">
                <a:solidFill>
                  <a:srgbClr val="000000"/>
                </a:solidFill>
              </a:rPr>
              <a:t>рост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для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всех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категорий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военнослужащих</a:t>
            </a:r>
            <a:r>
              <a:rPr lang="en-GB" sz="1000" dirty="0">
                <a:solidFill>
                  <a:srgbClr val="000000"/>
                </a:solidFill>
              </a:rPr>
              <a:t>. </a:t>
            </a:r>
          </a:p>
          <a:p>
            <a:pPr eaLnBrk="1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4130" name="AutoShape 41"/>
          <p:cNvSpPr>
            <a:spLocks noChangeAspect="1" noChangeArrowheads="1"/>
          </p:cNvSpPr>
          <p:nvPr/>
        </p:nvSpPr>
        <p:spPr bwMode="auto">
          <a:xfrm>
            <a:off x="8419322" y="4441429"/>
            <a:ext cx="1414919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20" y="4184216"/>
            <a:ext cx="1404000" cy="9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182490"/>
            <a:ext cx="1414919" cy="9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60" y="3051929"/>
            <a:ext cx="1449240" cy="9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98" y="3051931"/>
            <a:ext cx="1433639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5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37" y="4774320"/>
            <a:ext cx="1414919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57" y="-6912"/>
            <a:ext cx="555360" cy="5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 descr="C:\Users\Маслов_СВ\Desktop\1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3"/>
            <a:ext cx="708240" cy="4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Шабалин_ДН\Desktop\фто\DSC_36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68" y="5601670"/>
            <a:ext cx="1498412" cy="11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абалин_ДН\Desktop\фто\_DSC045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" y="5614896"/>
            <a:ext cx="1498422" cy="11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1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4294967295"/>
          </p:nvPr>
        </p:nvSpPr>
        <p:spPr>
          <a:xfrm>
            <a:off x="0" y="6251697"/>
            <a:ext cx="2129400" cy="442126"/>
          </a:xfrm>
          <a:prstGeom prst="rect">
            <a:avLst/>
          </a:prstGeom>
        </p:spPr>
        <p:txBody>
          <a:bodyPr lIns="86895" tIns="43448" rIns="86895" bIns="43448"/>
          <a:lstStyle/>
          <a:p>
            <a:pPr>
              <a:defRPr/>
            </a:pPr>
            <a:r>
              <a:rPr lang="en-GB" smtClean="0"/>
              <a:t>28.01.15</a:t>
            </a:r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9"/>
            <a:ext cx="9895011" cy="685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02" y="13695"/>
            <a:ext cx="3350880" cy="662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1468" y="713664"/>
            <a:ext cx="3009324" cy="6071859"/>
            <a:chOff x="71468" y="-2242270"/>
            <a:chExt cx="3043560" cy="5316366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1468" y="9113"/>
              <a:ext cx="3043560" cy="32547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6360">
              <a:solidFill>
                <a:srgbClr val="DC2300"/>
              </a:solidFill>
              <a:miter lim="800000"/>
              <a:headEnd/>
              <a:tailEnd/>
            </a:ln>
          </p:spPr>
          <p:txBody>
            <a:bodyPr lIns="16763" tIns="16763" rIns="16763" bIns="16763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Преимущества прохождения военной службы по призыву в научной роте 12 </a:t>
              </a:r>
              <a:r>
                <a:rPr lang="ru-RU" sz="1000" dirty="0" smtClean="0">
                  <a:solidFill>
                    <a:srgbClr val="000000"/>
                  </a:solidFill>
                </a:rPr>
                <a:t>ЦНИИ МО РФ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71468" y="461662"/>
              <a:ext cx="3043560" cy="587582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Возможность продолжить научную </a:t>
              </a:r>
              <a:r>
                <a:rPr lang="ru-RU" sz="1000" b="1" dirty="0" smtClean="0">
                  <a:solidFill>
                    <a:srgbClr val="000000"/>
                  </a:solidFill>
                </a:rPr>
                <a:t> работу  под</a:t>
              </a:r>
              <a:endParaRPr lang="ru-RU" sz="1000" b="1" dirty="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руководством наиболее квалифицированных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сотрудников института,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повысить свой профессиональный уровень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1468" y="1703073"/>
              <a:ext cx="3043560" cy="456527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Возможность дальнейшего прохождения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военной службы в качестве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офицера по окончанию службы в научной роте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1468" y="2225847"/>
              <a:ext cx="3043560" cy="522775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Возможность дальнейшего трудоустройства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в ведущие научно-исследовательские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организации и </a:t>
              </a:r>
              <a:r>
                <a:rPr lang="ru-RU" sz="1000" b="1" dirty="0" smtClean="0">
                  <a:solidFill>
                    <a:srgbClr val="000000"/>
                  </a:solidFill>
                </a:rPr>
                <a:t>предприятия ядерного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 smtClean="0">
                  <a:solidFill>
                    <a:srgbClr val="000000"/>
                  </a:solidFill>
                </a:rPr>
                <a:t>оружейного комплекса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1468" y="1115491"/>
              <a:ext cx="3043560" cy="260667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Работа на современном вычислительном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оборудовании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1468" y="1442404"/>
              <a:ext cx="3043560" cy="195861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Участие в конференциях, научных семинарах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1468" y="2813428"/>
              <a:ext cx="3043560" cy="260668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 smtClean="0">
                  <a:solidFill>
                    <a:srgbClr val="000000"/>
                  </a:solidFill>
                </a:rPr>
                <a:t>Хорошие условия </a:t>
              </a:r>
              <a:r>
                <a:rPr lang="ru-RU" sz="1000" b="1" dirty="0">
                  <a:solidFill>
                    <a:srgbClr val="000000"/>
                  </a:solidFill>
                </a:rPr>
                <a:t>размещения, наличие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 dirty="0">
                  <a:solidFill>
                    <a:srgbClr val="000000"/>
                  </a:solidFill>
                </a:rPr>
                <a:t>мест отдыха, спортивных занятий 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/>
          </p:nvSpPr>
          <p:spPr bwMode="auto">
            <a:xfrm>
              <a:off x="71468" y="-2242270"/>
              <a:ext cx="3043560" cy="34420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6360">
              <a:solidFill>
                <a:srgbClr val="DC2300"/>
              </a:solidFill>
              <a:miter lim="800000"/>
              <a:headEnd/>
              <a:tailEnd/>
            </a:ln>
          </p:spPr>
          <p:txBody>
            <a:bodyPr lIns="16763" tIns="16763" rIns="16763" bIns="16763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Научная рота 12 ЦНИИ МО </a:t>
              </a:r>
              <a:r>
                <a:rPr lang="ru-RU" sz="1000" dirty="0" smtClean="0">
                  <a:solidFill>
                    <a:srgbClr val="000000"/>
                  </a:solidFill>
                </a:rPr>
                <a:t>РФ создаётся в целях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42844" y="713663"/>
            <a:ext cx="3009324" cy="3219393"/>
            <a:chOff x="141961" y="4180759"/>
            <a:chExt cx="3042000" cy="2677242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41961" y="4180759"/>
              <a:ext cx="3042000" cy="32691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6360">
              <a:solidFill>
                <a:srgbClr val="DC2300"/>
              </a:solidFill>
              <a:miter lim="800000"/>
              <a:headEnd/>
              <a:tailEnd/>
            </a:ln>
          </p:spPr>
          <p:txBody>
            <a:bodyPr lIns="16763" tIns="16763" rIns="16763" bIns="16763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Операторы научной роты решают задачи по следующим направлениям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41961" y="4572481"/>
              <a:ext cx="3042000" cy="260667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>
                  <a:solidFill>
                    <a:srgbClr val="000000"/>
                  </a:solidFill>
                </a:rPr>
                <a:t>Исследования в интересах создания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</a:pPr>
              <a:r>
                <a:rPr lang="ru-RU" sz="1000" b="1">
                  <a:solidFill>
                    <a:srgbClr val="000000"/>
                  </a:solidFill>
                </a:rPr>
                <a:t>вооружения и военной техники</a:t>
              </a:r>
              <a:endParaRPr lang="en-GB" sz="1000" b="1">
                <a:solidFill>
                  <a:srgbClr val="00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1961" y="4899394"/>
              <a:ext cx="3042000" cy="260668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Разработка физических, математических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моделей и оценка поражающего действия взрыва</a:t>
              </a:r>
              <a:endParaRPr lang="en-GB" sz="1000" b="1" spc="-29" dirty="0">
                <a:solidFill>
                  <a:srgbClr val="000000"/>
                </a:solidFill>
                <a:cs typeface="Tahoma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41961" y="5226309"/>
              <a:ext cx="3042000" cy="391721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Разработка методов испытаний, моделирующих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установок  для оценки стойкости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вооружения, военной и специальной техники</a:t>
              </a:r>
              <a:endParaRPr lang="en-GB" sz="1000" b="1" spc="-29" dirty="0">
                <a:solidFill>
                  <a:srgbClr val="000000"/>
                </a:solidFill>
                <a:cs typeface="Tahoma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41961" y="5682837"/>
              <a:ext cx="3042000" cy="391721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Разработка прикладного и системного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программного обеспечения для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29" dirty="0">
                  <a:solidFill>
                    <a:srgbClr val="000000"/>
                  </a:solidFill>
                  <a:cs typeface="Tahoma" charset="0"/>
                </a:rPr>
                <a:t>многопроцессорных систем (супер-ЭВМ)</a:t>
              </a:r>
              <a:endParaRPr lang="en-GB" sz="1000" b="1" spc="-29" dirty="0">
                <a:solidFill>
                  <a:srgbClr val="000000"/>
                </a:solidFill>
                <a:cs typeface="Tahoma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41961" y="6140805"/>
              <a:ext cx="3042000" cy="391721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38" dirty="0">
                  <a:solidFill>
                    <a:srgbClr val="000000"/>
                  </a:solidFill>
                  <a:cs typeface="Tahoma" charset="0"/>
                </a:rPr>
                <a:t>Создание, эксплуатация технических средств,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38" dirty="0">
                  <a:solidFill>
                    <a:srgbClr val="000000"/>
                  </a:solidFill>
                  <a:cs typeface="Tahoma" charset="0"/>
                </a:rPr>
                <a:t>систем и комплексов охраны и их испытания 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38" dirty="0">
                  <a:solidFill>
                    <a:srgbClr val="000000"/>
                  </a:solidFill>
                  <a:cs typeface="Tahoma" charset="0"/>
                </a:rPr>
                <a:t>в интересах организации защиты важных объектов</a:t>
              </a:r>
              <a:endParaRPr lang="en-GB" sz="1000" b="1" spc="-38" dirty="0">
                <a:solidFill>
                  <a:srgbClr val="000000"/>
                </a:solidFill>
                <a:cs typeface="Tahoma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41961" y="6595893"/>
              <a:ext cx="3042000" cy="262108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5527" tIns="42764" rIns="85527" bIns="42764" anchor="ctr"/>
            <a:lstStyle/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10" dirty="0">
                  <a:solidFill>
                    <a:srgbClr val="000000"/>
                  </a:solidFill>
                  <a:cs typeface="Tahoma" charset="0"/>
                </a:rPr>
                <a:t>Исследования в интересах совершенствования</a:t>
              </a:r>
            </a:p>
            <a:p>
              <a:pPr algn="ctr">
                <a:tabLst>
                  <a:tab pos="0" algn="l"/>
                  <a:tab pos="425426" algn="l"/>
                  <a:tab pos="852360" algn="l"/>
                  <a:tab pos="1279294" algn="l"/>
                  <a:tab pos="1706228" algn="l"/>
                  <a:tab pos="2133162" algn="l"/>
                  <a:tab pos="2560097" algn="l"/>
                  <a:tab pos="2987030" algn="l"/>
                  <a:tab pos="3413965" algn="l"/>
                  <a:tab pos="3840899" algn="l"/>
                  <a:tab pos="4267833" algn="l"/>
                  <a:tab pos="4694767" algn="l"/>
                  <a:tab pos="5121702" algn="l"/>
                  <a:tab pos="5548635" algn="l"/>
                  <a:tab pos="5975570" algn="l"/>
                  <a:tab pos="6402504" algn="l"/>
                  <a:tab pos="6829438" algn="l"/>
                  <a:tab pos="7256372" algn="l"/>
                  <a:tab pos="7683307" algn="l"/>
                  <a:tab pos="8110240" algn="l"/>
                  <a:tab pos="8537175" algn="l"/>
                </a:tabLst>
                <a:defRPr/>
              </a:pPr>
              <a:r>
                <a:rPr lang="ru-RU" sz="1000" b="1" spc="-10" dirty="0">
                  <a:solidFill>
                    <a:srgbClr val="000000"/>
                  </a:solidFill>
                  <a:cs typeface="Tahoma" charset="0"/>
                </a:rPr>
                <a:t>национальной системы специального контроля</a:t>
              </a:r>
              <a:endParaRPr lang="en-GB" sz="1000" b="1" spc="-10" dirty="0">
                <a:solidFill>
                  <a:srgbClr val="000000"/>
                </a:solidFill>
                <a:cs typeface="Tahoma" charset="0"/>
              </a:endParaRPr>
            </a:p>
          </p:txBody>
        </p:sp>
      </p:grpSp>
      <p:sp>
        <p:nvSpPr>
          <p:cNvPr id="25" name="Прямоугольник 31"/>
          <p:cNvSpPr>
            <a:spLocks noChangeArrowheads="1"/>
          </p:cNvSpPr>
          <p:nvPr/>
        </p:nvSpPr>
        <p:spPr bwMode="auto">
          <a:xfrm>
            <a:off x="3236615" y="5760741"/>
            <a:ext cx="3456384" cy="7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algn="ctr"/>
            <a:r>
              <a:rPr lang="ru-RU" sz="1400" b="1" dirty="0" smtClean="0"/>
              <a:t>Контактная </a:t>
            </a:r>
            <a:r>
              <a:rPr lang="ru-RU" sz="1400" b="1" dirty="0" smtClean="0"/>
              <a:t>информация</a:t>
            </a:r>
          </a:p>
          <a:p>
            <a:pPr algn="ctr"/>
            <a:r>
              <a:rPr lang="ru-RU" sz="1400" b="1" dirty="0" smtClean="0"/>
              <a:t>телефон (ф</a:t>
            </a:r>
            <a:r>
              <a:rPr lang="ru-RU" sz="1400" b="1" dirty="0" smtClean="0"/>
              <a:t>акс)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8-496-552-32-04</a:t>
            </a:r>
            <a:endParaRPr lang="ru-RU" sz="1400" b="1" dirty="0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84449" y="1184710"/>
            <a:ext cx="3009324" cy="1812242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t" anchorCtr="0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ru-RU" sz="1050" b="1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Выполнения научно-прикладных задач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в интересах  12 </a:t>
            </a:r>
            <a:r>
              <a:rPr lang="ru-RU" sz="1000" b="1" dirty="0" smtClean="0">
                <a:solidFill>
                  <a:srgbClr val="000000"/>
                </a:solidFill>
              </a:rPr>
              <a:t>Главного</a:t>
            </a:r>
            <a:r>
              <a:rPr lang="ru-RU" sz="1050" b="1" dirty="0" smtClean="0">
                <a:solidFill>
                  <a:srgbClr val="000000"/>
                </a:solidFill>
              </a:rPr>
              <a:t> управления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Министерства обороны Российской Федерации.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ru-RU" sz="105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>
                <a:solidFill>
                  <a:srgbClr val="000000"/>
                </a:solidFill>
              </a:rPr>
              <a:t>Первый призыв запланирован </a:t>
            </a:r>
            <a:r>
              <a:rPr lang="ru-RU" sz="1050" b="1">
                <a:solidFill>
                  <a:srgbClr val="000000"/>
                </a:solidFill>
              </a:rPr>
              <a:t>на </a:t>
            </a:r>
            <a:r>
              <a:rPr lang="ru-RU" sz="1050" b="1" smtClean="0">
                <a:solidFill>
                  <a:srgbClr val="000000"/>
                </a:solidFill>
              </a:rPr>
              <a:t>1 декабря 2015 </a:t>
            </a:r>
            <a:r>
              <a:rPr lang="ru-RU" sz="1050" b="1" dirty="0">
                <a:solidFill>
                  <a:srgbClr val="000000"/>
                </a:solidFill>
              </a:rPr>
              <a:t>г.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ru-RU" sz="1050" b="1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Место </a:t>
            </a:r>
            <a:r>
              <a:rPr lang="ru-RU" sz="1050" b="1" dirty="0">
                <a:solidFill>
                  <a:srgbClr val="000000"/>
                </a:solidFill>
              </a:rPr>
              <a:t>дислокации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>
                <a:solidFill>
                  <a:srgbClr val="000000"/>
                </a:solidFill>
              </a:rPr>
              <a:t>г. Сергиев Посад  Московской области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ru-RU" sz="1050" b="1" dirty="0" smtClean="0">
              <a:solidFill>
                <a:srgbClr val="000000"/>
              </a:solidFill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429055" y="4005064"/>
            <a:ext cx="3009324" cy="1714735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/>
            <a:r>
              <a:rPr lang="ru-RU" sz="1100" b="1" dirty="0" smtClean="0"/>
              <a:t>Для комплектования офицерских должностей </a:t>
            </a:r>
          </a:p>
          <a:p>
            <a:pPr algn="ctr"/>
            <a:r>
              <a:rPr lang="ru-RU" sz="1100" b="1" dirty="0" smtClean="0"/>
              <a:t>в </a:t>
            </a:r>
            <a:r>
              <a:rPr lang="ru-RU" sz="1100" b="1" dirty="0"/>
              <a:t>качестве кандидатов для </a:t>
            </a:r>
            <a:r>
              <a:rPr lang="ru-RU" sz="1100" b="1" dirty="0" smtClean="0"/>
              <a:t>зачисления</a:t>
            </a:r>
          </a:p>
          <a:p>
            <a:pPr algn="ctr"/>
            <a:r>
              <a:rPr lang="ru-RU" sz="1100" b="1" dirty="0" smtClean="0"/>
              <a:t> в научную роту рассматриваются </a:t>
            </a:r>
          </a:p>
          <a:p>
            <a:pPr algn="ctr"/>
            <a:r>
              <a:rPr lang="ru-RU" sz="1100" b="1" dirty="0" smtClean="0"/>
              <a:t>студенты </a:t>
            </a:r>
            <a:r>
              <a:rPr lang="ru-RU" sz="1100" b="1" dirty="0"/>
              <a:t>(выпускники) технических вузов,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не </a:t>
            </a:r>
            <a:r>
              <a:rPr lang="ru-RU" sz="1100" b="1" dirty="0"/>
              <a:t>проходившие военную службу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и/или </a:t>
            </a:r>
            <a:r>
              <a:rPr lang="ru-RU" sz="1100" b="1" dirty="0"/>
              <a:t>обучение на военных кафедрах</a:t>
            </a:r>
            <a:r>
              <a:rPr lang="ru-RU" sz="1100" b="1" dirty="0" smtClean="0"/>
              <a:t>,</a:t>
            </a:r>
          </a:p>
          <a:p>
            <a:pPr algn="ctr"/>
            <a:r>
              <a:rPr lang="ru-RU" sz="1100" b="1" dirty="0" smtClean="0"/>
              <a:t>годные </a:t>
            </a:r>
            <a:r>
              <a:rPr lang="ru-RU" sz="1100" b="1" dirty="0"/>
              <a:t>для прохождения военной </a:t>
            </a:r>
            <a:r>
              <a:rPr lang="ru-RU" sz="1100" b="1" dirty="0" smtClean="0"/>
              <a:t>службы</a:t>
            </a:r>
          </a:p>
          <a:p>
            <a:pPr algn="ctr"/>
            <a:r>
              <a:rPr lang="ru-RU" sz="1100" b="1" dirty="0" smtClean="0"/>
              <a:t>по </a:t>
            </a:r>
            <a:r>
              <a:rPr lang="ru-RU" sz="1100" b="1" dirty="0"/>
              <a:t>призыву </a:t>
            </a:r>
            <a:r>
              <a:rPr lang="ru-RU" sz="1100" b="1" dirty="0" smtClean="0"/>
              <a:t>и </a:t>
            </a:r>
            <a:r>
              <a:rPr lang="ru-RU" sz="1100" b="1" dirty="0"/>
              <a:t>проявившие склонность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к научно-исследовательской </a:t>
            </a:r>
          </a:p>
          <a:p>
            <a:pPr algn="ctr"/>
            <a:r>
              <a:rPr lang="ru-RU" sz="1100" b="1" dirty="0" smtClean="0"/>
              <a:t>и </a:t>
            </a:r>
            <a:r>
              <a:rPr lang="ru-RU" sz="1100" b="1" dirty="0"/>
              <a:t>изобретательской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31668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755</Words>
  <Application>Microsoft Office PowerPoint</Application>
  <PresentationFormat>Лист A4 (210x297 мм)</PresentationFormat>
  <Paragraphs>125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Маслов_СВ</dc:creator>
  <cp:lastModifiedBy>А</cp:lastModifiedBy>
  <cp:revision>21</cp:revision>
  <cp:lastPrinted>2015-10-13T07:38:16Z</cp:lastPrinted>
  <dcterms:created xsi:type="dcterms:W3CDTF">2015-03-19T10:19:07Z</dcterms:created>
  <dcterms:modified xsi:type="dcterms:W3CDTF">2015-10-13T07:47:43Z</dcterms:modified>
</cp:coreProperties>
</file>