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60" r:id="rId3"/>
  </p:sldIdLst>
  <p:sldSz cx="9906000" cy="6858000" type="A4"/>
  <p:notesSz cx="9928225" cy="14357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" y="-12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0" cy="717868"/>
          </a:xfrm>
          <a:prstGeom prst="rect">
            <a:avLst/>
          </a:prstGeom>
        </p:spPr>
        <p:txBody>
          <a:bodyPr vert="horz" lIns="133886" tIns="66943" rIns="133886" bIns="66943" rtlCol="0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272" y="0"/>
            <a:ext cx="4302230" cy="717868"/>
          </a:xfrm>
          <a:prstGeom prst="rect">
            <a:avLst/>
          </a:prstGeom>
        </p:spPr>
        <p:txBody>
          <a:bodyPr vert="horz" lIns="133886" tIns="66943" rIns="133886" bIns="66943" rtlCol="0"/>
          <a:lstStyle>
            <a:lvl1pPr algn="r">
              <a:defRPr sz="1800"/>
            </a:lvl1pPr>
          </a:lstStyle>
          <a:p>
            <a:fld id="{82A60741-2F38-4C1B-97CE-B00FC7122C14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36160"/>
            <a:ext cx="4302230" cy="717868"/>
          </a:xfrm>
          <a:prstGeom prst="rect">
            <a:avLst/>
          </a:prstGeom>
        </p:spPr>
        <p:txBody>
          <a:bodyPr vert="horz" lIns="133886" tIns="66943" rIns="133886" bIns="66943" rtlCol="0" anchor="b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272" y="13636160"/>
            <a:ext cx="4302230" cy="717868"/>
          </a:xfrm>
          <a:prstGeom prst="rect">
            <a:avLst/>
          </a:prstGeom>
        </p:spPr>
        <p:txBody>
          <a:bodyPr vert="horz" lIns="133886" tIns="66943" rIns="133886" bIns="66943" rtlCol="0" anchor="b"/>
          <a:lstStyle>
            <a:lvl1pPr algn="r">
              <a:defRPr sz="1800"/>
            </a:lvl1pPr>
          </a:lstStyle>
          <a:p>
            <a:fld id="{B8C1997E-16DE-43FB-9C01-2CB409C3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0411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0" cy="717868"/>
          </a:xfrm>
          <a:prstGeom prst="rect">
            <a:avLst/>
          </a:prstGeom>
        </p:spPr>
        <p:txBody>
          <a:bodyPr vert="horz" lIns="133886" tIns="66943" rIns="133886" bIns="66943" rtlCol="0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0" cy="717868"/>
          </a:xfrm>
          <a:prstGeom prst="rect">
            <a:avLst/>
          </a:prstGeom>
        </p:spPr>
        <p:txBody>
          <a:bodyPr vert="horz" lIns="133886" tIns="66943" rIns="133886" bIns="66943" rtlCol="0"/>
          <a:lstStyle>
            <a:lvl1pPr algn="r">
              <a:defRPr sz="1800"/>
            </a:lvl1pPr>
          </a:lstStyle>
          <a:p>
            <a:fld id="{8A70F481-7558-44AD-90E9-41B4A6016DB2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6325" y="1076325"/>
            <a:ext cx="7778750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886" tIns="66943" rIns="133886" bIns="6694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6819742"/>
            <a:ext cx="7942580" cy="6460808"/>
          </a:xfrm>
          <a:prstGeom prst="rect">
            <a:avLst/>
          </a:prstGeom>
        </p:spPr>
        <p:txBody>
          <a:bodyPr vert="horz" lIns="133886" tIns="66943" rIns="133886" bIns="6694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13636991"/>
            <a:ext cx="4302230" cy="717868"/>
          </a:xfrm>
          <a:prstGeom prst="rect">
            <a:avLst/>
          </a:prstGeom>
        </p:spPr>
        <p:txBody>
          <a:bodyPr vert="horz" lIns="133886" tIns="66943" rIns="133886" bIns="66943" rtlCol="0" anchor="b"/>
          <a:lstStyle>
            <a:lvl1pPr algn="l">
              <a:defRPr sz="1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13636991"/>
            <a:ext cx="4302230" cy="717868"/>
          </a:xfrm>
          <a:prstGeom prst="rect">
            <a:avLst/>
          </a:prstGeom>
        </p:spPr>
        <p:txBody>
          <a:bodyPr vert="horz" lIns="133886" tIns="66943" rIns="133886" bIns="66943" rtlCol="0" anchor="b"/>
          <a:lstStyle>
            <a:lvl1pPr algn="r">
              <a:defRPr sz="1800"/>
            </a:lvl1pPr>
          </a:lstStyle>
          <a:p>
            <a:fld id="{33CEB81D-448F-4C79-8ECA-3AA72352B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70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622940" y="13604844"/>
            <a:ext cx="4288610" cy="70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9747" tIns="62268" rIns="119747" bIns="62268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fld id="{89C59968-9CDB-4E3E-B503-74E91AC1702F}" type="slidenum">
              <a:rPr lang="en-GB" sz="2500">
                <a:solidFill>
                  <a:srgbClr val="FFFFFF"/>
                </a:solidFill>
              </a:rPr>
              <a:pPr eaLnBrk="1" hangingPunct="1"/>
              <a:t>1</a:t>
            </a:fld>
            <a:endParaRPr lang="en-GB" sz="2500" dirty="0">
              <a:solidFill>
                <a:srgbClr val="FFFFFF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622941" y="13604842"/>
            <a:ext cx="4290695" cy="70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704" tIns="60353" rIns="120704" bIns="60353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r" eaLnBrk="1" hangingPunct="1">
              <a:lnSpc>
                <a:spcPct val="68000"/>
              </a:lnSpc>
            </a:pPr>
            <a:fld id="{3CB178FC-D77B-43AE-ABA5-D8172A593902}" type="slidenum">
              <a:rPr lang="en-GB" sz="16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68000"/>
                </a:lnSpc>
              </a:pPr>
              <a:t>1</a:t>
            </a:fld>
            <a:endParaRPr lang="en-GB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622941" y="13604842"/>
            <a:ext cx="4296949" cy="71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704" tIns="60353" rIns="120704" bIns="60353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r" eaLnBrk="1" hangingPunct="1">
              <a:lnSpc>
                <a:spcPct val="86000"/>
              </a:lnSpc>
            </a:pPr>
            <a:fld id="{6FF7EBC1-CA7E-4A10-8FC2-1F1AA3B0496C}" type="slidenum">
              <a:rPr lang="en-GB" sz="16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86000"/>
                </a:lnSpc>
              </a:pPr>
              <a:t>1</a:t>
            </a:fld>
            <a:endParaRPr lang="en-GB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622941" y="13604842"/>
            <a:ext cx="4299032" cy="71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704" tIns="60353" rIns="120704" bIns="60353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r" eaLnBrk="1" hangingPunct="1"/>
            <a:fld id="{49FC5E08-053C-481E-AC94-47CFA5629709}" type="slidenum">
              <a:rPr lang="en-GB" sz="160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</a:t>
            </a:fld>
            <a:endParaRPr lang="en-GB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344755" y="1074405"/>
            <a:ext cx="7238723" cy="537201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21663" tIns="60832" rIns="121663" bIns="60832" anchor="ctr"/>
          <a:lstStyle/>
          <a:p>
            <a:endParaRPr lang="ru-RU"/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/>
          </p:nvPr>
        </p:nvSpPr>
        <p:spPr>
          <a:xfrm>
            <a:off x="992406" y="6802424"/>
            <a:ext cx="7922565" cy="642936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5622940" y="13604844"/>
            <a:ext cx="4301118" cy="71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704" tIns="60353" rIns="120704" bIns="60353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r" eaLnBrk="1" hangingPunct="1"/>
            <a:fld id="{1609F7B8-8C81-4EFD-8282-1F738E525B53}" type="slidenum">
              <a:rPr lang="en-GB" sz="1600">
                <a:solidFill>
                  <a:srgbClr val="000000"/>
                </a:solidFill>
              </a:rPr>
              <a:pPr algn="r" eaLnBrk="1" hangingPunct="1"/>
              <a:t>1</a:t>
            </a:fld>
            <a:endParaRPr lang="en-GB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624" y="4437111"/>
            <a:ext cx="1728192" cy="10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708240" y="2"/>
            <a:ext cx="9197760" cy="586957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endParaRPr lang="en-GB" sz="1600" b="1" u="sng">
              <a:solidFill>
                <a:srgbClr val="000000"/>
              </a:solidFill>
            </a:endParaRPr>
          </a:p>
          <a:p>
            <a:pPr algn="ctr" eaLnBrk="1" hangingPunct="1"/>
            <a:endParaRPr lang="en-GB" sz="1600" b="1" u="sng">
              <a:solidFill>
                <a:srgbClr val="000000"/>
              </a:solidFill>
            </a:endParaRPr>
          </a:p>
        </p:txBody>
      </p:sp>
      <p:sp>
        <p:nvSpPr>
          <p:cNvPr id="4099" name="AutoShape 2"/>
          <p:cNvSpPr>
            <a:spLocks noChangeAspect="1" noChangeArrowheads="1"/>
          </p:cNvSpPr>
          <p:nvPr/>
        </p:nvSpPr>
        <p:spPr bwMode="auto">
          <a:xfrm>
            <a:off x="7801" y="3"/>
            <a:ext cx="698880" cy="48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AutoShape 3"/>
          <p:cNvSpPr>
            <a:spLocks noChangeAspect="1" noChangeArrowheads="1"/>
          </p:cNvSpPr>
          <p:nvPr/>
        </p:nvSpPr>
        <p:spPr bwMode="auto">
          <a:xfrm>
            <a:off x="9349081" y="1"/>
            <a:ext cx="555360" cy="52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10441" y="107271"/>
            <a:ext cx="9594000" cy="27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300" b="1" i="1" dirty="0" smtClean="0">
                <a:solidFill>
                  <a:srgbClr val="FF0000"/>
                </a:solidFill>
              </a:rPr>
              <a:t>12 Центральный научно-исследовательский институт Министерства обороны Российской Федерации</a:t>
            </a:r>
            <a:endParaRPr lang="ru-RU" sz="1300" b="1" i="1" dirty="0">
              <a:solidFill>
                <a:srgbClr val="FF0000"/>
              </a:solidFill>
            </a:endParaRPr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106080" y="544380"/>
            <a:ext cx="3104400" cy="59910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6360">
            <a:solidFill>
              <a:srgbClr val="DC2300"/>
            </a:solidFill>
            <a:miter lim="800000"/>
            <a:headEnd/>
            <a:tailEnd/>
          </a:ln>
        </p:spPr>
        <p:txBody>
          <a:bodyPr wrap="none" lIns="17640" tIns="17640" rIns="17640" bIns="1764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200" dirty="0" smtClean="0">
                <a:solidFill>
                  <a:srgbClr val="000000"/>
                </a:solidFill>
              </a:rPr>
              <a:t>База 12 ЦНИИ МО РФ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3325920" y="1143483"/>
            <a:ext cx="1560" cy="538904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6650281" y="1143483"/>
            <a:ext cx="1560" cy="538904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6681192" y="1196752"/>
            <a:ext cx="3224808" cy="23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just" eaLnBrk="1">
              <a:spcAft>
                <a:spcPts val="600"/>
              </a:spcAft>
            </a:pPr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Для комплектования научной роты институт заинтересован в выпускниках, желающих заниматься научно-исследовательской и экспериментальной деятельностью, получивших образование по специальностям:</a:t>
            </a:r>
          </a:p>
          <a:p>
            <a:pPr algn="just" eaLnBrk="1">
              <a:spcAft>
                <a:spcPts val="6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ядерная физика и технологии;</a:t>
            </a:r>
          </a:p>
          <a:p>
            <a:pPr algn="just" eaLnBrk="1">
              <a:spcAft>
                <a:spcPts val="6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прикладная физика;</a:t>
            </a:r>
          </a:p>
          <a:p>
            <a:pPr algn="just" eaLnBrk="1">
              <a:spcAft>
                <a:spcPts val="6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радиоэлектроника и лазерная техника;</a:t>
            </a:r>
          </a:p>
          <a:p>
            <a:pPr algn="just" eaLnBrk="1">
              <a:spcAft>
                <a:spcPts val="6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прикладная математика,  информатика и   </a:t>
            </a:r>
            <a:b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вычислительная техника;</a:t>
            </a:r>
          </a:p>
          <a:p>
            <a:pPr algn="just" eaLnBrk="1">
              <a:spcAft>
                <a:spcPts val="6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информационные системы и технологии.</a:t>
            </a:r>
          </a:p>
          <a:p>
            <a:pPr algn="just" eaLnBrk="1"/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/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>
              <a:spcAft>
                <a:spcPts val="6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При решении научно-прикладных задач будут востребованы ваши знания, полученные в областях:</a:t>
            </a:r>
          </a:p>
          <a:p>
            <a:pPr algn="just" eaLnBrk="1">
              <a:spcAft>
                <a:spcPts val="6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теоретической и физической газовой динамики, газодинамических процессов;</a:t>
            </a:r>
          </a:p>
          <a:p>
            <a:pPr algn="just" eaLnBrk="1">
              <a:spcAft>
                <a:spcPts val="6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прикладной механики сплошных сред, физики взрыва и удара, действия и боевой эффективности боеприпасов;</a:t>
            </a:r>
          </a:p>
          <a:p>
            <a:pPr algn="just" eaLnBrk="1">
              <a:spcAft>
                <a:spcPts val="6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радиотехнических цепей и сигналов, управления в технических системах, теории обработки информации;</a:t>
            </a:r>
          </a:p>
          <a:p>
            <a:pPr algn="just" eaLnBrk="1">
              <a:spcAft>
                <a:spcPts val="6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компьютерного математического моделирования, численного моделирования, разработки физико-математических моделей, математических методов обработки данных, компьютерной графики;</a:t>
            </a:r>
          </a:p>
          <a:p>
            <a:pPr algn="just" eaLnBrk="1">
              <a:spcAft>
                <a:spcPts val="600"/>
              </a:spcAft>
            </a:pP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системного программирования, высокопроизводительных вычислительных систем, прикладных вычислительных моделей и программных комплексов.</a:t>
            </a:r>
          </a:p>
          <a:p>
            <a:pPr algn="just" eaLnBrk="1"/>
            <a:endParaRPr lang="ru-RU" sz="9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/>
            <a:endParaRPr lang="ru-RU" sz="1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3430441" y="544380"/>
            <a:ext cx="3104400" cy="59910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6360">
            <a:solidFill>
              <a:srgbClr val="DC2300"/>
            </a:solidFill>
            <a:miter lim="800000"/>
            <a:headEnd/>
            <a:tailEnd/>
          </a:ln>
        </p:spPr>
        <p:txBody>
          <a:bodyPr wrap="none" lIns="17640" tIns="17640" rIns="17640" bIns="1764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200" dirty="0" smtClean="0">
                <a:solidFill>
                  <a:srgbClr val="000000"/>
                </a:solidFill>
              </a:rPr>
              <a:t>Роль научной роты 12 ЦНИИ МО РФ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107" name="AutoShape 10"/>
          <p:cNvSpPr>
            <a:spLocks noChangeArrowheads="1"/>
          </p:cNvSpPr>
          <p:nvPr/>
        </p:nvSpPr>
        <p:spPr bwMode="auto">
          <a:xfrm>
            <a:off x="6720480" y="544380"/>
            <a:ext cx="3104400" cy="59910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6360">
            <a:solidFill>
              <a:srgbClr val="DC2300"/>
            </a:solidFill>
            <a:miter lim="800000"/>
            <a:headEnd/>
            <a:tailEnd/>
          </a:ln>
        </p:spPr>
        <p:txBody>
          <a:bodyPr wrap="none" lIns="17640" tIns="17640" rIns="17640" bIns="1764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200" dirty="0" smtClean="0">
                <a:solidFill>
                  <a:srgbClr val="000000"/>
                </a:solidFill>
              </a:rPr>
              <a:t>Требования к специализации кандидатов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200" dirty="0" smtClean="0">
                <a:solidFill>
                  <a:srgbClr val="000000"/>
                </a:solidFill>
              </a:rPr>
              <a:t>на зачисление в научную роту 12 ЦНИИ МО РФ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45" name="Picture 47" descr="D:\Библиотека статей ФАВ\Рабочая\!!! НАУЧНАЯ РОТА\симв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89504" y="0"/>
            <a:ext cx="416496" cy="48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0" y="1196767"/>
            <a:ext cx="3224808" cy="23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just" eaLnBrk="1"/>
            <a:r>
              <a:rPr lang="ru-RU" sz="1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Научные исследования, проводимые в институте, охватывают наиболее перспективные и востребованные для повышения обороноспособности страны направления и технологии. Проводится полный цикл исследований – от фундаментальных и поисковых работ по исследованию физических эффектов в интересах выявления прорывных технологий, до оценки эффективности, обоснования облика и требований к образцам вооружения, проведения испытаний образцов вооружения на собственной экспериментальной базе.</a:t>
            </a:r>
          </a:p>
          <a:p>
            <a:pPr algn="just" eaLnBrk="1"/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Сотрудники института участвуют в сопровождении опытно-конструкторских работ по созданию наиболее современных образцов оружия, разрабатываемых в рамках перевооружения Вооруженных Сил Российской Федерации</a:t>
            </a:r>
          </a:p>
          <a:p>
            <a:pPr algn="just" eaLnBrk="1"/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институте создана и развивается современная лабораторно-вычислительная и экспериментальная база, функционирует многопроцессорный вычислительный комплекс, запланирован запуск в эксплуатацию высокопроизводительного многопроцессорного вычислительного комплекса для решения ресурсоемких научно-исследовательских задач.</a:t>
            </a:r>
          </a:p>
          <a:p>
            <a:pPr algn="just" eaLnBrk="1"/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/>
            <a:endParaRPr lang="ru-RU" sz="1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9" name="Рисунок 31"/>
          <p:cNvPicPr>
            <a:picLocks/>
          </p:cNvPicPr>
          <p:nvPr/>
        </p:nvPicPr>
        <p:blipFill>
          <a:blip r:embed="rId5" cstate="print"/>
          <a:srcRect b="14040"/>
          <a:stretch>
            <a:fillRect/>
          </a:stretch>
        </p:blipFill>
        <p:spPr bwMode="auto">
          <a:xfrm>
            <a:off x="56456" y="4437112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9" descr="Транс4-1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8" y="5589240"/>
            <a:ext cx="14966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3"/>
          <p:cNvPicPr>
            <a:picLocks/>
          </p:cNvPicPr>
          <p:nvPr/>
        </p:nvPicPr>
        <p:blipFill>
          <a:blip r:embed="rId7" cstate="print"/>
          <a:srcRect t="10820"/>
          <a:stretch>
            <a:fillRect/>
          </a:stretch>
        </p:blipFill>
        <p:spPr bwMode="auto">
          <a:xfrm>
            <a:off x="1640632" y="5589240"/>
            <a:ext cx="1655019" cy="11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1784648" y="6381328"/>
            <a:ext cx="136815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Воздушная ударная труба УТ-5000</a:t>
            </a: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560512" y="6308998"/>
            <a:ext cx="10081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ru-RU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Генератор рентгеновского </a:t>
            </a:r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излучения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0512" y="5055567"/>
            <a:ext cx="964332" cy="46166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Установка – имитатор мощного ЭМИ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756420" y="5301208"/>
            <a:ext cx="1324372" cy="21544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СуперЭВМ</a:t>
            </a: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3368824" y="1196752"/>
            <a:ext cx="3224808" cy="23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Tahoma" pitchFamily="34" charset="0"/>
              </a:defRPr>
            </a:lvl9pPr>
          </a:lstStyle>
          <a:p>
            <a:pPr algn="just" eaLnBrk="1"/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Научная рота принимает непосредственное участие в научно-исследовательской и испытательной деятельности института.</a:t>
            </a:r>
          </a:p>
          <a:p>
            <a:pPr algn="just" eaLnBrk="1"/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900" spc="-3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Операторы решают важные и актуальные задачи, полученные результаты будут использованы при выполнении работ по плановой тематике.</a:t>
            </a:r>
          </a:p>
          <a:p>
            <a:pPr algn="just" eaLnBrk="1"/>
            <a:r>
              <a:rPr lang="ru-RU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По завершению срочной службы проявившие себя операторы, при желании, смогут продолжить научную работу в качестве сотрудников института на офицерских должностях.</a:t>
            </a:r>
          </a:p>
          <a:p>
            <a:pPr algn="just" eaLnBrk="1"/>
            <a:endParaRPr lang="ru-RU" sz="1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eaLnBrk="1"/>
            <a:endParaRPr lang="ru-RU" sz="1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1" name="Picture 2" descr="D:\Библиотека статей ФАВ\Рабочая\!!! НАУЧНАЯ РОТА\класс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97016" y="3284984"/>
            <a:ext cx="1506016" cy="109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AutoShape 9"/>
          <p:cNvSpPr>
            <a:spLocks noChangeArrowheads="1"/>
          </p:cNvSpPr>
          <p:nvPr/>
        </p:nvSpPr>
        <p:spPr bwMode="auto">
          <a:xfrm>
            <a:off x="3440832" y="2780929"/>
            <a:ext cx="3104400" cy="43204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6360">
            <a:solidFill>
              <a:srgbClr val="DC2300"/>
            </a:solidFill>
            <a:miter lim="800000"/>
            <a:headEnd/>
            <a:tailEnd/>
          </a:ln>
        </p:spPr>
        <p:txBody>
          <a:bodyPr wrap="none" lIns="17640" tIns="17640" rIns="17640" bIns="17640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200" dirty="0" smtClean="0">
                <a:solidFill>
                  <a:srgbClr val="000000"/>
                </a:solidFill>
              </a:rPr>
              <a:t>Условия размещения операторов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200" dirty="0" smtClean="0">
                <a:solidFill>
                  <a:srgbClr val="000000"/>
                </a:solidFill>
              </a:rPr>
              <a:t>научной роты 12 ЦНИИ МО РФ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63" name="Рисунок 14" descr="_DSC05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40832" y="4437112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8" descr="_DSC048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7016" y="4437112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9" descr="DSC0149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40832" y="5589240"/>
            <a:ext cx="1512168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11" descr="_DSC047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97016" y="5589240"/>
            <a:ext cx="1511003" cy="110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Прямоугольник 68"/>
          <p:cNvSpPr/>
          <p:nvPr/>
        </p:nvSpPr>
        <p:spPr>
          <a:xfrm>
            <a:off x="3512840" y="5301208"/>
            <a:ext cx="1324372" cy="21544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212804" y="5301788"/>
            <a:ext cx="1324372" cy="21544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Казарма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512840" y="6453336"/>
            <a:ext cx="1324372" cy="21544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Кубрик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169024" y="6381328"/>
            <a:ext cx="1368152" cy="33855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Помещение для стирки </a:t>
            </a:r>
          </a:p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душа</a:t>
            </a:r>
          </a:p>
        </p:txBody>
      </p:sp>
      <p:pic>
        <p:nvPicPr>
          <p:cNvPr id="1026" name="Picture 2" descr="\\Shtab-belokon\tranzit\!Акция Есть такая профессия - Родину защищать!\Научная рота\_DSC01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0832" y="3284984"/>
            <a:ext cx="1517699" cy="1080119"/>
          </a:xfrm>
          <a:prstGeom prst="rect">
            <a:avLst/>
          </a:prstGeom>
          <a:noFill/>
        </p:spPr>
      </p:pic>
      <p:sp>
        <p:nvSpPr>
          <p:cNvPr id="72" name="Прямоугольник 71"/>
          <p:cNvSpPr/>
          <p:nvPr/>
        </p:nvSpPr>
        <p:spPr>
          <a:xfrm>
            <a:off x="5241032" y="4149080"/>
            <a:ext cx="1324372" cy="21544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Исследовательский класс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584848" y="4149080"/>
            <a:ext cx="1324372" cy="21544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Исследовательский класс</a:t>
            </a:r>
          </a:p>
        </p:txBody>
      </p:sp>
      <p:pic>
        <p:nvPicPr>
          <p:cNvPr id="37" name="Picture 3" descr="C:\Documents and Settings\foteev_av\Рабочий стол\Без имени-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008" y="0"/>
            <a:ext cx="560512" cy="560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6713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иблиотека статей ФАВ\Рабочая\!!! НАУЧНАЯ РОТА\Сжатые фото по научной роте 21.12.2015\казарма НР в 14258\DSC02479.JPG"/>
          <p:cNvPicPr>
            <a:picLocks noChangeAspect="1" noChangeArrowheads="1"/>
          </p:cNvPicPr>
          <p:nvPr/>
        </p:nvPicPr>
        <p:blipFill>
          <a:blip r:embed="rId2" cstate="print">
            <a:lum bright="57000" contrast="-63000"/>
          </a:blip>
          <a:srcRect/>
          <a:stretch>
            <a:fillRect/>
          </a:stretch>
        </p:blipFill>
        <p:spPr bwMode="auto">
          <a:xfrm>
            <a:off x="-1" y="-27384"/>
            <a:ext cx="9906001" cy="6857999"/>
          </a:xfrm>
          <a:prstGeom prst="rect">
            <a:avLst/>
          </a:prstGeom>
          <a:noFill/>
        </p:spPr>
      </p:pic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442844" y="79048"/>
            <a:ext cx="3009324" cy="39311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6360">
            <a:solidFill>
              <a:srgbClr val="DC2300"/>
            </a:solidFill>
            <a:miter lim="800000"/>
            <a:headEnd/>
            <a:tailEnd/>
          </a:ln>
        </p:spPr>
        <p:txBody>
          <a:bodyPr lIns="16763" tIns="16763" rIns="16763" bIns="16763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>
                <a:solidFill>
                  <a:srgbClr val="000000"/>
                </a:solidFill>
              </a:rPr>
              <a:t>Операторы научной роты решают задачи по следующим направлениям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442844" y="550095"/>
            <a:ext cx="3009324" cy="313453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00" b="1">
                <a:solidFill>
                  <a:srgbClr val="000000"/>
                </a:solidFill>
              </a:rPr>
              <a:t>Исследования в интересах создания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00" b="1">
                <a:solidFill>
                  <a:srgbClr val="000000"/>
                </a:solidFill>
              </a:rPr>
              <a:t>вооружения и военной техники</a:t>
            </a:r>
            <a:endParaRPr lang="en-GB" sz="1000" b="1">
              <a:solidFill>
                <a:srgbClr val="000000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442844" y="943209"/>
            <a:ext cx="3009324" cy="313454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29" dirty="0">
                <a:solidFill>
                  <a:srgbClr val="000000"/>
                </a:solidFill>
                <a:cs typeface="Tahoma" charset="0"/>
              </a:rPr>
              <a:t>Разработка физических, математических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29" dirty="0">
                <a:solidFill>
                  <a:srgbClr val="000000"/>
                </a:solidFill>
                <a:cs typeface="Tahoma" charset="0"/>
              </a:rPr>
              <a:t>моделей и оценка </a:t>
            </a:r>
            <a:r>
              <a:rPr lang="ru-RU" sz="1000" b="1" spc="-29" dirty="0" smtClean="0">
                <a:solidFill>
                  <a:srgbClr val="000000"/>
                </a:solidFill>
                <a:cs typeface="Tahoma" charset="0"/>
              </a:rPr>
              <a:t>влияния внешних воздействий</a:t>
            </a:r>
            <a:endParaRPr lang="en-GB" sz="1000" b="1" spc="-29" dirty="0">
              <a:solidFill>
                <a:srgbClr val="000000"/>
              </a:solidFill>
              <a:cs typeface="Tahoma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442844" y="1336326"/>
            <a:ext cx="3009324" cy="471046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29" dirty="0">
                <a:solidFill>
                  <a:srgbClr val="000000"/>
                </a:solidFill>
                <a:cs typeface="Tahoma" charset="0"/>
              </a:rPr>
              <a:t>Разработка методов испытаний, моделирующих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29" dirty="0">
                <a:solidFill>
                  <a:srgbClr val="000000"/>
                </a:solidFill>
                <a:cs typeface="Tahoma" charset="0"/>
              </a:rPr>
              <a:t>установок  для оценки стойкости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29" dirty="0">
                <a:solidFill>
                  <a:srgbClr val="000000"/>
                </a:solidFill>
                <a:cs typeface="Tahoma" charset="0"/>
              </a:rPr>
              <a:t>вооружения, военной и специальной техники</a:t>
            </a:r>
            <a:endParaRPr lang="en-GB" sz="1000" b="1" spc="-29" dirty="0">
              <a:solidFill>
                <a:srgbClr val="000000"/>
              </a:solidFill>
              <a:cs typeface="Tahoma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442844" y="1885302"/>
            <a:ext cx="3009324" cy="471046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29" dirty="0">
                <a:solidFill>
                  <a:srgbClr val="000000"/>
                </a:solidFill>
                <a:cs typeface="Tahoma" charset="0"/>
              </a:rPr>
              <a:t>Разработка прикладного и системного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29" dirty="0">
                <a:solidFill>
                  <a:srgbClr val="000000"/>
                </a:solidFill>
                <a:cs typeface="Tahoma" charset="0"/>
              </a:rPr>
              <a:t>программного обеспечения для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29" dirty="0">
                <a:solidFill>
                  <a:srgbClr val="000000"/>
                </a:solidFill>
                <a:cs typeface="Tahoma" charset="0"/>
              </a:rPr>
              <a:t>многопроцессорных систем (супер-ЭВМ)</a:t>
            </a:r>
            <a:endParaRPr lang="en-GB" sz="1000" b="1" spc="-29" dirty="0">
              <a:solidFill>
                <a:srgbClr val="000000"/>
              </a:solidFill>
              <a:cs typeface="Tahoma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442844" y="2436010"/>
            <a:ext cx="3009324" cy="471046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38" dirty="0">
                <a:solidFill>
                  <a:srgbClr val="000000"/>
                </a:solidFill>
                <a:cs typeface="Tahoma" charset="0"/>
              </a:rPr>
              <a:t>Создание, эксплуатация технических средств,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38" dirty="0">
                <a:solidFill>
                  <a:srgbClr val="000000"/>
                </a:solidFill>
                <a:cs typeface="Tahoma" charset="0"/>
              </a:rPr>
              <a:t>систем и комплексов охраны и их испытания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38" dirty="0">
                <a:solidFill>
                  <a:srgbClr val="000000"/>
                </a:solidFill>
                <a:cs typeface="Tahoma" charset="0"/>
              </a:rPr>
              <a:t>в интересах организации защиты важных объектов</a:t>
            </a:r>
            <a:endParaRPr lang="en-GB" sz="1000" b="1" spc="-38" dirty="0">
              <a:solidFill>
                <a:srgbClr val="000000"/>
              </a:solidFill>
              <a:cs typeface="Tahoma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3442844" y="2983255"/>
            <a:ext cx="3009324" cy="315186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10" dirty="0">
                <a:solidFill>
                  <a:srgbClr val="000000"/>
                </a:solidFill>
                <a:cs typeface="Tahoma" charset="0"/>
              </a:rPr>
              <a:t>Исследования в интересах совершенствования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  <a:defRPr/>
            </a:pPr>
            <a:r>
              <a:rPr lang="ru-RU" sz="1000" b="1" spc="-10" dirty="0">
                <a:solidFill>
                  <a:srgbClr val="000000"/>
                </a:solidFill>
                <a:cs typeface="Tahoma" charset="0"/>
              </a:rPr>
              <a:t>национальной системы специального контроля</a:t>
            </a:r>
            <a:endParaRPr lang="en-GB" sz="1000" b="1" spc="-10" dirty="0">
              <a:solidFill>
                <a:srgbClr val="000000"/>
              </a:solidFill>
              <a:cs typeface="Tahoma" charset="0"/>
            </a:endParaRPr>
          </a:p>
        </p:txBody>
      </p:sp>
      <p:sp>
        <p:nvSpPr>
          <p:cNvPr id="25" name="Прямоугольник 31"/>
          <p:cNvSpPr>
            <a:spLocks noChangeArrowheads="1"/>
          </p:cNvSpPr>
          <p:nvPr/>
        </p:nvSpPr>
        <p:spPr bwMode="auto">
          <a:xfrm>
            <a:off x="3224808" y="5157192"/>
            <a:ext cx="3456384" cy="168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95" tIns="43448" rIns="86895" bIns="43448">
            <a:spAutoFit/>
          </a:bodyPr>
          <a:lstStyle/>
          <a:p>
            <a:pPr algn="ctr"/>
            <a:r>
              <a:rPr lang="ru-RU" sz="1150" b="1" dirty="0" smtClean="0"/>
              <a:t>Контактная информация:</a:t>
            </a:r>
          </a:p>
          <a:p>
            <a:pPr algn="ctr"/>
            <a:r>
              <a:rPr lang="ru-RU" sz="1150" b="1" dirty="0" smtClean="0"/>
              <a:t>командир научной роты - капитан </a:t>
            </a:r>
            <a:r>
              <a:rPr lang="ru-RU" sz="1150" b="1" dirty="0" err="1" smtClean="0"/>
              <a:t>Ганеев</a:t>
            </a:r>
            <a:r>
              <a:rPr lang="ru-RU" sz="1150" b="1" dirty="0" smtClean="0"/>
              <a:t> Денис </a:t>
            </a:r>
            <a:r>
              <a:rPr lang="ru-RU" sz="1150" b="1" dirty="0" err="1" smtClean="0"/>
              <a:t>Гельметдинович</a:t>
            </a:r>
            <a:r>
              <a:rPr lang="ru-RU" sz="1150" b="1" dirty="0" smtClean="0"/>
              <a:t>, тел. 8(915)364-98-56;</a:t>
            </a:r>
          </a:p>
          <a:p>
            <a:pPr algn="ctr"/>
            <a:r>
              <a:rPr lang="ru-RU" sz="1150" b="1" dirty="0" smtClean="0"/>
              <a:t>контактное лицо 12 ЦНИИ МО РФ по вопросам научной роты - майор Фотеев Андрей Владимирович,</a:t>
            </a:r>
          </a:p>
          <a:p>
            <a:pPr algn="ctr"/>
            <a:r>
              <a:rPr lang="ru-RU" sz="1150" b="1" dirty="0" smtClean="0"/>
              <a:t>тел. 8(967)153-37-51;</a:t>
            </a:r>
          </a:p>
          <a:p>
            <a:pPr algn="ctr"/>
            <a:r>
              <a:rPr lang="ru-RU" sz="1150" b="1" dirty="0" smtClean="0"/>
              <a:t>адрес электронной почты для отправки резюме:</a:t>
            </a:r>
          </a:p>
          <a:p>
            <a:pPr algn="ctr"/>
            <a:r>
              <a:rPr lang="en-US" sz="1150" b="1" dirty="0" smtClean="0"/>
              <a:t>fav-81@yandex.ru.</a:t>
            </a: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6753200" y="2924944"/>
            <a:ext cx="3009324" cy="693856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 smtClean="0">
                <a:solidFill>
                  <a:srgbClr val="000000"/>
                </a:solidFill>
              </a:rPr>
              <a:t>Создана </a:t>
            </a:r>
            <a:r>
              <a:rPr lang="ru-RU" sz="1050" b="1" dirty="0">
                <a:solidFill>
                  <a:srgbClr val="000000"/>
                </a:solidFill>
              </a:rPr>
              <a:t>в </a:t>
            </a:r>
            <a:r>
              <a:rPr lang="ru-RU" sz="1050" b="1" dirty="0" smtClean="0">
                <a:solidFill>
                  <a:srgbClr val="000000"/>
                </a:solidFill>
              </a:rPr>
              <a:t>целях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 smtClean="0">
                <a:solidFill>
                  <a:srgbClr val="000000"/>
                </a:solidFill>
              </a:rPr>
              <a:t> выполнения научно-прикладных задач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 smtClean="0">
                <a:solidFill>
                  <a:srgbClr val="000000"/>
                </a:solidFill>
              </a:rPr>
              <a:t>в интересах  12 Главного управления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 smtClean="0">
                <a:solidFill>
                  <a:srgbClr val="000000"/>
                </a:solidFill>
              </a:rPr>
              <a:t>Министерства обороны Российской Федерации</a:t>
            </a:r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3429055" y="3442457"/>
            <a:ext cx="3009324" cy="1714735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/>
            <a:r>
              <a:rPr lang="ru-RU" sz="1100" b="1" dirty="0" smtClean="0"/>
              <a:t>В </a:t>
            </a:r>
            <a:r>
              <a:rPr lang="ru-RU" sz="1100" b="1" dirty="0"/>
              <a:t>качестве кандидатов для </a:t>
            </a:r>
            <a:r>
              <a:rPr lang="ru-RU" sz="1100" b="1" dirty="0" smtClean="0"/>
              <a:t>зачисления</a:t>
            </a:r>
          </a:p>
          <a:p>
            <a:pPr algn="ctr"/>
            <a:r>
              <a:rPr lang="ru-RU" sz="1100" b="1" dirty="0" smtClean="0"/>
              <a:t> в научную роту рассматриваются </a:t>
            </a:r>
          </a:p>
          <a:p>
            <a:pPr algn="ctr"/>
            <a:r>
              <a:rPr lang="ru-RU" sz="1100" b="1" dirty="0" smtClean="0"/>
              <a:t>выпускники </a:t>
            </a:r>
            <a:r>
              <a:rPr lang="ru-RU" sz="1100" b="1" dirty="0"/>
              <a:t>технических </a:t>
            </a:r>
            <a:r>
              <a:rPr lang="ru-RU" sz="1100" b="1" dirty="0" smtClean="0"/>
              <a:t>вузов </a:t>
            </a:r>
          </a:p>
          <a:p>
            <a:pPr algn="ctr"/>
            <a:r>
              <a:rPr lang="ru-RU" sz="1100" b="1" dirty="0" smtClean="0"/>
              <a:t>со средним баллом не ниже 4,0, </a:t>
            </a:r>
          </a:p>
          <a:p>
            <a:pPr algn="ctr"/>
            <a:r>
              <a:rPr lang="ru-RU" sz="1100" b="1" dirty="0" smtClean="0"/>
              <a:t>не </a:t>
            </a:r>
            <a:r>
              <a:rPr lang="ru-RU" sz="1100" b="1" dirty="0"/>
              <a:t>проходившие военную службу </a:t>
            </a:r>
            <a:endParaRPr lang="ru-RU" sz="1100" b="1" dirty="0" smtClean="0"/>
          </a:p>
          <a:p>
            <a:pPr algn="ctr"/>
            <a:r>
              <a:rPr lang="ru-RU" sz="1100" b="1" dirty="0" smtClean="0"/>
              <a:t>и/или </a:t>
            </a:r>
            <a:r>
              <a:rPr lang="ru-RU" sz="1100" b="1" dirty="0"/>
              <a:t>обучение на военных кафедрах</a:t>
            </a:r>
            <a:r>
              <a:rPr lang="ru-RU" sz="1100" b="1" dirty="0" smtClean="0"/>
              <a:t>,</a:t>
            </a:r>
          </a:p>
          <a:p>
            <a:pPr algn="ctr"/>
            <a:r>
              <a:rPr lang="ru-RU" sz="1100" b="1" dirty="0" smtClean="0"/>
              <a:t>годные </a:t>
            </a:r>
            <a:r>
              <a:rPr lang="ru-RU" sz="1100" b="1" dirty="0"/>
              <a:t>для прохождения военной </a:t>
            </a:r>
            <a:r>
              <a:rPr lang="ru-RU" sz="1100" b="1" dirty="0" smtClean="0"/>
              <a:t>службы</a:t>
            </a:r>
          </a:p>
          <a:p>
            <a:pPr algn="ctr"/>
            <a:r>
              <a:rPr lang="ru-RU" sz="1100" b="1" dirty="0" smtClean="0"/>
              <a:t>по </a:t>
            </a:r>
            <a:r>
              <a:rPr lang="ru-RU" sz="1100" b="1" dirty="0"/>
              <a:t>призыву </a:t>
            </a:r>
            <a:r>
              <a:rPr lang="ru-RU" sz="1100" b="1" dirty="0" smtClean="0"/>
              <a:t>и </a:t>
            </a:r>
            <a:r>
              <a:rPr lang="ru-RU" sz="1100" b="1" dirty="0"/>
              <a:t>проявившие склонность </a:t>
            </a:r>
            <a:endParaRPr lang="ru-RU" sz="1100" b="1" dirty="0" smtClean="0"/>
          </a:p>
          <a:p>
            <a:pPr algn="ctr"/>
            <a:r>
              <a:rPr lang="ru-RU" sz="1100" b="1" dirty="0" smtClean="0"/>
              <a:t>к научно-исследовательской </a:t>
            </a:r>
          </a:p>
          <a:p>
            <a:pPr algn="ctr"/>
            <a:r>
              <a:rPr lang="ru-RU" sz="1100" b="1" dirty="0" smtClean="0"/>
              <a:t>и </a:t>
            </a:r>
            <a:r>
              <a:rPr lang="ru-RU" sz="1100" b="1" dirty="0"/>
              <a:t>изобретательской работе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753200" y="5085184"/>
            <a:ext cx="3009324" cy="216024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 smtClean="0">
                <a:solidFill>
                  <a:srgbClr val="000000"/>
                </a:solidFill>
              </a:rPr>
              <a:t>Первый призыв состоялся осенью 2015 г.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6768212" y="6525344"/>
            <a:ext cx="3009324" cy="288031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endParaRPr lang="ru-RU" sz="1050" b="1" dirty="0" smtClean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 smtClean="0">
                <a:solidFill>
                  <a:srgbClr val="000000"/>
                </a:solidFill>
              </a:rPr>
              <a:t>Место дислокации роты -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050" b="1" dirty="0" smtClean="0">
                <a:solidFill>
                  <a:srgbClr val="000000"/>
                </a:solidFill>
              </a:rPr>
              <a:t>г. Сергиев Посад  Московской области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endParaRPr lang="en-GB" sz="1050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53200" y="-27384"/>
            <a:ext cx="3024336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12 Центральный научно-исследовательский институт Министерства обороны Российской Федерации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6753200" y="764704"/>
            <a:ext cx="3009324" cy="21602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6360">
            <a:solidFill>
              <a:srgbClr val="DC2300"/>
            </a:solidFill>
            <a:miter lim="800000"/>
            <a:headEnd/>
            <a:tailEnd/>
          </a:ln>
        </p:spPr>
        <p:txBody>
          <a:bodyPr lIns="16763" tIns="16763" rIns="16763" bIns="16763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 smtClean="0">
                <a:solidFill>
                  <a:srgbClr val="000000"/>
                </a:solidFill>
              </a:rPr>
              <a:t>Научная рота 12 ЦНИИ МО РФ</a:t>
            </a:r>
          </a:p>
        </p:txBody>
      </p:sp>
      <p:pic>
        <p:nvPicPr>
          <p:cNvPr id="32" name="Picture 47" descr="D:\Библиотека статей ФАВ\Рабочая\!!! НАУЧНАЯ РОТА\симв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280" y="1052736"/>
            <a:ext cx="153494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Библиотека статей ФАВ\Рабочая\!!! НАУЧНАЯ РОТА\Сайт МО по научной роте\К отправке\Материалы о научной роте 12 ЦНИИ\2\Рот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200" y="3720272"/>
            <a:ext cx="3024336" cy="1292904"/>
          </a:xfrm>
          <a:prstGeom prst="rect">
            <a:avLst/>
          </a:prstGeom>
          <a:noFill/>
        </p:spPr>
      </p:pic>
      <p:pic>
        <p:nvPicPr>
          <p:cNvPr id="1028" name="Picture 4" descr="D:\Библиотека статей ФАВ\Рабочая\!!! НАУЧНАЯ РОТА\Сайт МО по научной роте\К отправке\Материалы о научной роте 12 ЦНИИ\2\Рот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5288" y="5373216"/>
            <a:ext cx="1512168" cy="1134126"/>
          </a:xfrm>
          <a:prstGeom prst="rect">
            <a:avLst/>
          </a:prstGeom>
          <a:noFill/>
        </p:spPr>
      </p:pic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200472" y="116632"/>
            <a:ext cx="3009324" cy="3600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6360">
            <a:solidFill>
              <a:srgbClr val="DC2300"/>
            </a:solidFill>
            <a:miter lim="800000"/>
            <a:headEnd/>
            <a:tailEnd/>
          </a:ln>
        </p:spPr>
        <p:txBody>
          <a:bodyPr lIns="16763" tIns="16763" rIns="16763" bIns="16763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>
                <a:solidFill>
                  <a:srgbClr val="000000"/>
                </a:solidFill>
              </a:rPr>
              <a:t>Преимущества прохождения военной службы по призыву в научной </a:t>
            </a:r>
            <a:r>
              <a:rPr lang="ru-RU" sz="1100" b="1" dirty="0" smtClean="0">
                <a:solidFill>
                  <a:srgbClr val="000000"/>
                </a:solidFill>
              </a:rPr>
              <a:t>роте 12 ЦНИИ МО РФ</a:t>
            </a:r>
            <a:endParaRPr lang="ru-RU" sz="1100" b="1" dirty="0">
              <a:solidFill>
                <a:srgbClr val="000000"/>
              </a:solidFill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200472" y="3501008"/>
            <a:ext cx="3009324" cy="611009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>
                <a:solidFill>
                  <a:srgbClr val="000000"/>
                </a:solidFill>
              </a:rPr>
              <a:t>Возможность дальнейшего прохождения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>
                <a:solidFill>
                  <a:srgbClr val="000000"/>
                </a:solidFill>
              </a:rPr>
              <a:t>военной службы в </a:t>
            </a:r>
            <a:r>
              <a:rPr lang="ru-RU" sz="1100" b="1" dirty="0" smtClean="0">
                <a:solidFill>
                  <a:srgbClr val="000000"/>
                </a:solidFill>
              </a:rPr>
              <a:t>качестве офицера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 smtClean="0">
                <a:solidFill>
                  <a:srgbClr val="000000"/>
                </a:solidFill>
              </a:rPr>
              <a:t>по </a:t>
            </a:r>
            <a:r>
              <a:rPr lang="ru-RU" sz="1100" b="1" dirty="0">
                <a:solidFill>
                  <a:srgbClr val="000000"/>
                </a:solidFill>
              </a:rPr>
              <a:t>окончанию </a:t>
            </a:r>
            <a:r>
              <a:rPr lang="ru-RU" sz="1100" b="1" dirty="0" smtClean="0">
                <a:solidFill>
                  <a:srgbClr val="000000"/>
                </a:solidFill>
              </a:rPr>
              <a:t>службы в </a:t>
            </a:r>
            <a:r>
              <a:rPr lang="ru-RU" sz="1100" b="1" dirty="0">
                <a:solidFill>
                  <a:srgbClr val="000000"/>
                </a:solidFill>
              </a:rPr>
              <a:t>научной роте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200472" y="4365104"/>
            <a:ext cx="3009324" cy="755025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>
                <a:solidFill>
                  <a:srgbClr val="000000"/>
                </a:solidFill>
              </a:rPr>
              <a:t>Возможность дальнейшего трудоустройства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>
                <a:solidFill>
                  <a:srgbClr val="000000"/>
                </a:solidFill>
              </a:rPr>
              <a:t>в ведущие научно-исследовательские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>
                <a:solidFill>
                  <a:srgbClr val="000000"/>
                </a:solidFill>
              </a:rPr>
              <a:t>организации и </a:t>
            </a:r>
            <a:r>
              <a:rPr lang="ru-RU" sz="1100" b="1" dirty="0" smtClean="0">
                <a:solidFill>
                  <a:srgbClr val="000000"/>
                </a:solidFill>
              </a:rPr>
              <a:t>предприятия ядерного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 smtClean="0">
                <a:solidFill>
                  <a:srgbClr val="000000"/>
                </a:solidFill>
              </a:rPr>
              <a:t>оружейного комплекса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200472" y="2276872"/>
            <a:ext cx="3009324" cy="436737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>
                <a:solidFill>
                  <a:srgbClr val="000000"/>
                </a:solidFill>
              </a:rPr>
              <a:t>Работа на современном </a:t>
            </a:r>
            <a:r>
              <a:rPr lang="ru-RU" sz="1100" b="1" dirty="0" smtClean="0">
                <a:solidFill>
                  <a:srgbClr val="000000"/>
                </a:solidFill>
              </a:rPr>
              <a:t>вычислительном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 smtClean="0">
                <a:solidFill>
                  <a:srgbClr val="000000"/>
                </a:solidFill>
              </a:rPr>
              <a:t>оборудовании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200472" y="2933585"/>
            <a:ext cx="3009324" cy="351399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>
                <a:solidFill>
                  <a:srgbClr val="000000"/>
                </a:solidFill>
              </a:rPr>
              <a:t>Участие в </a:t>
            </a:r>
            <a:r>
              <a:rPr lang="ru-RU" sz="1100" b="1" dirty="0" smtClean="0">
                <a:solidFill>
                  <a:srgbClr val="000000"/>
                </a:solidFill>
              </a:rPr>
              <a:t>конференциях, научных </a:t>
            </a:r>
            <a:r>
              <a:rPr lang="ru-RU" sz="1100" b="1" dirty="0">
                <a:solidFill>
                  <a:srgbClr val="000000"/>
                </a:solidFill>
              </a:rPr>
              <a:t>семинарах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200472" y="5373216"/>
            <a:ext cx="3009324" cy="432048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 smtClean="0">
                <a:solidFill>
                  <a:srgbClr val="000000"/>
                </a:solidFill>
              </a:rPr>
              <a:t>Хорошие условия </a:t>
            </a:r>
            <a:r>
              <a:rPr lang="ru-RU" sz="1100" b="1" dirty="0">
                <a:solidFill>
                  <a:srgbClr val="000000"/>
                </a:solidFill>
              </a:rPr>
              <a:t>размещения, наличие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>
                <a:solidFill>
                  <a:srgbClr val="000000"/>
                </a:solidFill>
              </a:rPr>
              <a:t>мест отдыха, спортивных занятий 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200472" y="764704"/>
            <a:ext cx="3009324" cy="1296144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85527" tIns="42764" rIns="85527" bIns="42764" anchor="ctr"/>
          <a:lstStyle/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>
                <a:solidFill>
                  <a:srgbClr val="000000"/>
                </a:solidFill>
              </a:rPr>
              <a:t>Возможность продолжить научную </a:t>
            </a:r>
            <a:r>
              <a:rPr lang="ru-RU" sz="1100" b="1" dirty="0" smtClean="0">
                <a:solidFill>
                  <a:srgbClr val="000000"/>
                </a:solidFill>
              </a:rPr>
              <a:t>работу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 smtClean="0">
                <a:solidFill>
                  <a:srgbClr val="000000"/>
                </a:solidFill>
              </a:rPr>
              <a:t>под руководством наиболее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 smtClean="0">
                <a:solidFill>
                  <a:srgbClr val="000000"/>
                </a:solidFill>
              </a:rPr>
              <a:t>квалифицированных сотрудников 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 smtClean="0">
                <a:solidFill>
                  <a:srgbClr val="000000"/>
                </a:solidFill>
              </a:rPr>
              <a:t>института, а также научно-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 smtClean="0">
                <a:solidFill>
                  <a:srgbClr val="000000"/>
                </a:solidFill>
              </a:rPr>
              <a:t>исследовательских организаций ядерного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 smtClean="0">
                <a:solidFill>
                  <a:srgbClr val="000000"/>
                </a:solidFill>
              </a:rPr>
              <a:t>оружейного комплекса, повысить свой</a:t>
            </a:r>
          </a:p>
          <a:p>
            <a:pPr algn="ctr">
              <a:tabLst>
                <a:tab pos="0" algn="l"/>
                <a:tab pos="425426" algn="l"/>
                <a:tab pos="852360" algn="l"/>
                <a:tab pos="1279294" algn="l"/>
                <a:tab pos="1706228" algn="l"/>
                <a:tab pos="2133162" algn="l"/>
                <a:tab pos="2560097" algn="l"/>
                <a:tab pos="2987030" algn="l"/>
                <a:tab pos="3413965" algn="l"/>
                <a:tab pos="3840899" algn="l"/>
                <a:tab pos="4267833" algn="l"/>
                <a:tab pos="4694767" algn="l"/>
                <a:tab pos="5121702" algn="l"/>
                <a:tab pos="5548635" algn="l"/>
                <a:tab pos="5975570" algn="l"/>
                <a:tab pos="6402504" algn="l"/>
                <a:tab pos="6829438" algn="l"/>
                <a:tab pos="7256372" algn="l"/>
                <a:tab pos="7683307" algn="l"/>
                <a:tab pos="8110240" algn="l"/>
                <a:tab pos="8537175" algn="l"/>
              </a:tabLst>
            </a:pPr>
            <a:r>
              <a:rPr lang="ru-RU" sz="1100" b="1" dirty="0" smtClean="0">
                <a:solidFill>
                  <a:srgbClr val="000000"/>
                </a:solidFill>
              </a:rPr>
              <a:t>профессиональный </a:t>
            </a:r>
            <a:r>
              <a:rPr lang="ru-RU" sz="1100" b="1" dirty="0">
                <a:solidFill>
                  <a:srgbClr val="000000"/>
                </a:solidFill>
              </a:rPr>
              <a:t>уровень</a:t>
            </a:r>
            <a:endParaRPr lang="en-GB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8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559</Words>
  <Application>Microsoft Office PowerPoint</Application>
  <PresentationFormat>Лист A4 (210x297 мм)</PresentationFormat>
  <Paragraphs>105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Маслов_СВ</dc:creator>
  <cp:lastModifiedBy>foteev_av</cp:lastModifiedBy>
  <cp:revision>59</cp:revision>
  <cp:lastPrinted>2015-03-30T12:06:17Z</cp:lastPrinted>
  <dcterms:created xsi:type="dcterms:W3CDTF">2015-03-19T10:19:07Z</dcterms:created>
  <dcterms:modified xsi:type="dcterms:W3CDTF">2016-02-08T16:07:49Z</dcterms:modified>
</cp:coreProperties>
</file>