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68" r:id="rId2"/>
    <p:sldId id="257" r:id="rId3"/>
    <p:sldId id="258" r:id="rId4"/>
    <p:sldId id="277" r:id="rId5"/>
    <p:sldId id="284" r:id="rId6"/>
    <p:sldId id="281" r:id="rId7"/>
    <p:sldId id="280" r:id="rId8"/>
    <p:sldId id="279" r:id="rId9"/>
    <p:sldId id="274" r:id="rId10"/>
    <p:sldId id="285" r:id="rId11"/>
    <p:sldId id="282" r:id="rId12"/>
    <p:sldId id="275" r:id="rId13"/>
  </p:sldIdLst>
  <p:sldSz cx="12192000" cy="6858000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1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9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3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1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06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9"/>
          <p:cNvSpPr>
            <a:spLocks noGrp="1"/>
          </p:cNvSpPr>
          <p:nvPr>
            <p:ph type="body" sz="quarter" idx="10"/>
          </p:nvPr>
        </p:nvSpPr>
        <p:spPr>
          <a:xfrm>
            <a:off x="761965" y="476229"/>
            <a:ext cx="7810525" cy="1219200"/>
          </a:xfrm>
          <a:prstGeom prst="rect">
            <a:avLst/>
          </a:prstGeom>
        </p:spPr>
        <p:txBody>
          <a:bodyPr/>
          <a:lstStyle>
            <a:lvl1pPr marL="158036" indent="-158036">
              <a:buSzPct val="12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65152" indent="-152392"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55335" indent="-129815"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703554" indent="-158036"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352632" indent="-158036">
              <a:buSzPct val="12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617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4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6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3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6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9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2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2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8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13194" r="18718" b="7274"/>
          <a:stretch/>
        </p:blipFill>
        <p:spPr>
          <a:xfrm flipH="1">
            <a:off x="5591174" y="-22173"/>
            <a:ext cx="6760479" cy="68839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7423" y="5354142"/>
            <a:ext cx="3647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</a:t>
            </a:r>
          </a:p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Тюрин Андрей Геннадьевич, </a:t>
            </a:r>
          </a:p>
          <a:p>
            <a:r>
              <a:rPr lang="ru-RU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к.т.н., доцент</a:t>
            </a:r>
          </a:p>
        </p:txBody>
      </p:sp>
      <p:pic>
        <p:nvPicPr>
          <p:cNvPr id="19" name="Picture 4" descr="ГУУ подал заявку на участие в конкурсном отборе программы &amp;quot;Приоритет-2030&amp;quot;  - Официальный сайт Государственного университета управления"/>
          <p:cNvPicPr>
            <a:picLocks noChangeAspect="1" noChangeArrowheads="1"/>
          </p:cNvPicPr>
          <p:nvPr/>
        </p:nvPicPr>
        <p:blipFill>
          <a:blip r:embed="rId4" cstate="print"/>
          <a:srcRect b="41574"/>
          <a:stretch>
            <a:fillRect/>
          </a:stretch>
        </p:blipFill>
        <p:spPr bwMode="auto">
          <a:xfrm>
            <a:off x="635791" y="1374768"/>
            <a:ext cx="3077999" cy="350677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635791" y="5095001"/>
            <a:ext cx="818704" cy="0"/>
          </a:xfrm>
          <a:prstGeom prst="line">
            <a:avLst/>
          </a:prstGeom>
          <a:ln w="57150">
            <a:solidFill>
              <a:srgbClr val="0E6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2" y="525210"/>
            <a:ext cx="1221584" cy="39373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15380" y="2265630"/>
            <a:ext cx="544092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МАТЕРИАЛЫ</a:t>
            </a:r>
          </a:p>
          <a:p>
            <a:pPr>
              <a:lnSpc>
                <a:spcPct val="90000"/>
              </a:lnSpc>
            </a:pPr>
            <a:r>
              <a:rPr lang="ru-RU" sz="40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ПРОРЫВНЫХ</a:t>
            </a:r>
          </a:p>
          <a:p>
            <a:pPr>
              <a:lnSpc>
                <a:spcPct val="90000"/>
              </a:lnSpc>
            </a:pPr>
            <a:r>
              <a:rPr lang="ru-RU" sz="40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67926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13194" r="18718" b="7274"/>
          <a:stretch/>
        </p:blipFill>
        <p:spPr>
          <a:xfrm flipH="1">
            <a:off x="5591174" y="-22173"/>
            <a:ext cx="6760479" cy="68839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7423" y="5354142"/>
            <a:ext cx="3647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</a:t>
            </a:r>
          </a:p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Тюрин Андрей Геннадьевич, </a:t>
            </a:r>
          </a:p>
          <a:p>
            <a:r>
              <a:rPr lang="ru-RU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к.т.н., доцент</a:t>
            </a:r>
          </a:p>
        </p:txBody>
      </p:sp>
      <p:pic>
        <p:nvPicPr>
          <p:cNvPr id="19" name="Picture 4" descr="ГУУ подал заявку на участие в конкурсном отборе программы &amp;quot;Приоритет-2030&amp;quot;  - Официальный сайт Государственного университета управления"/>
          <p:cNvPicPr>
            <a:picLocks noChangeAspect="1" noChangeArrowheads="1"/>
          </p:cNvPicPr>
          <p:nvPr/>
        </p:nvPicPr>
        <p:blipFill>
          <a:blip r:embed="rId4" cstate="print"/>
          <a:srcRect b="41574"/>
          <a:stretch>
            <a:fillRect/>
          </a:stretch>
        </p:blipFill>
        <p:spPr bwMode="auto">
          <a:xfrm>
            <a:off x="635791" y="1374768"/>
            <a:ext cx="3077999" cy="350677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635791" y="5095001"/>
            <a:ext cx="818704" cy="0"/>
          </a:xfrm>
          <a:prstGeom prst="line">
            <a:avLst/>
          </a:prstGeom>
          <a:ln w="57150">
            <a:solidFill>
              <a:srgbClr val="0E6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2" y="525210"/>
            <a:ext cx="1221584" cy="39373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15380" y="2265630"/>
            <a:ext cx="544092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МАТЕРИАЛЫ</a:t>
            </a:r>
          </a:p>
          <a:p>
            <a:pPr>
              <a:lnSpc>
                <a:spcPct val="90000"/>
              </a:lnSpc>
            </a:pPr>
            <a:r>
              <a:rPr lang="ru-RU" sz="40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ПРОРЫВНЫХ</a:t>
            </a:r>
          </a:p>
          <a:p>
            <a:pPr>
              <a:lnSpc>
                <a:spcPct val="90000"/>
              </a:lnSpc>
            </a:pPr>
            <a:r>
              <a:rPr lang="ru-RU" sz="40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40538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83003" y="356491"/>
            <a:ext cx="9767498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РЕАЛИЗАЦИИ СТРАТЕГИЧЕСКОГО </a:t>
            </a:r>
            <a:b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НА 2023-24 гг.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356" y="1768252"/>
            <a:ext cx="11711553" cy="441688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 по проектированию и изготовлению монохроматоров, подвижек 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 элементов прецизионной механики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(по договору с ТПУ)</a:t>
            </a: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участка по изготовлению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формокоплектов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на площадях Новосибирского государственного технического университета НЭТИ</a:t>
            </a: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оксидно-нитридной режущей керамики на основе Al2O3-TiN для обработки меди, сплавов на основе никеля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(под материал «ОДК-Кузнецов»)</a:t>
            </a: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2023 году планируется организация опытного производства режущих 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пластин на базе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Техноцентра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НГТУ</a:t>
            </a: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Масштабирование технологии по получению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магнито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-мягких ферритов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(работы совместно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 АО «Улан-Удэнское приборостроительное производственное объединение»)</a:t>
            </a: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9431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27686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35814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4323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52451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6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7919" y="359400"/>
            <a:ext cx="11351040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РЕАЛИЗАЦИИ СТРАТЕГИЧЕСКОГО ПРОЕКТА НА 2023-24 гг.</a:t>
            </a:r>
            <a:endParaRPr lang="ru-RU" sz="3200" b="1" dirty="0">
              <a:ln w="1143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839" y="1760344"/>
            <a:ext cx="10673262" cy="2648473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Усиление и полноценное функционирование конструкторского бюро для решения задач по проектированию механизмов для станций «СКИФ»</a:t>
            </a:r>
          </a:p>
          <a:p>
            <a:pPr algn="just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технологического кластера по изготовлению изделий и прототипов прецизионных механизмов для станций «СКИФ»</a:t>
            </a:r>
          </a:p>
          <a:p>
            <a:pPr algn="just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коллектива для проведения работ по разработке конструкторской документации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(гранты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Минпромторга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России и Агентства по технологическому развитию),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 также работ по обратному инжинирингу изделий машиностроения</a:t>
            </a: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9431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27686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-1" y="35814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01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052" y="3392488"/>
            <a:ext cx="4955282" cy="35271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</a:t>
            </a:r>
          </a:p>
          <a:p>
            <a:pPr>
              <a:lnSpc>
                <a:spcPct val="90000"/>
              </a:lnSpc>
            </a:pPr>
            <a:endParaRPr lang="ru-RU" sz="1400" b="1" dirty="0">
              <a:ln w="11430"/>
              <a:solidFill>
                <a:srgbClr val="0E6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800" b="1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ln w="1143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400" b="1" dirty="0">
                <a:ln w="1143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Научные станции НГТУ НЭТИ в ЦКП «СКИФ»</a:t>
            </a:r>
          </a:p>
          <a:p>
            <a:pPr>
              <a:lnSpc>
                <a:spcPct val="90000"/>
              </a:lnSpc>
            </a:pPr>
            <a:endParaRPr lang="ru-RU" sz="14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400" b="1" dirty="0">
                <a:ln w="1143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Новые металлические материалы: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ru-RU" sz="8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Разработка новых металлических материалов </a:t>
            </a:r>
            <a:br>
              <a:rPr lang="ru-RU" sz="1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с повышенным уровнем коррозионной стойкости, предназначенных для изготовления деталей, </a:t>
            </a:r>
            <a:br>
              <a:rPr lang="ru-RU" sz="1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работающих в особо агрессивных средах</a:t>
            </a:r>
          </a:p>
          <a:p>
            <a:pPr marL="352425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ru-RU" sz="120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Концептуальное проектирование и создание сетчатых материалов различного функционального назначения</a:t>
            </a:r>
          </a:p>
          <a:p>
            <a:pPr marL="352425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ru-RU" sz="120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Разработка состава, оптимизация структуры и технологии получения чугунных </a:t>
            </a:r>
            <a:r>
              <a:rPr lang="ru-RU" sz="1200" dirty="0" err="1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формокомплектов</a:t>
            </a:r>
            <a:r>
              <a:rPr lang="ru-RU" sz="1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 для изготовления стекольной продукции</a:t>
            </a:r>
          </a:p>
          <a:p>
            <a:pPr>
              <a:lnSpc>
                <a:spcPct val="90000"/>
              </a:lnSpc>
            </a:pPr>
            <a:endParaRPr lang="ru-RU" sz="2000" b="1" dirty="0">
              <a:ln w="11430"/>
              <a:solidFill>
                <a:srgbClr val="0E6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2" y="525210"/>
            <a:ext cx="1221584" cy="3937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8051" y="1346890"/>
            <a:ext cx="9460015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2400" b="1" dirty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n w="1143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pPr>
              <a:lnSpc>
                <a:spcPct val="90000"/>
              </a:lnSpc>
            </a:pPr>
            <a:endParaRPr lang="ru-RU" sz="2000" b="1" dirty="0">
              <a:ln w="1143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8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обеспечение превосходства в технологиях создания и практического применения новых керамических и металлических материалов с уникальными свойствами, 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создание исследовательской инфраструктуры мирового уровня в области материаловедения.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16200000">
            <a:off x="7458076" y="2124075"/>
            <a:ext cx="6858001" cy="26098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03334" y="4406681"/>
            <a:ext cx="4403558" cy="20036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ln w="1143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Композиционные керамические материалы:</a:t>
            </a:r>
          </a:p>
          <a:p>
            <a:pPr>
              <a:lnSpc>
                <a:spcPct val="90000"/>
              </a:lnSpc>
            </a:pPr>
            <a:endParaRPr lang="ru-RU" sz="8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Разработка новых композиционных керамических материалов для производства импортозамещающей высокотехнологичной продукции</a:t>
            </a:r>
          </a:p>
          <a:p>
            <a:pPr marL="352425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ru-RU" sz="120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Разработка технологии получения передовых </a:t>
            </a:r>
            <a:r>
              <a:rPr lang="ru-RU" sz="1200" dirty="0" err="1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магнитомягких</a:t>
            </a:r>
            <a:r>
              <a:rPr lang="ru-RU" sz="1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 ферритовых материалов для импортозамещающего производства </a:t>
            </a:r>
            <a:r>
              <a:rPr lang="ru-RU" sz="1200" dirty="0" err="1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магнитопроводов</a:t>
            </a:r>
            <a:r>
              <a:rPr lang="ru-RU" sz="1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 трансформаторов</a:t>
            </a:r>
          </a:p>
          <a:p>
            <a:pPr>
              <a:lnSpc>
                <a:spcPct val="90000"/>
              </a:lnSpc>
            </a:pPr>
            <a:endParaRPr lang="ru-RU" sz="2000" b="1" dirty="0">
              <a:ln w="11430"/>
              <a:solidFill>
                <a:srgbClr val="0E6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5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850" y="770711"/>
            <a:ext cx="2917990" cy="2057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80" y="770710"/>
            <a:ext cx="2640113" cy="2063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080" y="1411709"/>
            <a:ext cx="5900738" cy="5196759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ru-RU" sz="2400" b="1" dirty="0"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</a:p>
          <a:p>
            <a:endParaRPr lang="ru-RU" sz="2400" b="1" dirty="0">
              <a:solidFill>
                <a:srgbClr val="0E6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проектов научно-исследовательских станций НГТУ в Центре коллективного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пользования «СКИФ»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ru-RU" sz="2400" b="1" dirty="0"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</a:t>
            </a:r>
          </a:p>
          <a:p>
            <a:pPr marL="0" lvl="1"/>
            <a:endParaRPr lang="ru-RU" sz="2400" dirty="0">
              <a:solidFill>
                <a:srgbClr val="0E6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Разработаны концептуальные проекты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ондуляторной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вигглерной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станций НГТУ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Создано конструкторское бюро по проектированию отдельных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узлов и механизмов для станции первой очереди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Микрофокус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(объем законтрактованных средств на выполнение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 — 148 млн руб.)</a:t>
            </a:r>
          </a:p>
          <a:p>
            <a:pPr marL="507974" indent="-507974">
              <a:buFont typeface="Wingdings" panose="05000000000000000000" pitchFamily="2" charset="2"/>
              <a:buChar char="§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ПАРТНЕРЫ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Институт катализа СО РАН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ИЯФ СО РАН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ФИЦ ИВТ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90" y="3212016"/>
            <a:ext cx="5525450" cy="28335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0503" y="269990"/>
            <a:ext cx="6890591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СТАНЦИИ НГТУ НЭТИ В ЦКП «СКИФ»</a:t>
            </a:r>
            <a:r>
              <a:rPr lang="ru-RU" sz="3200" b="1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F040B-EB5E-E6C3-03FD-CFCE7FC1E491}"/>
              </a:ext>
            </a:extLst>
          </p:cNvPr>
          <p:cNvSpPr txBox="1"/>
          <p:nvPr/>
        </p:nvSpPr>
        <p:spPr>
          <a:xfrm>
            <a:off x="6286818" y="633236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публикаций в авторитетных СМИ</a:t>
            </a:r>
          </a:p>
        </p:txBody>
      </p:sp>
    </p:spTree>
    <p:extLst>
      <p:ext uri="{BB962C8B-B14F-4D97-AF65-F5344CB8AC3E}">
        <p14:creationId xmlns:p14="http://schemas.microsoft.com/office/powerpoint/2010/main" val="30268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0579" y="292991"/>
            <a:ext cx="11126069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СТРАТЕГИЧЕСКОГО 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0579" y="1724199"/>
            <a:ext cx="5716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Разработаны металлические материалы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 уникальными свойствами, сочетающие высокие механические свойства с высокой коррозионной стойкостью в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концентриро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ванных растворах кипящих кислот для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изделий химической промышленности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1549"/>
              </p:ext>
            </p:extLst>
          </p:nvPr>
        </p:nvGraphicFramePr>
        <p:xfrm>
          <a:off x="5966853" y="1358113"/>
          <a:ext cx="6143165" cy="1782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7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467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Состав покрытия (основной металл ВТ 1-0)</a:t>
                      </a:r>
                    </a:p>
                  </a:txBody>
                  <a:tcPr marL="121920" marR="121920" marT="50800" marB="50800">
                    <a:solidFill>
                      <a:srgbClr val="7EC6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80,68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%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15,57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% Ta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3,75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%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Nb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4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Вид кислоты</a:t>
                      </a:r>
                    </a:p>
                  </a:txBody>
                  <a:tcPr marL="121920" marR="121920" marT="50800" marB="50800">
                    <a:solidFill>
                      <a:srgbClr val="7EC67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эксперимента</a:t>
                      </a:r>
                    </a:p>
                  </a:txBody>
                  <a:tcPr marL="121920" marR="121920" marT="50800" marB="50800">
                    <a:solidFill>
                      <a:srgbClr val="7EC6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A5002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Скорость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оррозии, мм/год</a:t>
                      </a:r>
                    </a:p>
                  </a:txBody>
                  <a:tcPr marL="121920" marR="121920" marT="50800" marB="50800">
                    <a:solidFill>
                      <a:srgbClr val="7EC67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HNO</a:t>
                      </a:r>
                      <a:r>
                        <a:rPr lang="en-US" sz="1400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Концентрация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 65 %, Т=120 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С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0,007</a:t>
                      </a:r>
                      <a:endParaRPr lang="ru-RU" sz="1400" dirty="0"/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82554"/>
              </p:ext>
            </p:extLst>
          </p:nvPr>
        </p:nvGraphicFramePr>
        <p:xfrm>
          <a:off x="5990414" y="3243963"/>
          <a:ext cx="6096041" cy="1726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9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22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Состав покрытия (основной металл ВТ 1-0)</a:t>
                      </a:r>
                    </a:p>
                  </a:txBody>
                  <a:tcPr marL="121920" marR="121920" marT="50800" marB="50800"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77,6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%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22,4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% Ta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0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Вид кислоты</a:t>
                      </a:r>
                    </a:p>
                  </a:txBody>
                  <a:tcPr marL="121920" marR="121920" marT="50800" marB="50800">
                    <a:solidFill>
                      <a:srgbClr val="33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эксперимента</a:t>
                      </a:r>
                    </a:p>
                  </a:txBody>
                  <a:tcPr marL="121920" marR="121920" marT="50800" marB="50800"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Скорость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оррозии, мм/год</a:t>
                      </a:r>
                    </a:p>
                  </a:txBody>
                  <a:tcPr marL="121920" marR="121920" marT="50800" marB="50800"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8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HNO</a:t>
                      </a:r>
                      <a:r>
                        <a:rPr lang="en-US" sz="1400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Концентрация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</a:rPr>
                        <a:t> 65 %, Т=120 </a:t>
                      </a:r>
                      <a:r>
                        <a:rPr lang="ru-RU" sz="1400" baseline="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С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0,003</a:t>
                      </a:r>
                    </a:p>
                    <a:p>
                      <a:endParaRPr lang="ru-RU" sz="1400" dirty="0"/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01329"/>
              </p:ext>
            </p:extLst>
          </p:nvPr>
        </p:nvGraphicFramePr>
        <p:xfrm>
          <a:off x="5966853" y="5073646"/>
          <a:ext cx="6096041" cy="1726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463">
                  <a:extLst>
                    <a:ext uri="{9D8B030D-6E8A-4147-A177-3AD203B41FA5}">
                      <a16:colId xmlns:a16="http://schemas.microsoft.com/office/drawing/2014/main" val="2498082883"/>
                    </a:ext>
                  </a:extLst>
                </a:gridCol>
                <a:gridCol w="2291513">
                  <a:extLst>
                    <a:ext uri="{9D8B030D-6E8A-4147-A177-3AD203B41FA5}">
                      <a16:colId xmlns:a16="http://schemas.microsoft.com/office/drawing/2014/main" val="2539516600"/>
                    </a:ext>
                  </a:extLst>
                </a:gridCol>
                <a:gridCol w="2419065">
                  <a:extLst>
                    <a:ext uri="{9D8B030D-6E8A-4147-A177-3AD203B41FA5}">
                      <a16:colId xmlns:a16="http://schemas.microsoft.com/office/drawing/2014/main" val="814219017"/>
                    </a:ext>
                  </a:extLst>
                </a:gridCol>
              </a:tblGrid>
              <a:tr h="2772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Состав покрытия (основной металл сталь 20)</a:t>
                      </a:r>
                    </a:p>
                  </a:txBody>
                  <a:tcPr marL="121920" marR="121920" marT="50800" marB="5080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463474"/>
                  </a:ext>
                </a:extLst>
              </a:tr>
              <a:tr h="27722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Аналогичен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стали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12Х18Н10Т</a:t>
                      </a:r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928839"/>
                  </a:ext>
                </a:extLst>
              </a:tr>
              <a:tr h="4650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Вид кислоты</a:t>
                      </a:r>
                    </a:p>
                  </a:txBody>
                  <a:tcPr marL="121920" marR="121920" marT="50800" marB="508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Условия эксперимента</a:t>
                      </a:r>
                    </a:p>
                  </a:txBody>
                  <a:tcPr marL="121920" marR="121920" marT="50800" marB="508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Скорость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оррозии, мм/год</a:t>
                      </a:r>
                    </a:p>
                  </a:txBody>
                  <a:tcPr marL="121920" marR="121920" marT="50800" marB="5080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091223"/>
                  </a:ext>
                </a:extLst>
              </a:tr>
              <a:tr h="56789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HNO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Концентрация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65 %, Т=120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С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0,61</a:t>
                      </a:r>
                    </a:p>
                  </a:txBody>
                  <a:tcPr marL="121920" marR="121920" marT="50800" marB="508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724141"/>
                  </a:ext>
                </a:extLst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834520"/>
              </p:ext>
            </p:extLst>
          </p:nvPr>
        </p:nvGraphicFramePr>
        <p:xfrm>
          <a:off x="90913" y="3920124"/>
          <a:ext cx="5771069" cy="2823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195">
                  <a:extLst>
                    <a:ext uri="{9D8B030D-6E8A-4147-A177-3AD203B41FA5}">
                      <a16:colId xmlns:a16="http://schemas.microsoft.com/office/drawing/2014/main" val="2291796369"/>
                    </a:ext>
                  </a:extLst>
                </a:gridCol>
              </a:tblGrid>
              <a:tr h="8056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Состав покрытия (основной металл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сталь 12Х18Н9Т)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7EC67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Скорость 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коррозии, мм/год</a:t>
                      </a:r>
                    </a:p>
                  </a:txBody>
                  <a:tcPr marL="121920" marR="121920" marT="60960" marB="60960">
                    <a:solidFill>
                      <a:srgbClr val="7EC6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Износо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-стойкость</a:t>
                      </a:r>
                    </a:p>
                  </a:txBody>
                  <a:tcPr marL="121920" marR="121920" marT="60960" marB="60960">
                    <a:solidFill>
                      <a:srgbClr val="7EC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1400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400" baseline="-250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400" baseline="-25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(кип.)</a:t>
                      </a:r>
                      <a:endParaRPr lang="ru-RU" sz="1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HNO</a:t>
                      </a:r>
                      <a:r>
                        <a:rPr lang="en-US" sz="1400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400" baseline="-25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(кип.)</a:t>
                      </a:r>
                      <a:endParaRPr lang="ru-RU" sz="1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12Х18Н9Т (эталон)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1,40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0,05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9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Титановый сплав ВТ 14</a:t>
                      </a:r>
                      <a:r>
                        <a:rPr lang="ru-RU" sz="1600" b="0" baseline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endParaRPr lang="ru-RU" sz="16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0,477</a:t>
                      </a: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3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B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+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Cr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(10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мас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 %) 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0,81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0,02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3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B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+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Ni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(10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мас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 %) 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0,99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0,05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4,2</a:t>
                      </a: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522215"/>
                  </a:ext>
                </a:extLst>
              </a:tr>
              <a:tr h="2783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B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+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Fe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(10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мас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. %)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1,17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0,10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5,3</a:t>
                      </a:r>
                    </a:p>
                  </a:txBody>
                  <a:tcPr marT="0" marB="0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25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05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Группа 80"/>
          <p:cNvGrpSpPr/>
          <p:nvPr/>
        </p:nvGrpSpPr>
        <p:grpSpPr>
          <a:xfrm>
            <a:off x="10631156" y="743327"/>
            <a:ext cx="1032754" cy="354202"/>
            <a:chOff x="88327" y="297606"/>
            <a:chExt cx="3776810" cy="1056928"/>
          </a:xfrm>
        </p:grpSpPr>
        <p:pic>
          <p:nvPicPr>
            <p:cNvPr id="82" name="Picture 2" descr="I:\My WORK\ГЛОБАЛЬНЫЙ ПРОЕКТ_2021\Для ОТЧЕТОВ\2022\Картинки для презентации\ЦНХ_лого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7" y="297606"/>
              <a:ext cx="1080000" cy="1056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" descr="I:\My WORK\ГЛОБАЛЬНЫЙ ПРОЕКТ_2021\Для ОТЧЕТОВ\2022\Картинки для презентации\ЦНХ_лого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944" y="539599"/>
              <a:ext cx="268319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Прямоугольник 39"/>
          <p:cNvSpPr/>
          <p:nvPr/>
        </p:nvSpPr>
        <p:spPr>
          <a:xfrm>
            <a:off x="381277" y="1218536"/>
            <a:ext cx="7895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определены рациональные структуры сетчатых конструкций с программируемой жесткостью и прочностью. Технология позволяет сократить до 60 % времени и до 30 % стоимости изделия</a:t>
            </a:r>
            <a:endParaRPr lang="ru-RU" sz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575474" y="2364875"/>
            <a:ext cx="1710285" cy="3550700"/>
            <a:chOff x="5695214" y="761781"/>
            <a:chExt cx="1727562" cy="389681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695214" y="761781"/>
              <a:ext cx="1727562" cy="38968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7" descr="I:\My WORK\ГЛОБАЛЬНЫЙ ПРОЕКТ_2021\Для ОТЧЕТОВ\2022\Для презентации_Москва\Фото\Пластина_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559299" y="2966459"/>
              <a:ext cx="2035799" cy="13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I:\My WORK\ГЛОБАЛЬНЫЙ ПРОЕКТ_2021\Для ОТЧЕТОВ\2022\Для презентации_Москва\Фото\Ч_З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108" y="833049"/>
              <a:ext cx="1631774" cy="1753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49"/>
          <p:cNvSpPr txBox="1"/>
          <p:nvPr/>
        </p:nvSpPr>
        <p:spPr>
          <a:xfrm>
            <a:off x="508025" y="6000282"/>
            <a:ext cx="22130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персонализированной</a:t>
            </a:r>
          </a:p>
          <a:p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пластины</a:t>
            </a:r>
          </a:p>
        </p:txBody>
      </p:sp>
      <p:pic>
        <p:nvPicPr>
          <p:cNvPr id="51" name="Picture 10" descr="I:\My WORK\ГЛОБАЛЬНЫЙ ПРОЕКТ_2021\Для ОТЧЕТОВ\2022\Картинки для презентации\Станок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43" y="4288293"/>
            <a:ext cx="1834384" cy="2013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540300" y="2440775"/>
            <a:ext cx="20567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модель комплекта</a:t>
            </a:r>
          </a:p>
          <a:p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формообразующих матриц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05895" y="5361645"/>
            <a:ext cx="18343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Пятикоординатный</a:t>
            </a:r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обрабатывающий </a:t>
            </a:r>
          </a:p>
          <a:p>
            <a:r>
              <a:rPr lang="ru-RU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для обработки формообразующих матриц сетчатых индивидуальных имплантатов</a:t>
            </a:r>
          </a:p>
        </p:txBody>
      </p:sp>
      <p:pic>
        <p:nvPicPr>
          <p:cNvPr id="54" name="Picture 11" descr="I:\My WORK\ГЛОБАЛЬНЫЙ ПРОЕКТ_2021\Для ОТЧЕТОВ\2022\Картинки для презентации\Станок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48" y="3989934"/>
            <a:ext cx="2084631" cy="1368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Группа 54"/>
          <p:cNvGrpSpPr/>
          <p:nvPr/>
        </p:nvGrpSpPr>
        <p:grpSpPr>
          <a:xfrm>
            <a:off x="2417957" y="2360518"/>
            <a:ext cx="1122343" cy="1927775"/>
            <a:chOff x="7096633" y="1325495"/>
            <a:chExt cx="1770790" cy="2821457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7096633" y="1325495"/>
              <a:ext cx="1770790" cy="28214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8" descr="I:\My WORK\ГЛОБАЛЬНЫЙ ПРОЕКТ_2021\Для ОТЧЕТОВ\2022\Для презентации_Москва\Фото\Безымянный проект (2)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" t="6408" r="5722" b="6988"/>
            <a:stretch/>
          </p:blipFill>
          <p:spPr bwMode="auto">
            <a:xfrm>
              <a:off x="7172028" y="1473068"/>
              <a:ext cx="1620000" cy="123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9" descr="I:\My WORK\ГЛОБАЛЬНЫЙ ПРОЕКТ_2021\Для ОТЧЕТОВ\2022\Для презентации_Москва\Фото\Безымянный проект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" t="5630" r="5109" b="10950"/>
            <a:stretch/>
          </p:blipFill>
          <p:spPr bwMode="auto">
            <a:xfrm>
              <a:off x="7184668" y="2792806"/>
              <a:ext cx="1620000" cy="1186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4" descr="C:\Users\NEOS\Downloads\RZD.svg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5"/>
          <a:stretch/>
        </p:blipFill>
        <p:spPr bwMode="auto">
          <a:xfrm>
            <a:off x="9459118" y="728729"/>
            <a:ext cx="885908" cy="37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50579" y="292991"/>
            <a:ext cx="11126069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</a:t>
            </a:r>
            <a:b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СТРАТЕГИЧЕСКОГО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D5660-B437-8E6C-DBDD-4E6864040331}"/>
              </a:ext>
            </a:extLst>
          </p:cNvPr>
          <p:cNvSpPr txBox="1"/>
          <p:nvPr/>
        </p:nvSpPr>
        <p:spPr>
          <a:xfrm>
            <a:off x="6357912" y="2360518"/>
            <a:ext cx="347572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«…Интересы исследователей и реконструктивных нейрохирургов в настоящее время сосредоточены на поиске и разработке новых поколений материалов, наиболее близких по всем своим характеристикам к замещаемым тканям. Помимо требований к </a:t>
            </a:r>
            <a:r>
              <a:rPr lang="ru-RU" sz="1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биосовместимости</a:t>
            </a:r>
            <a:r>
              <a:rPr lang="ru-R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способности удерживать форму, пластичности и т.п., важны повышение точности изготовления имплантатов, сокращение сроков их изготовления и снижение стоимости. Именно этого мы добились с учеными НГТУ, разработав технологию формообразования имплантатов из биосовместимых титановых сетчатых пластин... Предварительные результаты показали, что срок их изготовления может быть </a:t>
            </a:r>
            <a:r>
              <a:rPr lang="ru-RU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сокращен с 3 мес. до 3 недель, а стоимость – почти на 30 %</a:t>
            </a:r>
            <a:r>
              <a:rPr lang="ru-RU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...».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29F28B-6AEB-E14B-F103-4754039C6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2" t="29" r="10169" b="23959"/>
          <a:stretch/>
        </p:blipFill>
        <p:spPr bwMode="auto">
          <a:xfrm>
            <a:off x="9774043" y="2433496"/>
            <a:ext cx="2117377" cy="26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E741A5-124C-FC0A-B56D-5D3B62B283F4}"/>
              </a:ext>
            </a:extLst>
          </p:cNvPr>
          <p:cNvSpPr txBox="1"/>
          <p:nvPr/>
        </p:nvSpPr>
        <p:spPr>
          <a:xfrm>
            <a:off x="9777144" y="5117056"/>
            <a:ext cx="2582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369062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Джамиль Рзаев</a:t>
            </a:r>
            <a:r>
              <a:rPr lang="ru-RU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369062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д-р мед. наук, главный врач </a:t>
            </a: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369062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ФГБУ «Федеральный центр нейрохирургии» </a:t>
            </a: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369062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Министерства </a:t>
            </a: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369062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здравоохранения </a:t>
            </a:r>
            <a:r>
              <a:rPr lang="ru-RU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РФ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5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416" y="4242095"/>
            <a:ext cx="3157973" cy="23684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416" y="1077888"/>
            <a:ext cx="3105555" cy="300707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0579" y="1609075"/>
            <a:ext cx="4440595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Получены новые составы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чугунов с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градиентым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строением, обладающие повышенными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триботехническими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свойствами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 повышенных температурах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технология получения изделий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 них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Изготовлена технологическая оснастка для литья стекольной тары для проведения промышленных испытаний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F:\КАФЕДРА\ПРОЕКТ 2030\Оптика\травл\1З В травл\SNAP-104828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88" y="4726384"/>
            <a:ext cx="2420852" cy="181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КАФЕДРА\ПРОЕКТ 2030\Оптика\травл\1З В травл\SNAP-105135-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88" y="3068364"/>
            <a:ext cx="2420852" cy="181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КАФЕДРА\ПРОЕКТ 2030\Оптика\травл\1З Н травл\SNAP-110228-0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88" y="1410343"/>
            <a:ext cx="2420852" cy="181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5246" y="1410343"/>
            <a:ext cx="133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сторона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4857" y="6127518"/>
            <a:ext cx="133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Рабочая поверхность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444856" y="2082118"/>
            <a:ext cx="0" cy="372205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57221" y="3807968"/>
            <a:ext cx="1980799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Чистовая стеклоформа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02905" y="6333576"/>
            <a:ext cx="2000484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Черновая стеклоформа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0579" y="292991"/>
            <a:ext cx="11126069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</a:t>
            </a:r>
            <a:b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59554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12920" y="1836377"/>
            <a:ext cx="4802907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Получен оксидно-карбидный керамический материал, обладающий большими, чем у твердых сплавов, твёрдостью и теплостойкостью, позволяющий проводить обработку ковких, высокопрочных, отбеленных, модифицированных чугунов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закаленных сталей (до 65 HRC).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и изготовлена опытная </a:t>
            </a:r>
          </a:p>
          <a:p>
            <a:pPr indent="360363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партия режущих пластин для </a:t>
            </a:r>
          </a:p>
          <a:p>
            <a:pPr indent="360363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оснащения металлорежущего </a:t>
            </a:r>
          </a:p>
          <a:p>
            <a:pPr indent="360363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366836-A8E9-4C58-996A-B166537BE9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32" y="1836377"/>
            <a:ext cx="3122540" cy="2341904"/>
          </a:xfrm>
          <a:prstGeom prst="rect">
            <a:avLst/>
          </a:prstGeom>
          <a:ln w="3175" cap="sq">
            <a:noFill/>
            <a:prstDash val="solid"/>
            <a:miter lim="800000"/>
          </a:ln>
          <a:effectLst/>
        </p:spPr>
      </p:pic>
      <p:pic>
        <p:nvPicPr>
          <p:cNvPr id="6" name="Рисунок 5" descr="Изображение выглядит как черный, белый, закрыть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B2B07688-C953-4300-ABF2-B95773E3C7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440" y="1836377"/>
            <a:ext cx="3122539" cy="2341904"/>
          </a:xfrm>
          <a:prstGeom prst="rect">
            <a:avLst/>
          </a:prstGeom>
          <a:ln w="3175" cap="sq">
            <a:noFill/>
            <a:prstDash val="solid"/>
            <a:miter lim="800000"/>
          </a:ln>
          <a:effectLst/>
        </p:spPr>
      </p:pic>
      <p:pic>
        <p:nvPicPr>
          <p:cNvPr id="7" name="Рисунок 6" descr="Изображение выглядит как другой, разъем&#10;&#10;Автоматически созданное описание">
            <a:extLst>
              <a:ext uri="{FF2B5EF4-FFF2-40B4-BE49-F238E27FC236}">
                <a16:creationId xmlns:a16="http://schemas.microsoft.com/office/drawing/2014/main" id="{4145CFB2-01B4-4E97-87FA-789829B77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73"/>
          <a:stretch/>
        </p:blipFill>
        <p:spPr>
          <a:xfrm>
            <a:off x="8760044" y="4254500"/>
            <a:ext cx="3141935" cy="2284091"/>
          </a:xfrm>
          <a:prstGeom prst="rect">
            <a:avLst/>
          </a:prstGeom>
          <a:ln w="3175" cap="sq">
            <a:noFill/>
            <a:prstDash val="solid"/>
            <a:miter lim="800000"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118925-DADF-436D-AFD1-191A7E55EBE0}"/>
              </a:ext>
            </a:extLst>
          </p:cNvPr>
          <p:cNvSpPr txBox="1"/>
          <p:nvPr/>
        </p:nvSpPr>
        <p:spPr>
          <a:xfrm>
            <a:off x="8779440" y="1377077"/>
            <a:ext cx="3122540" cy="338554"/>
          </a:xfrm>
          <a:prstGeom prst="rect">
            <a:avLst/>
          </a:prstGeom>
          <a:solidFill>
            <a:srgbClr val="0E63AA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керамики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Kyocera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18925-DADF-436D-AFD1-191A7E55EBE0}"/>
              </a:ext>
            </a:extLst>
          </p:cNvPr>
          <p:cNvSpPr txBox="1"/>
          <p:nvPr/>
        </p:nvSpPr>
        <p:spPr>
          <a:xfrm>
            <a:off x="5523232" y="1377078"/>
            <a:ext cx="3122540" cy="338554"/>
          </a:xfrm>
          <a:prstGeom prst="rect">
            <a:avLst/>
          </a:prstGeom>
          <a:solidFill>
            <a:srgbClr val="0E63AA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керамики НГТУ</a:t>
            </a:r>
          </a:p>
        </p:txBody>
      </p:sp>
      <p:pic>
        <p:nvPicPr>
          <p:cNvPr id="10" name="Рисунок 9" descr="Изображение выглядит как внутренний, стол, сидит, кухня&#10;&#10;Автоматически созданное описание">
            <a:extLst>
              <a:ext uri="{FF2B5EF4-FFF2-40B4-BE49-F238E27FC236}">
                <a16:creationId xmlns:a16="http://schemas.microsoft.com/office/drawing/2014/main" id="{596769F4-048E-487B-BE08-B10767A1F5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96"/>
          <a:stretch/>
        </p:blipFill>
        <p:spPr>
          <a:xfrm>
            <a:off x="5523232" y="4241799"/>
            <a:ext cx="3124228" cy="22967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0579" y="292991"/>
            <a:ext cx="11126069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</a:t>
            </a:r>
            <a:b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61224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92924" y="1635177"/>
            <a:ext cx="55665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 высокоплотный марганец-цинковый ферритовый материал с гомогенным распределением составляющих и однородной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зеренной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структурой. Получены лабораторные образцы кольцевых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магнитопроводов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31">
            <a:extLst>
              <a:ext uri="{FF2B5EF4-FFF2-40B4-BE49-F238E27FC236}">
                <a16:creationId xmlns:a16="http://schemas.microsoft.com/office/drawing/2014/main" id="{3EC91E1C-A6E9-4844-A6DB-0BD883B6512B}"/>
              </a:ext>
            </a:extLst>
          </p:cNvPr>
          <p:cNvGrpSpPr>
            <a:grpSpLocks noChangeAspect="1"/>
          </p:cNvGrpSpPr>
          <p:nvPr/>
        </p:nvGrpSpPr>
        <p:grpSpPr>
          <a:xfrm>
            <a:off x="6334442" y="1184612"/>
            <a:ext cx="5614604" cy="2294553"/>
            <a:chOff x="6467753" y="727471"/>
            <a:chExt cx="5864539" cy="2396702"/>
          </a:xfrm>
        </p:grpSpPr>
        <p:pic>
          <p:nvPicPr>
            <p:cNvPr id="6" name="Рисунок 5" descr="Изображение выглядит как наружный объект, пчелиные соты, осиное гнездо, внутренний&#10;&#10;Автоматически созданное описание">
              <a:extLst>
                <a:ext uri="{FF2B5EF4-FFF2-40B4-BE49-F238E27FC236}">
                  <a16:creationId xmlns:a16="http://schemas.microsoft.com/office/drawing/2014/main" id="{060A1E5B-EE08-431D-A368-D3D3AEAB7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753" y="1283523"/>
              <a:ext cx="2813307" cy="18406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118925-DADF-436D-AFD1-191A7E55EBE0}"/>
                </a:ext>
              </a:extLst>
            </p:cNvPr>
            <p:cNvSpPr txBox="1"/>
            <p:nvPr/>
          </p:nvSpPr>
          <p:spPr>
            <a:xfrm>
              <a:off x="8421719" y="727471"/>
              <a:ext cx="3910573" cy="353626"/>
            </a:xfrm>
            <a:prstGeom prst="rect">
              <a:avLst/>
            </a:prstGeom>
            <a:solidFill>
              <a:srgbClr val="0E63AA"/>
            </a:solidFill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Структура феррита </a:t>
              </a:r>
              <a:r>
                <a:rPr lang="en-US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Epcos</a:t>
              </a: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N87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27">
            <a:extLst>
              <a:ext uri="{FF2B5EF4-FFF2-40B4-BE49-F238E27FC236}">
                <a16:creationId xmlns:a16="http://schemas.microsoft.com/office/drawing/2014/main" id="{2394F904-3669-46BC-AAE6-9C7132A72232}"/>
              </a:ext>
            </a:extLst>
          </p:cNvPr>
          <p:cNvGrpSpPr>
            <a:grpSpLocks noChangeAspect="1"/>
          </p:cNvGrpSpPr>
          <p:nvPr/>
        </p:nvGrpSpPr>
        <p:grpSpPr>
          <a:xfrm>
            <a:off x="9243691" y="1726340"/>
            <a:ext cx="2724025" cy="1752825"/>
            <a:chOff x="730272" y="666357"/>
            <a:chExt cx="3343663" cy="2200660"/>
          </a:xfrm>
        </p:grpSpPr>
        <p:pic>
          <p:nvPicPr>
            <p:cNvPr id="9" name="Рисунок 8" descr="Изображение выглядит как текст, трава, внешний,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177DD72-B8E7-4ABF-BAEF-792533B0B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72" y="666357"/>
              <a:ext cx="3343663" cy="2200660"/>
            </a:xfrm>
            <a:prstGeom prst="rect">
              <a:avLst/>
            </a:prstGeom>
          </p:spPr>
        </p:pic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FD8ADF0-57CB-48BB-8EA5-A265925B5E71}"/>
                </a:ext>
              </a:extLst>
            </p:cNvPr>
            <p:cNvSpPr/>
            <p:nvPr/>
          </p:nvSpPr>
          <p:spPr>
            <a:xfrm>
              <a:off x="1694688" y="1511808"/>
              <a:ext cx="822960" cy="81076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024CC28-6FDC-4DE2-9CCE-66B03701455F}"/>
                </a:ext>
              </a:extLst>
            </p:cNvPr>
            <p:cNvSpPr/>
            <p:nvPr/>
          </p:nvSpPr>
          <p:spPr>
            <a:xfrm>
              <a:off x="750853" y="708327"/>
              <a:ext cx="822960" cy="81076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2EE4670-F245-4D41-814B-F0A8234F84C1}"/>
                </a:ext>
              </a:extLst>
            </p:cNvPr>
            <p:cNvSpPr/>
            <p:nvPr/>
          </p:nvSpPr>
          <p:spPr>
            <a:xfrm>
              <a:off x="3170879" y="1217252"/>
              <a:ext cx="822960" cy="81076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338E03-2707-4277-8685-F85E612BD83D}"/>
                </a:ext>
              </a:extLst>
            </p:cNvPr>
            <p:cNvSpPr txBox="1"/>
            <p:nvPr/>
          </p:nvSpPr>
          <p:spPr>
            <a:xfrm>
              <a:off x="1770158" y="700127"/>
              <a:ext cx="1544790" cy="36339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Границы гранул</a:t>
              </a: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91DA2F58-ACC7-4DC4-930D-85E19C653B08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1548905" y="881824"/>
              <a:ext cx="221253" cy="8555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A014E436-FC6A-418B-982B-8A87994CC3C4}"/>
                </a:ext>
              </a:extLst>
            </p:cNvPr>
            <p:cNvCxnSpPr>
              <a:cxnSpLocks/>
              <a:stCxn id="10" idx="0"/>
              <a:endCxn id="16" idx="2"/>
            </p:cNvCxnSpPr>
            <p:nvPr/>
          </p:nvCxnSpPr>
          <p:spPr>
            <a:xfrm flipV="1">
              <a:off x="2106168" y="1063518"/>
              <a:ext cx="436385" cy="44828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051D4D57-FFE0-4C4B-86A7-CACCC5989A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0135" y="1040646"/>
              <a:ext cx="964182" cy="19633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C118925-DADF-436D-AFD1-191A7E55EBE0}"/>
              </a:ext>
            </a:extLst>
          </p:cNvPr>
          <p:cNvSpPr txBox="1"/>
          <p:nvPr/>
        </p:nvSpPr>
        <p:spPr>
          <a:xfrm>
            <a:off x="8896569" y="3672765"/>
            <a:ext cx="3071147" cy="338554"/>
          </a:xfrm>
          <a:prstGeom prst="rect">
            <a:avLst/>
          </a:prstGeom>
          <a:solidFill>
            <a:srgbClr val="0E63AA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феррита НГТУ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42" y="4205079"/>
            <a:ext cx="2731365" cy="21850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9" b="14476"/>
          <a:stretch/>
        </p:blipFill>
        <p:spPr>
          <a:xfrm>
            <a:off x="748760" y="3137396"/>
            <a:ext cx="5247593" cy="29637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91" y="4205079"/>
            <a:ext cx="2731366" cy="218509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50579" y="292991"/>
            <a:ext cx="11126069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</a:t>
            </a:r>
            <a:b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СТРАТЕГИЧЕСКОГО ПРОЕКТА</a:t>
            </a:r>
          </a:p>
        </p:txBody>
      </p:sp>
      <p:sp>
        <p:nvSpPr>
          <p:cNvPr id="3" name="Овал 2"/>
          <p:cNvSpPr/>
          <p:nvPr/>
        </p:nvSpPr>
        <p:spPr>
          <a:xfrm>
            <a:off x="540396" y="5560224"/>
            <a:ext cx="1081876" cy="10818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LogotipY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8760" y="5712653"/>
            <a:ext cx="701040" cy="658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4302D4-1AE1-A8F6-B41B-3DAAF87F1CE6}"/>
              </a:ext>
            </a:extLst>
          </p:cNvPr>
          <p:cNvSpPr txBox="1"/>
          <p:nvPr/>
        </p:nvSpPr>
        <p:spPr>
          <a:xfrm>
            <a:off x="1079305" y="6164011"/>
            <a:ext cx="546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«Улан-Удэнское приборостроительное производственное объединение» </a:t>
            </a:r>
          </a:p>
        </p:txBody>
      </p:sp>
    </p:spTree>
    <p:extLst>
      <p:ext uri="{BB962C8B-B14F-4D97-AF65-F5344CB8AC3E}">
        <p14:creationId xmlns:p14="http://schemas.microsoft.com/office/powerpoint/2010/main" val="111297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7919" y="372100"/>
            <a:ext cx="11351040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ln w="11430"/>
                <a:solidFill>
                  <a:srgbClr val="0E6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ДОСТИГНУТЫЕ ПОКАЗАТЕЛИ ПО СТРАТЕГИЧЕСКОМУ ПРОЕКТУ ЗА 2022 ГОД</a:t>
            </a:r>
            <a:endParaRPr lang="ru-RU" sz="3200" b="1" dirty="0">
              <a:ln w="1143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863" y="1732069"/>
            <a:ext cx="9701538" cy="441688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индексируемых в базе данных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WoS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публикаций 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 2022 год – 12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(+2 в печати)</a:t>
            </a:r>
          </a:p>
          <a:p>
            <a:pPr marL="457200" indent="-457200">
              <a:buAutoNum type="arabicPeriod"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индексируемых в базе данных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публикаций типов «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» за 2022 год – 22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(+ 4 в печати)</a:t>
            </a:r>
          </a:p>
          <a:p>
            <a:pPr marL="457200" indent="-457200">
              <a:buAutoNum type="arabicPeriod"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Объем поступивших средств –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57 947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pPr marL="457200" indent="-457200">
              <a:buAutoNum type="arabicPeriod"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лиц, привлечённых для выполнения работ по стратегическому 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проекту – 24 чел, из них студентов, магистрантов, аспирантов – 17 чел.</a:t>
            </a:r>
          </a:p>
          <a:p>
            <a:pPr marL="457200" indent="-457200">
              <a:buAutoNum type="arabicPeriod"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Численность лиц, прошедших обучение по дополнительным профессиональным программам НГТУ – 613 чел.</a:t>
            </a:r>
          </a:p>
          <a:p>
            <a:pPr marL="457200" indent="-457200">
              <a:buAutoNum type="arabicPeriod"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Объем доходов от реализации дополнительных профессиональных программ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 основных программ профессионального обучения – 5 100 тыс. руб.</a:t>
            </a:r>
          </a:p>
          <a:p>
            <a:pPr marL="457200" indent="-457200">
              <a:buAutoNum type="arabicPeriod"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9431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27432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35814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41148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49403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765800"/>
            <a:ext cx="48631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074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2797</TotalTime>
  <Words>1017</Words>
  <Application>Microsoft Office PowerPoint</Application>
  <PresentationFormat>Широкоэкранный</PresentationFormat>
  <Paragraphs>169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Тюрин Андрей Геннадиевич</cp:lastModifiedBy>
  <cp:revision>138</cp:revision>
  <dcterms:created xsi:type="dcterms:W3CDTF">2019-09-27T08:18:31Z</dcterms:created>
  <dcterms:modified xsi:type="dcterms:W3CDTF">2022-11-30T04:08:35Z</dcterms:modified>
</cp:coreProperties>
</file>