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9" r:id="rId3"/>
    <p:sldId id="270" r:id="rId4"/>
    <p:sldId id="259" r:id="rId5"/>
    <p:sldId id="268" r:id="rId6"/>
    <p:sldId id="272" r:id="rId7"/>
    <p:sldId id="271" r:id="rId8"/>
    <p:sldId id="273" r:id="rId9"/>
    <p:sldId id="274" r:id="rId10"/>
    <p:sldId id="277" r:id="rId11"/>
    <p:sldId id="275" r:id="rId12"/>
    <p:sldId id="276" r:id="rId13"/>
    <p:sldId id="261" r:id="rId14"/>
    <p:sldId id="263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97A"/>
    <a:srgbClr val="4547B4"/>
    <a:srgbClr val="0E63AA"/>
    <a:srgbClr val="FF7F7F"/>
    <a:srgbClr val="3F83BB"/>
    <a:srgbClr val="2FB1CB"/>
    <a:srgbClr val="32C8C8"/>
    <a:srgbClr val="18E2CF"/>
    <a:srgbClr val="1CDE9D"/>
    <a:srgbClr val="2AD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93" y="-494"/>
      </p:cViewPr>
      <p:guideLst>
        <p:guide orient="horz" pos="346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3F8B5-C62B-4B60-9D05-E18918E7749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C46F-6DD8-44A3-A1CF-2ABAAEEEE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4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8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1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376239"/>
            <a:ext cx="10972800" cy="77039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332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1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9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4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0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5C00-0D00-4BDD-828F-467A1CFDD00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67E6-15AF-4319-8D6B-3B39D055F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7708" y="188640"/>
            <a:ext cx="6337162" cy="633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537366" y="2552844"/>
            <a:ext cx="5834873" cy="2755542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СТРАТЕГИЧЕСКИЙ ПРОЕКТ </a:t>
            </a:r>
            <a:b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«Силовая Электроника И ИНТЕЛЛЕКТУАЛЬНАЯ ЭНЕРГЕТИКА»</a:t>
            </a:r>
            <a:endParaRPr lang="ru-RU" sz="3200" b="1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926" y="5604984"/>
            <a:ext cx="4842994" cy="92036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Профессор Харитонов С.А.</a:t>
            </a:r>
          </a:p>
          <a:p>
            <a:pPr algn="l">
              <a:spcBef>
                <a:spcPts val="6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2014" y="5085184"/>
            <a:ext cx="2674953" cy="0"/>
          </a:xfrm>
          <a:prstGeom prst="line">
            <a:avLst/>
          </a:prstGeom>
          <a:ln w="57150">
            <a:solidFill>
              <a:srgbClr val="6B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1" y="549275"/>
            <a:ext cx="2647009" cy="530547"/>
          </a:xfrm>
          <a:prstGeom prst="rect">
            <a:avLst/>
          </a:prstGeom>
        </p:spPr>
      </p:pic>
      <p:pic>
        <p:nvPicPr>
          <p:cNvPr id="8" name="Picture 4" descr="ГУУ подал заявку на участие в конкурсном отборе программы &amp;quot;Приоритет-2030&amp;quot;  - Официальный сайт Государственного университета управления"/>
          <p:cNvPicPr>
            <a:picLocks noChangeAspect="1" noChangeArrowheads="1"/>
          </p:cNvPicPr>
          <p:nvPr/>
        </p:nvPicPr>
        <p:blipFill>
          <a:blip r:embed="rId4" cstate="print"/>
          <a:srcRect b="41574"/>
          <a:stretch>
            <a:fillRect/>
          </a:stretch>
        </p:blipFill>
        <p:spPr bwMode="auto">
          <a:xfrm>
            <a:off x="635791" y="1539805"/>
            <a:ext cx="3077999" cy="3506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0257"/>
          <a:stretch/>
        </p:blipFill>
        <p:spPr>
          <a:xfrm>
            <a:off x="6845319" y="-27384"/>
            <a:ext cx="5346682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внешний, здание, забор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7418DAA-0E41-4D23-9782-B25126C57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/>
          <a:stretch/>
        </p:blipFill>
        <p:spPr>
          <a:xfrm>
            <a:off x="7871828" y="3931632"/>
            <a:ext cx="4320172" cy="293538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толок, внутренний, здание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77E28D0-98F4-4315-87C6-BF40D6093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6850" r="22491" b="1407"/>
          <a:stretch/>
        </p:blipFill>
        <p:spPr>
          <a:xfrm>
            <a:off x="7871828" y="0"/>
            <a:ext cx="4320172" cy="40807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8190" y="1844824"/>
            <a:ext cx="702997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серия универсальных двунаправленных силовых полупроводниковых преобразователей электрической энергии (мощностью 100-1200кВт), на базе которых организовано промышленное производство мощных систем накопителей электрической энергии (СНЭ) с использованием литий ионных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АБ. Работы проводятся совместно с ООО «Системы постоянного тока» и АО «НПЗ».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Достигнута договорённость с руководством Республики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о совместном производстве СНЭ для потребителей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и стран СНГ по конструкторской документации НГТУ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индустриального партнёра.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НГТУ вошёл в число исполнителей дорожной карты «Технологии создания систем накопления электроэнергии, включая порта-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тивные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утверждённой Правительством РФ в мае текущего года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реализуемой под патронажем ГК «Росатом». НГТУ входит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карту с тремя проектами под задачи ОАО «РЖД»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Новосибирского приборостроительного завода (Швабе).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8414" y="3757603"/>
            <a:ext cx="3586999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НЕ ФИНАНСИРОВАЛСЯ,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ВЫПОЛНЯЛСЯ.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384" y="476672"/>
            <a:ext cx="9460015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ПРЕОБРАЗОВАНИЯ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НАКОПЛЕНИЯ ЭЛЕКТРИЧЕСКОЙ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 БОЛЬШОЙ МОЩНОСТИ </a:t>
            </a:r>
          </a:p>
        </p:txBody>
      </p:sp>
    </p:spTree>
    <p:extLst>
      <p:ext uri="{BB962C8B-B14F-4D97-AF65-F5344CB8AC3E}">
        <p14:creationId xmlns:p14="http://schemas.microsoft.com/office/powerpoint/2010/main" val="4209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84" y="684195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развития основных направлений исследования и коммерциализации полученных результатов учреждён консорциум «Силовая электроника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энергетика» в составе 24 организаций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предприятий.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8" b="25944"/>
          <a:stretch/>
        </p:blipFill>
        <p:spPr>
          <a:xfrm>
            <a:off x="-9832" y="3212976"/>
            <a:ext cx="12201832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471" y="692696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участниками консорциума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реализовано и реализуется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проектов.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368" y="474436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Объем привлечённого внебюджетного финансирования на 25.11.2022 г. составляет 92 млн. руб.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Ожидаемая сумма на конец 2022 г. составит 120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Защищено в 2021-2022 гг. по темам проекта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кандидатских диссертаций.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66453"/>
              </p:ext>
            </p:extLst>
          </p:nvPr>
        </p:nvGraphicFramePr>
        <p:xfrm>
          <a:off x="911423" y="4293096"/>
          <a:ext cx="10441161" cy="1968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2020-2022 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Science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Science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35960" y="474436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Получено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патентов на изобретение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два свидетельства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ЭВМ.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Подано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заявки на патенты.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 за период 2020-2022 гг.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общей сложности участниками СП-1: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879976" y="3212976"/>
            <a:ext cx="5184576" cy="0"/>
          </a:xfrm>
          <a:prstGeom prst="line">
            <a:avLst/>
          </a:prstGeom>
          <a:ln>
            <a:solidFill>
              <a:srgbClr val="6B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79976" y="3212976"/>
            <a:ext cx="0" cy="1152128"/>
          </a:xfrm>
          <a:prstGeom prst="line">
            <a:avLst/>
          </a:prstGeom>
          <a:ln>
            <a:solidFill>
              <a:srgbClr val="6B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28" y="1061694"/>
            <a:ext cx="11809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трёх поколений силовых гибридных модулей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энергопреобразующей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аппаратуры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аэрокосмических аппаратов. (Первое поколение – 2022 г.; второе поколение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wire bonding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– 2023 г.;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третье поколение 2.5 D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Flip-chip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2026 г.).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Запуск первой очереди ДЦ «СЭ» для производства первого и частично - второго поколения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гибридных модулей – 2022 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изготовление экспериментальных образцов гибридных модулей первого поколения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энергопреобразующей аппаратуры космических аппаратов – 2022 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Запуск второй очереди ДЦ «СЭ» для производства второго поколения гибридных модулей – 2023 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изготовление опытных образцов гибридных модулей второго поколения для энергопреобразующей аппаратуры космических и летательных аппаратов – 2023 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Запуск третьей очереди ДЦ СЭ для производства третьего поколения гибридных модулей – 2024-2025 гг.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изготовление опытных образцов гибридных модулей третьего поколения для энергопреобразующей аппаратуры космических и летательных аппаратов – 2024-2026 гг.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КА и ЛА, сертификация опытных образцов гибридных модулей второго и третьего поколений, выпуск установочных партий, организация промышленного производства гибридных модулей – 2027-2030 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1384" y="563315"/>
            <a:ext cx="946001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РАЗВИТИЯ Дизайн-центра «Силовая электроника» </a:t>
            </a:r>
          </a:p>
        </p:txBody>
      </p:sp>
    </p:spTree>
    <p:extLst>
      <p:ext uri="{BB962C8B-B14F-4D97-AF65-F5344CB8AC3E}">
        <p14:creationId xmlns:p14="http://schemas.microsoft.com/office/powerpoint/2010/main" val="12086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153" y="1535489"/>
            <a:ext cx="9188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Основной рынок обеспечивается ГК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Роскосмос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(АО «ИСС», АО «НПО им. С.А. Лавочкина», АО «Российские космические системы» и  др.), ГК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Ростех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(АО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Аэроэлектромаш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ПАО «Рубин», АО «Аэрокосмические системы» и др.).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1384" y="2391441"/>
            <a:ext cx="10873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54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годовая потребность мощных радиационно-стойких модулей для КА составляет  200-250 шт. при ориентировочной стоимости 2 млн руб. за один модуль (без учета программы выпуска модулей средней мощности для наноспутников).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384" y="3246608"/>
            <a:ext cx="108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Годовая потребность мощных спец-стойких модулей для ЛА оценивается  с учётом  БПЛА  1500-4000 шт. при стоимости образца 250-500 тыс. руб. (данная программа при объёме выпуска более 1000 шт. должна выполняться совместно с АО «НЗПП Восток»).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0112" y="4210825"/>
            <a:ext cx="10926488" cy="895903"/>
          </a:xfrm>
          <a:prstGeom prst="roundRect">
            <a:avLst/>
          </a:prstGeom>
          <a:solidFill>
            <a:srgbClr val="45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83432" y="4323503"/>
            <a:ext cx="1027017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объем выручки: 400-500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космических аппаратов,  </a:t>
            </a:r>
          </a:p>
          <a:p>
            <a:pPr lvl="0" indent="3405188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375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летательных аппаратов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5231824"/>
            <a:ext cx="914501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Уникальность разработки</a:t>
            </a:r>
          </a:p>
          <a:p>
            <a:pPr lvl="0"/>
            <a:endParaRPr lang="ru-RU" b="1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устойчивость к внешним воздействиям, мощность и цифровое (микропроцессорное) управление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1384" y="445960"/>
            <a:ext cx="9460015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ИСПОЛЬЗОВАНИЯ ГИБРИДНЫХ МОДУЛЕЙ, КОММЕРЦИАЛИЗАЦИЯ, УНИКАЛЬНОСТЬ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2564904"/>
            <a:ext cx="486319" cy="0"/>
          </a:xfrm>
          <a:prstGeom prst="line">
            <a:avLst/>
          </a:prstGeom>
          <a:ln w="38100">
            <a:solidFill>
              <a:srgbClr val="6B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-1" y="3429000"/>
            <a:ext cx="486319" cy="0"/>
          </a:xfrm>
          <a:prstGeom prst="line">
            <a:avLst/>
          </a:prstGeom>
          <a:ln w="38100">
            <a:solidFill>
              <a:srgbClr val="6B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7708" y="188640"/>
            <a:ext cx="6337162" cy="633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noFill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537366" y="2552844"/>
            <a:ext cx="5834873" cy="2755542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СТРАТЕГИЧЕСКИЙ ПРОЕКТ </a:t>
            </a:r>
            <a:b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«Силовая </a:t>
            </a:r>
            <a:r>
              <a:rPr lang="ru-RU" sz="3200" b="1" cap="all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Электроника И ИНТЕЛЛЕКТУАЛЬНАЯ </a:t>
            </a:r>
            <a: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ЭНЕРГЕТИКА»</a:t>
            </a:r>
            <a:endParaRPr lang="ru-RU" sz="3200" b="1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32926" y="5604984"/>
            <a:ext cx="4842994" cy="92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Профессор Харитонов С.А.</a:t>
            </a:r>
          </a:p>
          <a:p>
            <a:pPr algn="l">
              <a:spcBef>
                <a:spcPts val="600"/>
              </a:spcBef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52014" y="5085184"/>
            <a:ext cx="2674953" cy="0"/>
          </a:xfrm>
          <a:prstGeom prst="line">
            <a:avLst/>
          </a:prstGeom>
          <a:ln w="57150">
            <a:solidFill>
              <a:srgbClr val="6B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1" y="549275"/>
            <a:ext cx="2647009" cy="530547"/>
          </a:xfrm>
          <a:prstGeom prst="rect">
            <a:avLst/>
          </a:prstGeom>
        </p:spPr>
      </p:pic>
      <p:pic>
        <p:nvPicPr>
          <p:cNvPr id="20" name="Picture 4" descr="ГУУ подал заявку на участие в конкурсном отборе программы &amp;quot;Приоритет-2030&amp;quot;  - Официальный сайт Государственного университета управления"/>
          <p:cNvPicPr>
            <a:picLocks noChangeAspect="1" noChangeArrowheads="1"/>
          </p:cNvPicPr>
          <p:nvPr/>
        </p:nvPicPr>
        <p:blipFill>
          <a:blip r:embed="rId4" cstate="print"/>
          <a:srcRect b="41574"/>
          <a:stretch>
            <a:fillRect/>
          </a:stretch>
        </p:blipFill>
        <p:spPr bwMode="auto">
          <a:xfrm>
            <a:off x="635791" y="1539805"/>
            <a:ext cx="3077999" cy="3506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0257"/>
          <a:stretch/>
        </p:blipFill>
        <p:spPr>
          <a:xfrm>
            <a:off x="6845319" y="-27384"/>
            <a:ext cx="5346682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1384" y="476672"/>
            <a:ext cx="946001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>
              <a:lnSpc>
                <a:spcPct val="90000"/>
              </a:lnSpc>
            </a:pPr>
            <a:endParaRPr lang="ru-RU" sz="2000" b="1" dirty="0">
              <a:ln w="1143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Создать новую высокотехнологичную отрасль систем хранения электроэнергии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России и обеспечить глобальное лидерство в сфере силовой электроники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технологий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2492896"/>
            <a:ext cx="946001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ПРОЕКТЫ, РЕАЛИЗОВАННЫЕ В РАМКАХ СП-1 (2021</a:t>
            </a:r>
            <a:r>
              <a:rPr lang="en-US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гг.)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37302"/>
              </p:ext>
            </p:extLst>
          </p:nvPr>
        </p:nvGraphicFramePr>
        <p:xfrm>
          <a:off x="587257" y="3284984"/>
          <a:ext cx="8965127" cy="31242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948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4940"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Дизайн-центр проектирования и производства гибридных микросборок энергопреобразующей аппаратуры для аэрокосмического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применения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ДЦ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СЭ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Харитонов С.А.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391"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Квантовая криогенная электроника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Вострецов А.Г.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553"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зарядных станций для электротранспорта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Щуров Н.И.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391"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Центр мехатроники НГТУ</a:t>
                      </a: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НЭТИ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Котин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Д.А.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553"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Высоковольтные испытательные и измерительные комплексы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Мюльбаер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А.А.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391"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Интеллектуальная энергетика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Фишов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А.Г.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>
                    <a:lnL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C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84" y="1248212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Разработаны, изготовлены, предварительно испытаны гибридные силовые модули первого поколения с использованием двух технологий преобразования электроэнергии для ЭПА КА по техническим требованиям АО «ИСС». Передовые технические характеристики обеспечиваются высокой удельной энергетической эффективностью более 1000Вт/кг а также мощностью модуля более 1кВт.</a:t>
            </a:r>
          </a:p>
          <a:p>
            <a:pPr marL="342900" lvl="0" indent="-342900">
              <a:buAutoNum type="arabicPeriod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Запущена первая очередь Дизайн-центра «Силовая электроника» НГТУ для проектирования и производства гибридных силовых модулей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энергопреобразующей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аппаратуры аэрокосмических аппаратов. Проект разработан совместно и в интересах АО «ИСС» и АО «НЗПП Восток».</a:t>
            </a:r>
          </a:p>
          <a:p>
            <a:pPr marL="342900" lvl="0" indent="-342900">
              <a:buFont typeface="+mj-lt"/>
              <a:buAutoNum type="arabicPeriod" startAt="2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Региональный Распределённый Центр Силовой электроники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варианту «</a:t>
            </a:r>
            <a:r>
              <a:rPr lang="ru-RU" sz="16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foundry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опытного сборочного производства гибридных модулей силовой электроники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энергопреобразующей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аппаратуры для перспективных аэрокосмических систем совместно с АО «ИСС», ТУСУР, </a:t>
            </a:r>
          </a:p>
          <a:p>
            <a:pPr lvl="0" defTabSz="354013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АО «НЗПП Восток». </a:t>
            </a:r>
          </a:p>
          <a:p>
            <a:pPr marL="342900" lvl="0" indent="-342900">
              <a:buAutoNum type="arabicPeriod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384" y="476672"/>
            <a:ext cx="946001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ДИЗАЙН-ЦЕНТР «СИЛОВАЯ ЭЛЕКТРОНИКА»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t="26735" r="21637" b="10665"/>
          <a:stretch/>
        </p:blipFill>
        <p:spPr>
          <a:xfrm>
            <a:off x="7781176" y="2564904"/>
            <a:ext cx="4392488" cy="42930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544B9D7-3341-AA4A-5006-6DC8B09B2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b="7026"/>
          <a:stretch/>
        </p:blipFill>
        <p:spPr bwMode="auto">
          <a:xfrm>
            <a:off x="7781175" y="36438"/>
            <a:ext cx="4373139" cy="24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651" y="1063546"/>
            <a:ext cx="69664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ПЕРВЫХ ДИЗАЙН-ЦЕНТРОВ СИЛОВОЙ ЭЛЕКТРОНИКИ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специализированный в РФ, предназначенный для разработки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изготовления гибридных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силовых модулей для энергопреобразующей аппаратуры космических аппаратов и систем генерирования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электрической энергии летательных аппаратов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РФ, предназначенный для разработки и изготовления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радиационно-стойких 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спец-стойких гибридных силовых модулей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РФ, предназначенный для разработки и производства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гибридных силовых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модулей мощностью более 1кВт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РФ ДЦ СЭ, предназначенный для подготовки инженерных кадров для предприятий микроэлектроники и силовой электроники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 единственный дизайн-центр, который оснащён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оборудованием Союзного государства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ДЦ СЭ НГТУ  является универсальным, т.к. может быть использовано для сборки гибридных силовых схем и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корпусирования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интегральных схем,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использоваться в режимах ручной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автоматической сборки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1384" y="476672"/>
            <a:ext cx="946001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УНИКАЛЬНОСТЬ ДИЗАЙН-ЦЕНТРА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0" t="-651" r="16700" b="14952"/>
          <a:stretch/>
        </p:blipFill>
        <p:spPr>
          <a:xfrm>
            <a:off x="7350408" y="-58802"/>
            <a:ext cx="4824536" cy="5877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AE0ECB-1C91-ED6F-C9C4-BF3A009FC968}"/>
              </a:ext>
            </a:extLst>
          </p:cNvPr>
          <p:cNvSpPr txBox="1"/>
          <p:nvPr/>
        </p:nvSpPr>
        <p:spPr>
          <a:xfrm>
            <a:off x="7320136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публикаций в авторитетных СМИ</a:t>
            </a:r>
          </a:p>
        </p:txBody>
      </p:sp>
    </p:spTree>
    <p:extLst>
      <p:ext uri="{BB962C8B-B14F-4D97-AF65-F5344CB8AC3E}">
        <p14:creationId xmlns:p14="http://schemas.microsoft.com/office/powerpoint/2010/main" val="40251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489" y="1597819"/>
            <a:ext cx="73016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ряда отечественных приборов силовой электроники разработаны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Spice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-модели по согласованию с АО «ИСС», необходимые для создания электронных двойников энергопреобразующей аппаратуры КА и ЛА.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предложена топология и технология изготовления мощных полевых транзисторов с воздушным зазором на базе новых полупроводниковых материалов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Создана лаборатория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ПММЭ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проводятся совместно с ИФП СО РАН и АО «НЗПП Восток».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задач минимизации массогабаритных показателей систем электроснабжения перспективных летательных аппаратов совместно с МАИ создана лаборатория Криогенной силовой электроники. Работы проводятся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интересах ПАО «Рубин», АО «СЭГЗ», НПО «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НаукаСофт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управления мощными высокочастотными транзисторами в условиях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криогенных температур, а также для измерения параметров и обеспечения работы различных квантовых структур, разработаны, изготовлены и испытаны опытные образцы криогенных малошумящих СВЧ усилителей. Работы проводятся с ЗАО «НПП Планета-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Аргалл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488" y="1628800"/>
            <a:ext cx="4076450" cy="26975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1384" y="476672"/>
            <a:ext cx="946001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ДИЗАЙН-ЦЕНТР + КВАНТОВАЯ КРИОГЕННАЯ ЭЛЕКТРОНИКА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487" y="4283969"/>
            <a:ext cx="4076451" cy="19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281391" y="476672"/>
            <a:ext cx="6713142" cy="2805356"/>
            <a:chOff x="326636" y="2294029"/>
            <a:chExt cx="8173895" cy="4242778"/>
          </a:xfrm>
        </p:grpSpPr>
        <p:pic>
          <p:nvPicPr>
            <p:cNvPr id="14" name="Объект 4">
              <a:extLst>
                <a:ext uri="{FF2B5EF4-FFF2-40B4-BE49-F238E27FC236}">
                  <a16:creationId xmlns:a16="http://schemas.microsoft.com/office/drawing/2014/main" xmlns="" id="{F58C3D67-B52C-4C58-90BD-974DA5ED0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36" y="3273303"/>
              <a:ext cx="2447627" cy="326350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E319EB1-3522-4217-85A1-66B797F48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78" y="3450706"/>
              <a:ext cx="2314575" cy="30861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CA7DA6B4-86DE-48F5-9069-4A2F82C95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807" y="2294029"/>
              <a:ext cx="2867724" cy="382363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166A0222-4DEB-44AC-B351-CF684C8DB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9" t="29725" r="13738" b="27584"/>
            <a:stretch/>
          </p:blipFill>
          <p:spPr>
            <a:xfrm>
              <a:off x="4568717" y="4684380"/>
              <a:ext cx="1788191" cy="1322201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5" name="Прямоугольник 4"/>
          <p:cNvSpPr/>
          <p:nvPr/>
        </p:nvSpPr>
        <p:spPr>
          <a:xfrm>
            <a:off x="581394" y="1290291"/>
            <a:ext cx="49523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эмулятор электромобиля с диагностическими функциями и тестирования разработанных зарядных станций с системой управления мощностью и функциями анализа алгоритмов управления режимами работы </a:t>
            </a:r>
          </a:p>
          <a:p>
            <a:pPr indent="360363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зарядной станции.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электро-зарядная станция (ЭЗС) для медленной зарядки электромобиля, осуществлена сборка зарядной станции на научно-исследовательском стенде и выполнено тестирование и отладка ЭЗС с помощью эмулятора электромобиля.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многофункциональная зарядная станция для быстрой зарядки электромобиля. Разработана аппаратная часть зарядной станции и осуществлено программирование контроллера на стандарты: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Chademo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CCS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/T. Добавлена функция перераспределения мощности между зарядными портами, а также функция контроля диспетчеризации и удалённого ограничения мощности. АО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НПП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«Радиосвязь» 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577377" y="3068195"/>
            <a:ext cx="4417156" cy="3744671"/>
            <a:chOff x="-229877" y="1473841"/>
            <a:chExt cx="4267311" cy="452690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7F82630-EB25-4013-8965-AA0B72328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r="21950"/>
            <a:stretch/>
          </p:blipFill>
          <p:spPr>
            <a:xfrm>
              <a:off x="2183078" y="1870220"/>
              <a:ext cx="1854356" cy="385280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9313948B-DABA-485C-98F7-87E78C3B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877" y="1473841"/>
              <a:ext cx="3395182" cy="4526909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551384" y="476672"/>
            <a:ext cx="9460015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ЗАРЯДНЫХ СТАНЦИЙ ДЛЯ ЭЛЕКТРОТРАНСПОРТА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A3CBB1-5BD4-32B6-912F-7CB302D4E0B2}"/>
              </a:ext>
            </a:extLst>
          </p:cNvPr>
          <p:cNvSpPr txBox="1"/>
          <p:nvPr/>
        </p:nvSpPr>
        <p:spPr>
          <a:xfrm>
            <a:off x="600871" y="633727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публикации в авторитетных СМИ</a:t>
            </a:r>
          </a:p>
        </p:txBody>
      </p:sp>
    </p:spTree>
    <p:extLst>
      <p:ext uri="{BB962C8B-B14F-4D97-AF65-F5344CB8AC3E}">
        <p14:creationId xmlns:p14="http://schemas.microsoft.com/office/powerpoint/2010/main" val="713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918708"/>
            <a:ext cx="59766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и изготовлена на мощностях Центра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разработка БПЛА типа «крыло». Опытный образец прошёл предварительные испытания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полигоне ГУИР МО РФ.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разработка и изготовление, в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мощностях Центра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2-х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-ментальных образцов электродвигателя для БПЛА типа «крыло». Опытные образцы электродвигателей проходят предварительные стендовые испытания.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Разработаны, изготовлены и проходят испытания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опытные образцы уникальных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мехатронных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авиационного применения на базе отечественных систем силовой электроники с использованием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транзисторов и синхронных электрических машин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возбуждением от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SmCo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магнитов, с удельной энергетической эффективностью системы в целом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воздушном охлаждении менее 1кг/кВт, электродвигателя менее 0.21кг/кВт 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(совместно </a:t>
            </a:r>
            <a:b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ИСЭ НГТУ, КБ «Туполев», АО «СЭГЗ», ПАО «Рубин»).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F1F2A26-C6DB-CC2B-0CF3-B337509C377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04" y="538984"/>
            <a:ext cx="5159895" cy="31031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1384" y="476672"/>
            <a:ext cx="946001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МЕХАТРОНИКИ НГТУ НЭТИ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3"/>
          <a:stretch/>
        </p:blipFill>
        <p:spPr>
          <a:xfrm flipH="1">
            <a:off x="8328248" y="3642122"/>
            <a:ext cx="3988815" cy="2852940"/>
          </a:xfrm>
          <a:prstGeom prst="rect">
            <a:avLst/>
          </a:prstGeom>
        </p:spPr>
      </p:pic>
      <p:pic>
        <p:nvPicPr>
          <p:cNvPr id="14" name="Рисунок 13" descr="b418fa30-a231-4164-9d50-9eae603533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5158" y="3844685"/>
            <a:ext cx="2026552" cy="2707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5F04C4-A2B5-A73D-872E-7B6821308C1C}"/>
              </a:ext>
            </a:extLst>
          </p:cNvPr>
          <p:cNvSpPr txBox="1"/>
          <p:nvPr/>
        </p:nvSpPr>
        <p:spPr>
          <a:xfrm>
            <a:off x="665923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публикации в авторитетных СМИ</a:t>
            </a:r>
          </a:p>
        </p:txBody>
      </p:sp>
    </p:spTree>
    <p:extLst>
      <p:ext uri="{BB962C8B-B14F-4D97-AF65-F5344CB8AC3E}">
        <p14:creationId xmlns:p14="http://schemas.microsoft.com/office/powerpoint/2010/main" val="3728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669" y="1196752"/>
            <a:ext cx="66523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Проведена реконструкция и модернизация уникальной физической модели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Minigrid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НГТУ для ее соответствия современным требованиям к технической инфраструктуре научных исследований и подготовки специалистов.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Успешно завершена опытная эксплуатация разработанной совместно НГТУ и ООО 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Модульные системы Торнадо»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системной автоматики для Минигрид, реализованной в составе пилотного проекта по реконструкции ЛСЭ жилмассива «Березовое» в Новосибирске на базе газовой когенерационной МиниТЭЦ с ее включением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параллельную работу с ЕЭС России.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 акт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переводе автоматики из опытной в промышленную эксплуатацию.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Проведена предпроектная работа по созданию минигрид жилмассива «Радуга Сибири» в Новосибирске, подготовлено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направлено Заказчику согласованное с ним ТКП НГТУ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проектирование, изготовление, поставку, монтаж и ввод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эксплуатацию системной автоматики в 2023 году.</a:t>
            </a:r>
          </a:p>
        </p:txBody>
      </p:sp>
      <p:pic>
        <p:nvPicPr>
          <p:cNvPr id="8" name="Picture 1" descr="C:\!BEREZA\видео\КоТЭ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13" y="3501008"/>
            <a:ext cx="4544174" cy="3018618"/>
          </a:xfrm>
          <a:prstGeom prst="rect">
            <a:avLst/>
          </a:prstGeom>
          <a:noFill/>
        </p:spPr>
      </p:pic>
      <p:pic>
        <p:nvPicPr>
          <p:cNvPr id="9" name="Объект 3" descr="L:\Актуально Проект 2030\Проект 2030 Харитонов\План  и работы на 2022\РНФ 2022\Фото эдм\Машины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102" y="465222"/>
            <a:ext cx="2278035" cy="28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:\Актуально Проект 2030\Проект 2030 Харитонов\План  и работы на 2022\РНФ 2022\Фото эдм\Шкафы управлен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084" y="465222"/>
            <a:ext cx="2072003" cy="28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51384" y="476672"/>
            <a:ext cx="946001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ЭНЕРГЕТИКА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A5AB6E-CDD9-10D8-1C69-08560DB044B8}"/>
              </a:ext>
            </a:extLst>
          </p:cNvPr>
          <p:cNvSpPr txBox="1"/>
          <p:nvPr/>
        </p:nvSpPr>
        <p:spPr>
          <a:xfrm>
            <a:off x="695400" y="607797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публикаций в авторитетных СМИ</a:t>
            </a:r>
          </a:p>
        </p:txBody>
      </p:sp>
    </p:spTree>
    <p:extLst>
      <p:ext uri="{BB962C8B-B14F-4D97-AF65-F5344CB8AC3E}">
        <p14:creationId xmlns:p14="http://schemas.microsoft.com/office/powerpoint/2010/main" val="32509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1648240"/>
            <a:ext cx="62646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Создана экспериментальная база, предназначенная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разработки высоковольтного испытательного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измерительного оборудования различного назначения.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и изготовлен малогабаритный высоковольтный источник постоянного тока напряжением до 60 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выходным током до 30 мА. Достигнуты заявленные массогабаритные показатели – 16 кг, удельная мощность 112 Вт/кг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против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12 Вт/кг у функциональных аналогов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массе 54 кг.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источника: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испытаний повышенным напряжением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кабелей  6-10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 высокого постоянного напряжения для зарядки ёмкостных накопителей энергии в электро-физических установках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Z:\Фотографии по работе\ВЧ трансформатор\20221117_1148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/>
          <a:stretch/>
        </p:blipFill>
        <p:spPr bwMode="auto">
          <a:xfrm rot="5400000">
            <a:off x="6307873" y="973873"/>
            <a:ext cx="6896390" cy="48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1384" y="476672"/>
            <a:ext cx="9460015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ВЫСОКОВОЛЬТНЫЕ ИСПЫТАТЕЛЬНЫЕ </a:t>
            </a:r>
            <a:b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ИЗМЕРИТЕЛЬНЫЕ КОМПЛЕКСЫ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1879D6-5592-BFED-299D-17BC9A2A35B7}"/>
              </a:ext>
            </a:extLst>
          </p:cNvPr>
          <p:cNvSpPr txBox="1"/>
          <p:nvPr/>
        </p:nvSpPr>
        <p:spPr>
          <a:xfrm>
            <a:off x="551384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публикаций в авторитетных СМИ</a:t>
            </a:r>
          </a:p>
        </p:txBody>
      </p:sp>
    </p:spTree>
    <p:extLst>
      <p:ext uri="{BB962C8B-B14F-4D97-AF65-F5344CB8AC3E}">
        <p14:creationId xmlns:p14="http://schemas.microsoft.com/office/powerpoint/2010/main" val="59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822</Words>
  <Application>Microsoft Office PowerPoint</Application>
  <PresentationFormat>Произвольный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СТРАТЕГИЧЕСКИЙ ПРОЕКТ  «Силовая Электроника И ИНТЕЛЛЕКТУАЛЬНАЯ ЭНЕРГЕТИКА»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СТРАТЕГИЧЕСКИЙ ПРОЕКТ  «Силовая Электроника И ИНТЕЛЛЕКТУАЛЬНАЯ ЭНЕРГЕТИКА»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Kharitonov</dc:creator>
  <cp:lastModifiedBy>Пользователь Windows</cp:lastModifiedBy>
  <cp:revision>90</cp:revision>
  <dcterms:created xsi:type="dcterms:W3CDTF">2022-11-22T14:49:27Z</dcterms:created>
  <dcterms:modified xsi:type="dcterms:W3CDTF">2022-11-30T06:10:42Z</dcterms:modified>
</cp:coreProperties>
</file>