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8" r:id="rId3"/>
    <p:sldId id="265" r:id="rId4"/>
    <p:sldId id="266" r:id="rId5"/>
    <p:sldId id="263" r:id="rId6"/>
    <p:sldId id="264" r:id="rId7"/>
    <p:sldId id="268" r:id="rId8"/>
    <p:sldId id="260" r:id="rId9"/>
    <p:sldId id="262" r:id="rId10"/>
    <p:sldId id="267" r:id="rId1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FA0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2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9"/>
          <p:cNvSpPr>
            <a:spLocks noGrp="1"/>
          </p:cNvSpPr>
          <p:nvPr>
            <p:ph type="body" sz="quarter" idx="10"/>
          </p:nvPr>
        </p:nvSpPr>
        <p:spPr>
          <a:xfrm>
            <a:off x="571472" y="357172"/>
            <a:ext cx="5857894" cy="914400"/>
          </a:xfrm>
          <a:prstGeom prst="rect">
            <a:avLst/>
          </a:prstGeom>
        </p:spPr>
        <p:txBody>
          <a:bodyPr/>
          <a:lstStyle>
            <a:lvl1pPr marL="88900" indent="-88900">
              <a:buSzPct val="12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2925" indent="-85725"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73025"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0825" indent="-88900"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85950" indent="-88900"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617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0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TORE\2030\0-&#1054;&#1058;&#1063;&#1045;&#1058;&#1067;\&#1054;&#1090;&#1095;&#1077;&#1090;%202022\11-&#1085;&#1086;&#1103;&#1073;&#1088;&#1100;\&#1057;&#1055;3\&#1057;&#1090;&#1086;&#1083;_&#1076;&#1074;&#1080;&#1078;&#1077;&#1085;&#1080;&#1077;_&#1089;&#1077;&#1082;&#1094;&#1080;&#1081;_02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TORE\2030\0-&#1054;&#1058;&#1063;&#1045;&#1058;&#1067;\&#1054;&#1090;&#1095;&#1077;&#1090;%202022\11-&#1085;&#1086;&#1103;&#1073;&#1088;&#1100;\&#1057;&#1055;3\&#1087;&#1088;&#1077;&#1079;&#1077;&#1085;&#1090;&#1072;&#1094;&#1080;&#1103;.mp4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7991" y="4039351"/>
            <a:ext cx="1938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Баянов Евгений Викторович, </a:t>
            </a:r>
          </a:p>
          <a:p>
            <a:r>
              <a:rPr lang="ru-RU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к.ф-м.н</a:t>
            </a:r>
            <a:r>
              <a:rPr lang="ru-RU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4" descr="ГУУ подал заявку на участие в конкурсном отборе программы &amp;quot;Приоритет-2030&amp;quot;  - Официальный сайт Государственного университета управления"/>
          <p:cNvPicPr>
            <a:picLocks noChangeAspect="1" noChangeArrowheads="1"/>
          </p:cNvPicPr>
          <p:nvPr/>
        </p:nvPicPr>
        <p:blipFill>
          <a:blip r:embed="rId2" cstate="print"/>
          <a:srcRect b="41574"/>
          <a:stretch>
            <a:fillRect/>
          </a:stretch>
        </p:blipFill>
        <p:spPr bwMode="auto">
          <a:xfrm>
            <a:off x="635791" y="1076298"/>
            <a:ext cx="2296595" cy="2616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2" y="525210"/>
            <a:ext cx="1022740" cy="3296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7991" y="1679736"/>
            <a:ext cx="3747617" cy="2086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ИНЖЕНЕРНЫЕ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ИСКУССТВЕННЫЙ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ИНТЕЛЛЕКТ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БИОМЕДИЦИНЫ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r="17730"/>
          <a:stretch/>
        </p:blipFill>
        <p:spPr>
          <a:xfrm>
            <a:off x="4541520" y="0"/>
            <a:ext cx="46024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7991" y="4039351"/>
            <a:ext cx="1938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Баянов Евгений Викторович, </a:t>
            </a:r>
          </a:p>
          <a:p>
            <a:r>
              <a:rPr lang="ru-RU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к.ф-м.н</a:t>
            </a:r>
            <a:r>
              <a:rPr lang="ru-RU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4" descr="ГУУ подал заявку на участие в конкурсном отборе программы &amp;quot;Приоритет-2030&amp;quot;  - Официальный сайт Государственного университета управления"/>
          <p:cNvPicPr>
            <a:picLocks noChangeAspect="1" noChangeArrowheads="1"/>
          </p:cNvPicPr>
          <p:nvPr/>
        </p:nvPicPr>
        <p:blipFill>
          <a:blip r:embed="rId2" cstate="print"/>
          <a:srcRect b="41574"/>
          <a:stretch>
            <a:fillRect/>
          </a:stretch>
        </p:blipFill>
        <p:spPr bwMode="auto">
          <a:xfrm>
            <a:off x="635791" y="1076298"/>
            <a:ext cx="2296595" cy="2616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2" y="525210"/>
            <a:ext cx="1022740" cy="3296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7991" y="1679736"/>
            <a:ext cx="3747617" cy="2086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ИНЖЕНЕРНЫЕ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ИСКУССТВЕННЫЙ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ИНТЕЛЛЕКТ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БИОМЕДИЦИНЫ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r="17730"/>
          <a:stretch/>
        </p:blipFill>
        <p:spPr>
          <a:xfrm>
            <a:off x="4541520" y="0"/>
            <a:ext cx="46024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6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2319228-A087-D432-F302-816B6DEE2019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1792420" y="1099696"/>
            <a:ext cx="4969203" cy="0"/>
          </a:xfrm>
          <a:prstGeom prst="straightConnector1">
            <a:avLst/>
          </a:prstGeom>
          <a:ln w="254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38572"/>
              </p:ext>
            </p:extLst>
          </p:nvPr>
        </p:nvGraphicFramePr>
        <p:xfrm>
          <a:off x="6761623" y="2758102"/>
          <a:ext cx="1612987" cy="1971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44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НГМУ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НИИТО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ФИЦ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ФиТМ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ФЦН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АЦС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Техникс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ТЕКСПОЛИМЕР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Navicon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ru-RU" sz="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ВильдеМеханикс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90018"/>
              </p:ext>
            </p:extLst>
          </p:nvPr>
        </p:nvGraphicFramePr>
        <p:xfrm>
          <a:off x="639709" y="2759874"/>
          <a:ext cx="1582791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78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Ирмень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СФНЦА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25">
                <a:tc>
                  <a:txBody>
                    <a:bodyPr/>
                    <a:lstStyle/>
                    <a:p>
                      <a:r>
                        <a:rPr lang="ru-RU" sz="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Агрокомплекс </a:t>
                      </a:r>
                      <a:br>
                        <a:rPr lang="ru-RU" sz="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Ткачева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r>
                        <a:rPr lang="ru-RU" sz="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Бионоватик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Чкаловское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r>
                        <a:rPr lang="ru-RU" sz="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Медин-Н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r>
                        <a:rPr lang="ru-RU" sz="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ИЦиГ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ИЯФ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Генезис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ЦМНТ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9995"/>
              </p:ext>
            </p:extLst>
          </p:nvPr>
        </p:nvGraphicFramePr>
        <p:xfrm>
          <a:off x="6761623" y="1374228"/>
          <a:ext cx="1610164" cy="127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68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Махаон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21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Гефест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21">
                <a:tc>
                  <a:txBody>
                    <a:bodyPr/>
                    <a:lstStyle/>
                    <a:p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Цельс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59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Импеданс-навигация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75807"/>
              </p:ext>
            </p:extLst>
          </p:nvPr>
        </p:nvGraphicFramePr>
        <p:xfrm>
          <a:off x="646016" y="1382182"/>
          <a:ext cx="1563734" cy="127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731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Робот-газоанализатор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67">
                <a:tc>
                  <a:txBody>
                    <a:bodyPr/>
                    <a:lstStyle/>
                    <a:p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Вентрум-гель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67">
                <a:tc>
                  <a:txBody>
                    <a:bodyPr/>
                    <a:lstStyle/>
                    <a:p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Аюмента-гель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67">
                <a:tc>
                  <a:txBody>
                    <a:bodyPr/>
                    <a:lstStyle/>
                    <a:p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Плантум-гель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61623" y="915030"/>
            <a:ext cx="1162434" cy="369332"/>
          </a:xfrm>
          <a:prstGeom prst="rect">
            <a:avLst/>
          </a:prstGeom>
          <a:solidFill>
            <a:srgbClr val="FF7979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016" y="915030"/>
            <a:ext cx="1146404" cy="369332"/>
          </a:xfrm>
          <a:prstGeom prst="rect">
            <a:avLst/>
          </a:prstGeom>
          <a:solidFill>
            <a:srgbClr val="FF7979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1550" y="301703"/>
            <a:ext cx="5645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ТЕХНОЛОГИЧЕСКИЕ ПРОДУКТЫ СП 3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-188387" y="1713165"/>
            <a:ext cx="11192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</a:p>
        </p:txBody>
      </p:sp>
      <p:sp>
        <p:nvSpPr>
          <p:cNvPr id="21" name="Прямоугольник 20"/>
          <p:cNvSpPr/>
          <p:nvPr/>
        </p:nvSpPr>
        <p:spPr>
          <a:xfrm rot="16200000" flipH="1">
            <a:off x="-550662" y="3453885"/>
            <a:ext cx="1843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ПАРТНЁРЫ-ЗАКАЗЧИКИ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 flipH="1">
            <a:off x="6014180" y="1713165"/>
            <a:ext cx="11192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</a:p>
        </p:txBody>
      </p:sp>
      <p:sp>
        <p:nvSpPr>
          <p:cNvPr id="24" name="Прямоугольник 23"/>
          <p:cNvSpPr/>
          <p:nvPr/>
        </p:nvSpPr>
        <p:spPr>
          <a:xfrm rot="16200000" flipH="1">
            <a:off x="5651905" y="3453885"/>
            <a:ext cx="1843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ПАРТНЁРЫ-ЗАКАЗЧИКИ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9B3AB99-9B4F-79A5-C966-F137CEB4A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01097"/>
              </p:ext>
            </p:extLst>
          </p:nvPr>
        </p:nvGraphicFramePr>
        <p:xfrm>
          <a:off x="3390240" y="1881922"/>
          <a:ext cx="2190453" cy="1290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0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компьютерного </a:t>
                      </a:r>
                      <a:br>
                        <a:rPr lang="ru-RU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перевода РЖЯ</a:t>
                      </a:r>
                    </a:p>
                    <a:p>
                      <a:pPr algn="l"/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IMPLANTCAD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39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Wi-Fi-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Фокус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1981A5-49D4-3D52-2507-B475C13F3FB0}"/>
              </a:ext>
            </a:extLst>
          </p:cNvPr>
          <p:cNvSpPr txBox="1"/>
          <p:nvPr/>
        </p:nvSpPr>
        <p:spPr>
          <a:xfrm>
            <a:off x="3449671" y="915030"/>
            <a:ext cx="984565" cy="369332"/>
          </a:xfrm>
          <a:prstGeom prst="rect">
            <a:avLst/>
          </a:prstGeom>
          <a:solidFill>
            <a:srgbClr val="99DFA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Мед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_IT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E34A531-F81A-7B1A-B9FA-19E037BFC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32664"/>
              </p:ext>
            </p:extLst>
          </p:nvPr>
        </p:nvGraphicFramePr>
        <p:xfrm>
          <a:off x="3390240" y="3298904"/>
          <a:ext cx="2202452" cy="1589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881"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Адаптис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1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81"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АйконЛаб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81"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Элтекс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81"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МинПромТорг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81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ВДНХ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6BB8EC-8C11-4271-0D09-C754494A4F96}"/>
              </a:ext>
            </a:extLst>
          </p:cNvPr>
          <p:cNvSpPr/>
          <p:nvPr/>
        </p:nvSpPr>
        <p:spPr>
          <a:xfrm rot="16200000" flipH="1">
            <a:off x="2649027" y="2222404"/>
            <a:ext cx="11192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656A26-C3CF-481B-1A56-C333FCD10CD8}"/>
              </a:ext>
            </a:extLst>
          </p:cNvPr>
          <p:cNvSpPr/>
          <p:nvPr/>
        </p:nvSpPr>
        <p:spPr>
          <a:xfrm rot="16200000" flipH="1">
            <a:off x="2286752" y="3963124"/>
            <a:ext cx="1843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ПАРТНЁРЫ-ЗАКАЗЧИКИ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0AC03FCC-701B-6204-466E-9AC9452AC87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941954" y="1284362"/>
            <a:ext cx="0" cy="597560"/>
          </a:xfrm>
          <a:prstGeom prst="straightConnector1">
            <a:avLst/>
          </a:prstGeom>
          <a:ln w="254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5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59368001-d22c-4565-8d0c-2d406e6d4c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6983" y="747336"/>
            <a:ext cx="1926535" cy="4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445" y="747336"/>
            <a:ext cx="3082127" cy="241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07" y="747337"/>
            <a:ext cx="2699549" cy="4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2030" y="361518"/>
            <a:ext cx="5645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РЕЗУЛЬТАТЫ СП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F661D-55E5-8DB1-07BA-484E7228A19E}"/>
              </a:ext>
            </a:extLst>
          </p:cNvPr>
          <p:cNvSpPr txBox="1"/>
          <p:nvPr/>
        </p:nvSpPr>
        <p:spPr>
          <a:xfrm>
            <a:off x="5418965" y="3749833"/>
            <a:ext cx="343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публикаций </a:t>
            </a: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авторитетных СМИ</a:t>
            </a:r>
          </a:p>
        </p:txBody>
      </p:sp>
    </p:spTree>
    <p:extLst>
      <p:ext uri="{BB962C8B-B14F-4D97-AF65-F5344CB8AC3E}">
        <p14:creationId xmlns:p14="http://schemas.microsoft.com/office/powerpoint/2010/main" val="109115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59368001-d22c-4565-8d0c-2d406e6d4c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 b="49009"/>
          <a:stretch>
            <a:fillRect/>
          </a:stretch>
        </p:blipFill>
        <p:spPr bwMode="auto">
          <a:xfrm>
            <a:off x="460375" y="3141344"/>
            <a:ext cx="2824604" cy="191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528" y="978344"/>
            <a:ext cx="2280865" cy="21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 l="24547" t="60749" r="12898" b="-3350"/>
          <a:stretch>
            <a:fillRect/>
          </a:stretch>
        </p:blipFill>
        <p:spPr bwMode="auto">
          <a:xfrm>
            <a:off x="592868" y="938894"/>
            <a:ext cx="2577798" cy="23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2030" y="361518"/>
            <a:ext cx="5645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РЕЗУЛЬТАТЫ СП 3</a:t>
            </a:r>
          </a:p>
        </p:txBody>
      </p:sp>
      <p:pic>
        <p:nvPicPr>
          <p:cNvPr id="2" name="Стол_движение_секций_02.mp4">
            <a:hlinkClick r:id="" action="ppaction://media"/>
            <a:extLst>
              <a:ext uri="{FF2B5EF4-FFF2-40B4-BE49-F238E27FC236}">
                <a16:creationId xmlns:a16="http://schemas.microsoft.com/office/drawing/2014/main" id="{FD00F304-04ED-769F-FFDF-A9C41ECC99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65182" y="958082"/>
            <a:ext cx="3048000" cy="22860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F505A1C-D8E1-3F93-80D3-F9C83A4B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96431"/>
              </p:ext>
            </p:extLst>
          </p:nvPr>
        </p:nvGraphicFramePr>
        <p:xfrm>
          <a:off x="5801239" y="3482548"/>
          <a:ext cx="1602090" cy="1182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НИИТО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ФЦН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РНЦХ Петровского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sz="1200" dirty="0"/>
                        <a:t>НИИ Склифосовского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E41D3C6-496A-6FD6-E96D-95227A0D1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55501"/>
              </p:ext>
            </p:extLst>
          </p:nvPr>
        </p:nvGraphicFramePr>
        <p:xfrm>
          <a:off x="7409723" y="3482549"/>
          <a:ext cx="1475277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277">
                  <a:extLst>
                    <a:ext uri="{9D8B030D-6E8A-4147-A177-3AD203B41FA5}">
                      <a16:colId xmlns:a16="http://schemas.microsoft.com/office/drawing/2014/main" val="238177209"/>
                    </a:ext>
                  </a:extLst>
                </a:gridCol>
              </a:tblGrid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АЦС </a:t>
                      </a:r>
                      <a:r>
                        <a:rPr lang="ru-RU" dirty="0" err="1"/>
                        <a:t>Техникс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46399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ТЕКСПОЛИМЕР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32941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 err="1"/>
                        <a:t>ВильдеМеханикс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84484"/>
                  </a:ext>
                </a:extLst>
              </a:tr>
            </a:tbl>
          </a:graphicData>
        </a:graphic>
      </p:graphicFrame>
      <p:pic>
        <p:nvPicPr>
          <p:cNvPr id="10" name="Рисунок 9" descr="Image1.jpeg">
            <a:extLst>
              <a:ext uri="{FF2B5EF4-FFF2-40B4-BE49-F238E27FC236}">
                <a16:creationId xmlns:a16="http://schemas.microsoft.com/office/drawing/2014/main" id="{95C75468-1A0A-3505-EF91-9B232AA5BF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5118" t="20315" r="27717" b="27638"/>
          <a:stretch>
            <a:fillRect/>
          </a:stretch>
        </p:blipFill>
        <p:spPr>
          <a:xfrm>
            <a:off x="3464263" y="3329294"/>
            <a:ext cx="2150025" cy="16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DCB4E78-33BB-725D-EAC7-ED49F28EBE0F}"/>
              </a:ext>
            </a:extLst>
          </p:cNvPr>
          <p:cNvSpPr txBox="1">
            <a:spLocks/>
          </p:cNvSpPr>
          <p:nvPr/>
        </p:nvSpPr>
        <p:spPr>
          <a:xfrm>
            <a:off x="3967210" y="904968"/>
            <a:ext cx="4572666" cy="596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ВЕНТРУМ-ГЕЛЬ перспективное антибактериальное средство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бактериофагами 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2DD66DD4-AF96-F54B-22CC-131A6D712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13290" r="3015" b="15770"/>
          <a:stretch/>
        </p:blipFill>
        <p:spPr bwMode="auto">
          <a:xfrm>
            <a:off x="565222" y="888727"/>
            <a:ext cx="3312369" cy="102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1203E8-B734-F334-6452-CE11198FF334}"/>
              </a:ext>
            </a:extLst>
          </p:cNvPr>
          <p:cNvSpPr txBox="1"/>
          <p:nvPr/>
        </p:nvSpPr>
        <p:spPr>
          <a:xfrm>
            <a:off x="3967210" y="1685014"/>
            <a:ext cx="5097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Безопасный и нетоксичный для клеток человека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B9E8B-6238-AC4D-AFB8-D46ABE8D29C3}"/>
              </a:ext>
            </a:extLst>
          </p:cNvPr>
          <p:cNvSpPr txBox="1"/>
          <p:nvPr/>
        </p:nvSpPr>
        <p:spPr>
          <a:xfrm>
            <a:off x="3264274" y="3428460"/>
            <a:ext cx="4102081" cy="9517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1600" b="1" dirty="0"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АЮМЕНТА-ГЕЛЬ — перспективное </a:t>
            </a:r>
            <a:endParaRPr lang="ru-RU" sz="1600" b="1" dirty="0" smtClean="0"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sz="1600" b="1" dirty="0" smtClean="0"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Средство доставки </a:t>
            </a:r>
            <a:r>
              <a:rPr lang="ru-RU" sz="1600" b="1" dirty="0" err="1"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пробиотических</a:t>
            </a:r>
            <a:r>
              <a:rPr lang="ru-RU" sz="1600" b="1" dirty="0"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 </a:t>
            </a:r>
            <a:endParaRPr lang="ru-RU" sz="1600" b="1" dirty="0" smtClean="0"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sz="1600" b="1" dirty="0" smtClean="0"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Препаратов животным</a:t>
            </a:r>
            <a:endParaRPr lang="en-US" sz="1600" b="1" dirty="0"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F1E4BD6B-F788-0F41-80E8-C920738E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8" y="3538438"/>
            <a:ext cx="14411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316F6B-B013-D241-93B7-6BBBF9206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0" b="8534"/>
          <a:stretch/>
        </p:blipFill>
        <p:spPr>
          <a:xfrm>
            <a:off x="2110223" y="3545420"/>
            <a:ext cx="1008272" cy="108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AB84F1-C48B-01A1-4698-46E7033894C2}"/>
              </a:ext>
            </a:extLst>
          </p:cNvPr>
          <p:cNvSpPr txBox="1"/>
          <p:nvPr/>
        </p:nvSpPr>
        <p:spPr>
          <a:xfrm>
            <a:off x="3163079" y="4156364"/>
            <a:ext cx="303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Пробиотик помогает переваривать жиры, углеводы и белки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420439C-BBF3-AFC4-9DB7-501D5C188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2227"/>
          <a:stretch/>
        </p:blipFill>
        <p:spPr>
          <a:xfrm>
            <a:off x="502030" y="2208738"/>
            <a:ext cx="3465180" cy="9154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AB9E8B-6238-AC4D-AFB8-D46ABE8D29C3}"/>
              </a:ext>
            </a:extLst>
          </p:cNvPr>
          <p:cNvSpPr txBox="1"/>
          <p:nvPr/>
        </p:nvSpPr>
        <p:spPr>
          <a:xfrm>
            <a:off x="4063486" y="2215088"/>
            <a:ext cx="4803798" cy="863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1600" b="1" dirty="0"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ПЛАНТУМ-ГЕЛЬ – </a:t>
            </a:r>
          </a:p>
          <a:p>
            <a:pPr defTabSz="1219170">
              <a:spcBef>
                <a:spcPct val="0"/>
              </a:spcBef>
              <a:defRPr/>
            </a:pPr>
            <a:r>
              <a:rPr lang="ru-RU" sz="1600" b="1" dirty="0">
                <a:latin typeface="Arial" panose="020B0604020202020204" pitchFamily="34" charset="0"/>
                <a:ea typeface="Stem Text Bold" pitchFamily="34" charset="-52"/>
                <a:cs typeface="Arial" panose="020B0604020202020204" pitchFamily="34" charset="0"/>
              </a:rPr>
              <a:t>улучшение качества почв</a:t>
            </a:r>
            <a:endParaRPr lang="en-US" sz="1600" b="1" dirty="0">
              <a:latin typeface="Arial" panose="020B0604020202020204" pitchFamily="34" charset="0"/>
              <a:ea typeface="Stem Text Bold" pitchFamily="34" charset="-52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030" y="361518"/>
            <a:ext cx="5645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РЕЗУЛЬТАТЫ СП 3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8128" y="2084011"/>
            <a:ext cx="7711251" cy="0"/>
          </a:xfrm>
          <a:prstGeom prst="line">
            <a:avLst/>
          </a:prstGeom>
          <a:ln w="19050">
            <a:solidFill>
              <a:srgbClr val="FF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8128" y="3294588"/>
            <a:ext cx="7711251" cy="0"/>
          </a:xfrm>
          <a:prstGeom prst="line">
            <a:avLst/>
          </a:prstGeom>
          <a:ln w="19050">
            <a:solidFill>
              <a:srgbClr val="FF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146255-2301-141A-DC94-5D6D1A469118}"/>
              </a:ext>
            </a:extLst>
          </p:cNvPr>
          <p:cNvSpPr txBox="1"/>
          <p:nvPr/>
        </p:nvSpPr>
        <p:spPr>
          <a:xfrm>
            <a:off x="184632" y="469158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публикаций в авторитетных СМИ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49C958-EE98-58FF-ED3A-76A4342AB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13685"/>
              </p:ext>
            </p:extLst>
          </p:nvPr>
        </p:nvGraphicFramePr>
        <p:xfrm>
          <a:off x="7690362" y="93898"/>
          <a:ext cx="1374798" cy="317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Ирмень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СФНЦА</a:t>
                      </a:r>
                      <a:endParaRPr lang="ru-RU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b="0" dirty="0"/>
                        <a:t>Агрокомплекс им. Ткачева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 err="1"/>
                        <a:t>Бионоватик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ЗАО Чкаловское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 err="1"/>
                        <a:t>Медин-Н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 err="1"/>
                        <a:t>ИЦиГ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ИЯФ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Генезис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237">
                <a:tc>
                  <a:txBody>
                    <a:bodyPr/>
                    <a:lstStyle/>
                    <a:p>
                      <a:r>
                        <a:rPr lang="ru-RU" dirty="0"/>
                        <a:t>ЦМНТ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3731" y="3343500"/>
            <a:ext cx="1611835" cy="17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6179" y="4053488"/>
            <a:ext cx="1199184" cy="91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115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3" cstate="print">
            <a:alphaModFix/>
          </a:blip>
          <a:srcRect l="14092"/>
          <a:stretch>
            <a:fillRect/>
          </a:stretch>
        </p:blipFill>
        <p:spPr>
          <a:xfrm>
            <a:off x="0" y="1087854"/>
            <a:ext cx="2253443" cy="357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/>
          <a:srcRect t="20900" r="6692"/>
          <a:stretch/>
        </p:blipFill>
        <p:spPr bwMode="auto">
          <a:xfrm>
            <a:off x="1899837" y="1143923"/>
            <a:ext cx="2429844" cy="19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91015" y="92953"/>
            <a:ext cx="5645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РЕЗУЛЬТАТЫ СП 3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/>
          <a:srcRect r="51675" b="82674"/>
          <a:stretch/>
        </p:blipFill>
        <p:spPr bwMode="auto">
          <a:xfrm>
            <a:off x="2007958" y="430749"/>
            <a:ext cx="1971538" cy="6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C5184-C25C-F332-ABC0-7896BEB6CEAC}"/>
              </a:ext>
            </a:extLst>
          </p:cNvPr>
          <p:cNvSpPr txBox="1"/>
          <p:nvPr/>
        </p:nvSpPr>
        <p:spPr>
          <a:xfrm>
            <a:off x="160045" y="462601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публикаций в авторитетных СМИ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B3F41-64BC-F4E5-9B6A-D778D3F485DB}"/>
              </a:ext>
            </a:extLst>
          </p:cNvPr>
          <p:cNvPicPr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042427" y="3224298"/>
            <a:ext cx="1925183" cy="119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презентация.mp4">
            <a:hlinkClick r:id="" action="ppaction://media"/>
            <a:extLst>
              <a:ext uri="{FF2B5EF4-FFF2-40B4-BE49-F238E27FC236}">
                <a16:creationId xmlns:a16="http://schemas.microsoft.com/office/drawing/2014/main" id="{D6919B13-B998-E89B-10A6-5E9B950488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71652" y="218386"/>
            <a:ext cx="3990704" cy="299302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84D3B3D-3695-B81A-033E-B2A5D99B6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48190"/>
              </p:ext>
            </p:extLst>
          </p:nvPr>
        </p:nvGraphicFramePr>
        <p:xfrm>
          <a:off x="4878046" y="3318698"/>
          <a:ext cx="3990703" cy="380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11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Адаптис</a:t>
                      </a:r>
                      <a:r>
                        <a:rPr lang="ru-RU" dirty="0"/>
                        <a:t>»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ВОГ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ВДНХ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B03E1C1E-9129-169A-3331-7728EF24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458" y="3744998"/>
            <a:ext cx="2969803" cy="4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57633" y="4258491"/>
            <a:ext cx="4388395" cy="8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11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68B66-61E1-4394-985E-6FA3A9E3723E}"/>
              </a:ext>
            </a:extLst>
          </p:cNvPr>
          <p:cNvSpPr txBox="1"/>
          <p:nvPr/>
        </p:nvSpPr>
        <p:spPr>
          <a:xfrm>
            <a:off x="274320" y="272884"/>
            <a:ext cx="829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27.09.22 г.: ЭКСПЕРТНАЯ СЕССИЯ «МЕДБИОТЕХ СИБИРИ»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8151C-1B13-46BE-80AB-A23A49A2C9C6}"/>
              </a:ext>
            </a:extLst>
          </p:cNvPr>
          <p:cNvSpPr txBox="1"/>
          <p:nvPr/>
        </p:nvSpPr>
        <p:spPr>
          <a:xfrm>
            <a:off x="4495800" y="801567"/>
            <a:ext cx="4572000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«…У нас есть базовое соглашение о сотрудничестве, и нам бы хотелось попасть в перечень учреждений, участвующих в консорциуме, поскольку мы взаимодействуем по всем реализующимся проектам…».</a:t>
            </a:r>
          </a:p>
          <a:p>
            <a:pPr algn="r"/>
            <a:r>
              <a:rPr lang="ru-RU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Зам. директора по науке </a:t>
            </a:r>
          </a:p>
          <a:p>
            <a:pPr algn="r"/>
            <a:r>
              <a:rPr lang="ru-RU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Новосибирского НИИТО И. Кирилова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A3504-7336-182A-BF69-F4C7542BA635}"/>
              </a:ext>
            </a:extLst>
          </p:cNvPr>
          <p:cNvSpPr txBox="1"/>
          <p:nvPr/>
        </p:nvSpPr>
        <p:spPr>
          <a:xfrm>
            <a:off x="93980" y="2336057"/>
            <a:ext cx="45720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«…Вопрос реабилитации сегодня стоит на первом месте… Набор реабилитационного оборудования от отечественных производителей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большое поле для взаимодействия системы здравоохранения и медицинской промышленности. Апробацию можно проводить в научно-исследовательских институтах, и мы готовы сотрудничать…».</a:t>
            </a:r>
          </a:p>
          <a:p>
            <a:pPr algn="r"/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здравоохранения </a:t>
            </a:r>
          </a:p>
          <a:p>
            <a:pPr algn="r"/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r>
              <a:rPr lang="ru-RU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К. </a:t>
            </a:r>
            <a:r>
              <a:rPr lang="ru-RU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Хальзов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4C9041-B276-2CEE-07BE-600A09D36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20543" r="3391" b="-1432"/>
          <a:stretch/>
        </p:blipFill>
        <p:spPr bwMode="auto">
          <a:xfrm>
            <a:off x="5455919" y="2822309"/>
            <a:ext cx="3611881" cy="22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4F92F99-F540-6926-8827-A1BBAFF5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5380" r="42663" b="11443"/>
          <a:stretch/>
        </p:blipFill>
        <p:spPr bwMode="auto">
          <a:xfrm>
            <a:off x="4737363" y="2449298"/>
            <a:ext cx="1868914" cy="21176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738805-27EB-BCFF-2E22-530B69BA0727}"/>
              </a:ext>
            </a:extLst>
          </p:cNvPr>
          <p:cNvSpPr txBox="1"/>
          <p:nvPr/>
        </p:nvSpPr>
        <p:spPr>
          <a:xfrm>
            <a:off x="120650" y="800481"/>
            <a:ext cx="4348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Профильные министерства НСО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учреждения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Научно-производственные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Предприятия АПК</a:t>
            </a:r>
          </a:p>
          <a:p>
            <a:pPr algn="r"/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эксперт</a:t>
            </a:r>
          </a:p>
        </p:txBody>
      </p:sp>
    </p:spTree>
    <p:extLst>
      <p:ext uri="{BB962C8B-B14F-4D97-AF65-F5344CB8AC3E}">
        <p14:creationId xmlns:p14="http://schemas.microsoft.com/office/powerpoint/2010/main" val="64964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1818"/>
              </p:ext>
            </p:extLst>
          </p:nvPr>
        </p:nvGraphicFramePr>
        <p:xfrm>
          <a:off x="577850" y="1069716"/>
          <a:ext cx="8220852" cy="97422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1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9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Заработано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грантам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Заработано по</a:t>
                      </a: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договорам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Публикации в </a:t>
                      </a:r>
                      <a:r>
                        <a:rPr lang="en-US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(доли)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Публикации в </a:t>
                      </a: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</a:p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(доли)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10 615</a:t>
                      </a:r>
                    </a:p>
                  </a:txBody>
                  <a:tcPr marL="685800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35 477</a:t>
                      </a:r>
                    </a:p>
                  </a:txBody>
                  <a:tcPr marL="6858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6.79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4.87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666" y="2281657"/>
            <a:ext cx="814393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РЕЗУЛЬТАТОВ НА ВУЗ</a:t>
            </a:r>
            <a:endParaRPr lang="ru-RU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875" y="2720839"/>
            <a:ext cx="8789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НГТУ НЭТИ — Центр компетенций в области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МедБиоТех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Межфакультетское направление медицинской робототехники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Трансфер технологий (проект с ООО «АДАПТИС»)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Новое направление исследований «Биофизика» с новой командой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научных сотрудников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2030" y="361518"/>
            <a:ext cx="5645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КОЛИЧЕСТВЕННЫЕ РЕЗУЛЬТАТЫ СП 3</a:t>
            </a:r>
          </a:p>
        </p:txBody>
      </p:sp>
    </p:spTree>
    <p:extLst>
      <p:ext uri="{BB962C8B-B14F-4D97-AF65-F5344CB8AC3E}">
        <p14:creationId xmlns:p14="http://schemas.microsoft.com/office/powerpoint/2010/main" val="109115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030" y="361518"/>
            <a:ext cx="5645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ПЛАНЫ РЕАЛИЗАЦИИ НА 2023-24 гг.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7C8AF8-0365-4CE4-A238-CDEBFC2DF5FB}"/>
              </a:ext>
            </a:extLst>
          </p:cNvPr>
          <p:cNvSpPr txBox="1"/>
          <p:nvPr/>
        </p:nvSpPr>
        <p:spPr>
          <a:xfrm>
            <a:off x="177079" y="1088889"/>
            <a:ext cx="8789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>
              <a:buAutoNum type="arabicPeriod"/>
            </a:pPr>
            <a:r>
              <a:rPr lang="ru-RU" sz="2000" dirty="0"/>
              <a:t>Испытание прототипа операционного стола. Проектирование и создание прототипов модификаций стола «</a:t>
            </a:r>
            <a:r>
              <a:rPr lang="ru-RU" sz="2000" dirty="0" err="1"/>
              <a:t>Цельс-армия</a:t>
            </a:r>
            <a:r>
              <a:rPr lang="ru-RU" sz="2000" dirty="0"/>
              <a:t>» и «</a:t>
            </a:r>
            <a:r>
              <a:rPr lang="ru-RU" sz="2000" dirty="0" err="1"/>
              <a:t>Цельс-инновация</a:t>
            </a:r>
            <a:r>
              <a:rPr lang="ru-RU" sz="2000" dirty="0"/>
              <a:t>»;</a:t>
            </a:r>
          </a:p>
          <a:p>
            <a:pPr indent="358775">
              <a:buAutoNum type="arabicPeriod"/>
            </a:pPr>
            <a:r>
              <a:rPr lang="ru-RU" sz="2000" dirty="0"/>
              <a:t>«Махаон», «Гефест» - обновление дизайна, производство, клинические испытания;</a:t>
            </a:r>
          </a:p>
          <a:p>
            <a:pPr indent="358775">
              <a:buAutoNum type="arabicPeriod"/>
            </a:pPr>
            <a:r>
              <a:rPr lang="ru-RU" sz="2000" dirty="0"/>
              <a:t>Система распознавания РЖЯ и машинный перевод для мобильных устройств и стационарных компьютеров;</a:t>
            </a:r>
          </a:p>
          <a:p>
            <a:pPr indent="358775">
              <a:buAutoNum type="arabicPeriod"/>
            </a:pPr>
            <a:r>
              <a:rPr lang="ru-RU" sz="2000" dirty="0" err="1"/>
              <a:t>Веб-платформа</a:t>
            </a:r>
            <a:r>
              <a:rPr lang="ru-RU" sz="2000" dirty="0"/>
              <a:t> для подбора </a:t>
            </a:r>
            <a:r>
              <a:rPr lang="ru-RU" sz="2000" dirty="0" err="1"/>
              <a:t>биогелей</a:t>
            </a:r>
            <a:r>
              <a:rPr lang="ru-RU" sz="2000" dirty="0"/>
              <a:t>;</a:t>
            </a:r>
          </a:p>
          <a:p>
            <a:pPr indent="358775">
              <a:buAutoNum type="arabicPeriod"/>
            </a:pPr>
            <a:r>
              <a:rPr lang="ru-RU" sz="2000" dirty="0"/>
              <a:t>Тестирование </a:t>
            </a:r>
            <a:r>
              <a:rPr lang="ru-RU" sz="2000" dirty="0" err="1"/>
              <a:t>биогелей</a:t>
            </a:r>
            <a:r>
              <a:rPr lang="ru-RU" sz="2000" dirty="0"/>
              <a:t> и разработка схемы лечения </a:t>
            </a:r>
            <a:r>
              <a:rPr lang="ru-RU" sz="2000" dirty="0" smtClean="0"/>
              <a:t>крупнорогатого </a:t>
            </a:r>
            <a:r>
              <a:rPr lang="ru-RU" sz="2000" dirty="0"/>
              <a:t>скота;</a:t>
            </a:r>
          </a:p>
          <a:p>
            <a:pPr indent="358775">
              <a:buAutoNum type="arabicPeriod"/>
            </a:pPr>
            <a:r>
              <a:rPr lang="ru-RU" sz="2000" dirty="0"/>
              <a:t>Разработка программного обеспечения и сертификация роботизированного газоанализатора для обнаружения </a:t>
            </a:r>
            <a:r>
              <a:rPr lang="ru-RU" sz="2000" dirty="0" err="1"/>
              <a:t>кетоза</a:t>
            </a:r>
            <a:r>
              <a:rPr lang="ru-RU" sz="2000" dirty="0"/>
              <a:t> .</a:t>
            </a:r>
          </a:p>
          <a:p>
            <a:pPr indent="358775">
              <a:buAutoNum type="arabicPeriod"/>
            </a:pPr>
            <a:endParaRPr lang="ru-RU" sz="2000" dirty="0"/>
          </a:p>
          <a:p>
            <a:pPr indent="358775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1154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444</Words>
  <Application>Microsoft Office PowerPoint</Application>
  <PresentationFormat>Экран (16:9)</PresentationFormat>
  <Paragraphs>139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Stem Text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71</cp:revision>
  <dcterms:created xsi:type="dcterms:W3CDTF">2019-09-27T08:18:31Z</dcterms:created>
  <dcterms:modified xsi:type="dcterms:W3CDTF">2022-12-01T02:52:17Z</dcterms:modified>
</cp:coreProperties>
</file>