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85" r:id="rId3"/>
    <p:sldId id="289" r:id="rId4"/>
    <p:sldId id="291" r:id="rId5"/>
    <p:sldId id="290" r:id="rId6"/>
    <p:sldId id="29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06A93-E76A-4C86-BEB5-80B5FE61E0DF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0B0CE-7796-41D5-AF31-092D0A010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3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429373"/>
            <a:ext cx="12192000" cy="428628"/>
          </a:xfrm>
          <a:prstGeom prst="rect">
            <a:avLst/>
          </a:prstGeom>
          <a:solidFill>
            <a:srgbClr val="0F4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4" y="6499194"/>
            <a:ext cx="764555" cy="30800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153271" y="6572247"/>
            <a:ext cx="857256" cy="142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www.nstu.ru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9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9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3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8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6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6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5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15B1-C4C0-4CEA-B811-BFFFDE27D9C6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0AB1-8695-41C4-9C14-37431EF3E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12191118" cy="6857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360" y="2184039"/>
            <a:ext cx="6336704" cy="4190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429248"/>
            <a:ext cx="5976664" cy="1470025"/>
          </a:xfrm>
        </p:spPr>
        <p:txBody>
          <a:bodyPr>
            <a:noAutofit/>
          </a:bodyPr>
          <a:lstStyle/>
          <a:p>
            <a:pPr algn="l"/>
            <a:r>
              <a:rPr lang="ru-RU" sz="3000" b="1" spc="3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УПРАВЛЕНИЕ дополнительного профессионального образования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5547186"/>
            <a:ext cx="4842644" cy="8272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 Сергей Сергеевич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по учебной работе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9347" y="5072484"/>
            <a:ext cx="81870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427021" y="1"/>
            <a:ext cx="10038563" cy="571500"/>
          </a:xfrm>
          <a:prstGeom prst="rect">
            <a:avLst/>
          </a:prstGeom>
        </p:spPr>
        <p:txBody>
          <a:bodyPr vert="horz" lIns="121864" tIns="60933" rIns="121864" bIns="6093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 smtClean="0">
                <a:latin typeface="Stem Bold" panose="020B0703020203020204" pitchFamily="34" charset="-52"/>
                <a:ea typeface="Stem Bold" panose="020B0703020203020204" pitchFamily="34" charset="-52"/>
                <a:cs typeface="Arial" panose="020B0604020202020204" pitchFamily="34" charset="0"/>
              </a:rPr>
              <a:t>Задачи ФПК</a:t>
            </a:r>
            <a:endParaRPr lang="ru-RU" sz="3200" b="1" dirty="0">
              <a:latin typeface="Stem Bold" panose="020B0703020203020204" pitchFamily="34" charset="-52"/>
              <a:ea typeface="Stem Bold" panose="020B07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AA8150-4A20-A941-9065-DDFCF3B1FA57}"/>
              </a:ext>
            </a:extLst>
          </p:cNvPr>
          <p:cNvSpPr/>
          <p:nvPr/>
        </p:nvSpPr>
        <p:spPr>
          <a:xfrm>
            <a:off x="427021" y="608285"/>
            <a:ext cx="5257800" cy="93447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427021" y="923192"/>
            <a:ext cx="11249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Основными направлениями образовательной деятельности ФПК являются:</a:t>
            </a: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ru-RU" dirty="0" smtClean="0"/>
              <a:t>обучение по дополнительным профессиональным программам (ДПП) работников НГТУ, осуществляемое за счет средств субсидии федерального бюджета;</a:t>
            </a: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ru-RU" dirty="0" smtClean="0"/>
              <a:t>обучение по дополнительным образовательным программам НПР и других сотрудников образовательных учреждений высшего и среднего профессионального образования, работников предприятий и организаций, государственных гражданских и муниципальных служащих и других категорий обучающихся на внебюджетной основе.</a:t>
            </a:r>
          </a:p>
          <a:p>
            <a:pPr marL="273050" algn="r"/>
            <a:r>
              <a:rPr lang="ru-RU" dirty="0" smtClean="0"/>
              <a:t>Положение о ФПК (п. 1.5)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6981" y="3562709"/>
            <a:ext cx="7203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Численность лиц, прошедших обучение по дополнительным профессиональным программам в образовательной организации высшего образования, в том числе посредством онлайн-курсов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587" t="38964" r="49400" b="53940"/>
          <a:stretch/>
        </p:blipFill>
        <p:spPr>
          <a:xfrm>
            <a:off x="646980" y="4518091"/>
            <a:ext cx="6101806" cy="1106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883" y="5684808"/>
            <a:ext cx="583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Штат ФПК: 1 (декан) + 3,5 ставки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081623" y="4839419"/>
            <a:ext cx="1975449" cy="15096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7924800" y="5400141"/>
            <a:ext cx="609600" cy="284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79559" y="5280864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 факультет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84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427021" y="1"/>
            <a:ext cx="10038563" cy="571500"/>
          </a:xfrm>
          <a:prstGeom prst="rect">
            <a:avLst/>
          </a:prstGeom>
        </p:spPr>
        <p:txBody>
          <a:bodyPr vert="horz" lIns="121864" tIns="60933" rIns="121864" bIns="6093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 smtClean="0">
                <a:latin typeface="Stem Bold" panose="020B0703020203020204" pitchFamily="34" charset="-52"/>
                <a:ea typeface="Stem Bold" panose="020B0703020203020204" pitchFamily="34" charset="-52"/>
                <a:cs typeface="Arial" panose="020B0604020202020204" pitchFamily="34" charset="0"/>
              </a:rPr>
              <a:t>Новые задачи, стоящие перед системой ДПО</a:t>
            </a:r>
            <a:endParaRPr lang="ru-RU" sz="3200" b="1" dirty="0">
              <a:latin typeface="Stem Bold" panose="020B0703020203020204" pitchFamily="34" charset="-52"/>
              <a:ea typeface="Stem Bold" panose="020B07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AA8150-4A20-A941-9065-DDFCF3B1FA57}"/>
              </a:ext>
            </a:extLst>
          </p:cNvPr>
          <p:cNvSpPr/>
          <p:nvPr/>
        </p:nvSpPr>
        <p:spPr>
          <a:xfrm>
            <a:off x="427021" y="608285"/>
            <a:ext cx="5257800" cy="93447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TextBox 12"/>
          <p:cNvSpPr txBox="1"/>
          <p:nvPr/>
        </p:nvSpPr>
        <p:spPr>
          <a:xfrm>
            <a:off x="427021" y="750489"/>
            <a:ext cx="1137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Увеличение численности обучающихся</a:t>
            </a:r>
            <a:r>
              <a:rPr lang="ru-RU" b="1" dirty="0"/>
              <a:t> </a:t>
            </a:r>
            <a:r>
              <a:rPr lang="ru-RU" b="1" dirty="0" smtClean="0"/>
              <a:t>и объема средств от ДПО (Приоритет-2030)</a:t>
            </a:r>
            <a:endParaRPr lang="ru-RU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08752"/>
              </p:ext>
            </p:extLst>
          </p:nvPr>
        </p:nvGraphicFramePr>
        <p:xfrm>
          <a:off x="517582" y="1288359"/>
          <a:ext cx="11286234" cy="1601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033">
                  <a:extLst>
                    <a:ext uri="{9D8B030D-6E8A-4147-A177-3AD203B41FA5}">
                      <a16:colId xmlns:a16="http://schemas.microsoft.com/office/drawing/2014/main" val="1982584357"/>
                    </a:ext>
                  </a:extLst>
                </a:gridCol>
                <a:gridCol w="966159">
                  <a:extLst>
                    <a:ext uri="{9D8B030D-6E8A-4147-A177-3AD203B41FA5}">
                      <a16:colId xmlns:a16="http://schemas.microsoft.com/office/drawing/2014/main" val="2844967902"/>
                    </a:ext>
                  </a:extLst>
                </a:gridCol>
                <a:gridCol w="923026">
                  <a:extLst>
                    <a:ext uri="{9D8B030D-6E8A-4147-A177-3AD203B41FA5}">
                      <a16:colId xmlns:a16="http://schemas.microsoft.com/office/drawing/2014/main" val="2210915026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val="1792492506"/>
                    </a:ext>
                  </a:extLst>
                </a:gridCol>
                <a:gridCol w="931653">
                  <a:extLst>
                    <a:ext uri="{9D8B030D-6E8A-4147-A177-3AD203B41FA5}">
                      <a16:colId xmlns:a16="http://schemas.microsoft.com/office/drawing/2014/main" val="1007152022"/>
                    </a:ext>
                  </a:extLst>
                </a:gridCol>
                <a:gridCol w="992037">
                  <a:extLst>
                    <a:ext uri="{9D8B030D-6E8A-4147-A177-3AD203B41FA5}">
                      <a16:colId xmlns:a16="http://schemas.microsoft.com/office/drawing/2014/main" val="2828275209"/>
                    </a:ext>
                  </a:extLst>
                </a:gridCol>
                <a:gridCol w="1000665">
                  <a:extLst>
                    <a:ext uri="{9D8B030D-6E8A-4147-A177-3AD203B41FA5}">
                      <a16:colId xmlns:a16="http://schemas.microsoft.com/office/drawing/2014/main" val="2628251669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2121057083"/>
                    </a:ext>
                  </a:extLst>
                </a:gridCol>
                <a:gridCol w="966158">
                  <a:extLst>
                    <a:ext uri="{9D8B030D-6E8A-4147-A177-3AD203B41FA5}">
                      <a16:colId xmlns:a16="http://schemas.microsoft.com/office/drawing/2014/main" val="2497055126"/>
                    </a:ext>
                  </a:extLst>
                </a:gridCol>
                <a:gridCol w="966159">
                  <a:extLst>
                    <a:ext uri="{9D8B030D-6E8A-4147-A177-3AD203B41FA5}">
                      <a16:colId xmlns:a16="http://schemas.microsoft.com/office/drawing/2014/main" val="2964606018"/>
                    </a:ext>
                  </a:extLst>
                </a:gridCol>
                <a:gridCol w="917280">
                  <a:extLst>
                    <a:ext uri="{9D8B030D-6E8A-4147-A177-3AD203B41FA5}">
                      <a16:colId xmlns:a16="http://schemas.microsoft.com/office/drawing/2014/main" val="3196090269"/>
                    </a:ext>
                  </a:extLst>
                </a:gridCol>
              </a:tblGrid>
              <a:tr h="382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>
                          <a:effectLst/>
                        </a:rPr>
                        <a:t>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>
                          <a:effectLst/>
                        </a:rPr>
                        <a:t>2023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>
                          <a:effectLst/>
                        </a:rPr>
                        <a:t>2024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>
                          <a:effectLst/>
                        </a:rPr>
                        <a:t>2025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>
                          <a:effectLst/>
                        </a:rPr>
                        <a:t>2026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>
                          <a:effectLst/>
                        </a:rPr>
                        <a:t>2027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>
                          <a:effectLst/>
                        </a:rPr>
                        <a:t>2028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>
                          <a:effectLst/>
                        </a:rPr>
                        <a:t>2029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>
                          <a:effectLst/>
                        </a:rPr>
                        <a:t>2030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471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706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310000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99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</a:t>
                      </a: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ru-RU" sz="20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НПР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74,83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96,15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145,12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147,73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210,87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218,75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232,67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239,23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244,24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276,79</a:t>
                      </a:r>
                      <a:endParaRPr lang="ru-RU" sz="2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32783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4153" y="3145760"/>
            <a:ext cx="1137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Организация системы ДПО в НГТУ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2739" y="3499452"/>
            <a:ext cx="11041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совокупности разрозненных центров, функционирующих стихийно, не имеющих установленных ключевых показателей, не имеющих штатных сотрудников – к сложившейся системе ДПО: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ru-RU" dirty="0"/>
              <a:t>разработка системы локальных нормативно-правовых актов НГТУ  в сфере ДПО;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ru-RU" dirty="0"/>
              <a:t>четкое распределение функционала между центрами и управляющими структурами системы ДПО НГТУ;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ru-RU" dirty="0"/>
              <a:t>установление </a:t>
            </a:r>
            <a:r>
              <a:rPr lang="en-US" dirty="0"/>
              <a:t>KPI</a:t>
            </a:r>
            <a:r>
              <a:rPr lang="ru-RU" dirty="0"/>
              <a:t> по всем центрам ДПО;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работы центров </a:t>
            </a:r>
            <a:r>
              <a:rPr lang="ru-RU" dirty="0" smtClean="0"/>
              <a:t>ДПО в </a:t>
            </a:r>
            <a:r>
              <a:rPr lang="ru-RU" dirty="0" smtClean="0"/>
              <a:t>НГТУ;</a:t>
            </a:r>
            <a:endParaRPr lang="ru-RU" dirty="0"/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ru-RU" dirty="0" smtClean="0"/>
              <a:t>централизация </a:t>
            </a:r>
            <a:r>
              <a:rPr lang="ru-RU" dirty="0" smtClean="0"/>
              <a:t>документооборота (приказы о зачислении/отчислении, комплектование личных дел, выдача документов об образовании 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427021" y="1"/>
            <a:ext cx="10038563" cy="571500"/>
          </a:xfrm>
          <a:prstGeom prst="rect">
            <a:avLst/>
          </a:prstGeom>
        </p:spPr>
        <p:txBody>
          <a:bodyPr vert="horz" lIns="121864" tIns="60933" rIns="121864" bIns="6093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 smtClean="0">
                <a:latin typeface="Stem Bold" panose="020B0703020203020204" pitchFamily="34" charset="-52"/>
                <a:ea typeface="Stem Bold" panose="020B0703020203020204" pitchFamily="34" charset="-52"/>
                <a:cs typeface="Arial" panose="020B0604020202020204" pitchFamily="34" charset="0"/>
              </a:rPr>
              <a:t>Новые задачи, стоящие перед системой ДПО</a:t>
            </a:r>
            <a:endParaRPr lang="ru-RU" sz="3200" b="1" dirty="0">
              <a:latin typeface="Stem Bold" panose="020B0703020203020204" pitchFamily="34" charset="-52"/>
              <a:ea typeface="Stem Bold" panose="020B07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AA8150-4A20-A941-9065-DDFCF3B1FA57}"/>
              </a:ext>
            </a:extLst>
          </p:cNvPr>
          <p:cNvSpPr/>
          <p:nvPr/>
        </p:nvSpPr>
        <p:spPr>
          <a:xfrm>
            <a:off x="427021" y="608285"/>
            <a:ext cx="5257800" cy="93447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extBox 1"/>
          <p:cNvSpPr txBox="1"/>
          <p:nvPr/>
        </p:nvSpPr>
        <p:spPr>
          <a:xfrm>
            <a:off x="427021" y="948899"/>
            <a:ext cx="113796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</a:t>
            </a:r>
            <a:r>
              <a:rPr lang="ru-RU" b="1" dirty="0"/>
              <a:t>Федеральный проект «Содействие занятости» национального проекта «Демография</a:t>
            </a:r>
            <a:r>
              <a:rPr lang="ru-RU" b="1" dirty="0" smtClean="0"/>
              <a:t>»</a:t>
            </a:r>
          </a:p>
          <a:p>
            <a:pPr marL="3960813" indent="-190500">
              <a:buFont typeface="Arial" panose="020B0604020202020204" pitchFamily="34" charset="0"/>
              <a:buChar char="•"/>
            </a:pPr>
            <a:r>
              <a:rPr lang="ru-RU" dirty="0" smtClean="0"/>
              <a:t>взаимодействие с федеральным оператором, центром занятости, порталом «Работа в России», обучающимися;</a:t>
            </a:r>
          </a:p>
          <a:p>
            <a:pPr marL="3960813" indent="-19050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и реализация образовательных программ в форматах, определенных федеральным оператором: формирование цифрового следа, оценка качества реализации образовательных программ;</a:t>
            </a:r>
          </a:p>
          <a:p>
            <a:pPr marL="3960813" indent="-19050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стажировок обучающихся;</a:t>
            </a:r>
          </a:p>
          <a:p>
            <a:pPr marL="3960813" indent="-190500">
              <a:buFont typeface="Arial" panose="020B0604020202020204" pitchFamily="34" charset="0"/>
              <a:buChar char="•"/>
            </a:pPr>
            <a:r>
              <a:rPr lang="ru-RU" dirty="0" smtClean="0"/>
              <a:t>документационное сопровождение учебного процесса;</a:t>
            </a:r>
          </a:p>
          <a:p>
            <a:pPr marL="3960813" indent="-190500">
              <a:buFont typeface="Arial" panose="020B0604020202020204" pitchFamily="34" charset="0"/>
              <a:buChar char="•"/>
            </a:pPr>
            <a:r>
              <a:rPr lang="ru-RU" dirty="0" smtClean="0"/>
              <a:t>трудоустройство обучающихся.</a:t>
            </a:r>
            <a:endParaRPr lang="ru-RU" b="1" dirty="0" smtClean="0"/>
          </a:p>
          <a:p>
            <a:endParaRPr lang="ru-RU" sz="900" b="1" dirty="0" smtClean="0"/>
          </a:p>
          <a:p>
            <a:r>
              <a:rPr lang="ru-RU" b="1" dirty="0" smtClean="0"/>
              <a:t>4. Реализация программ ДПО в отношении обучающихся на бесплатной основе (Цифровая кафедра)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325320"/>
              </p:ext>
            </p:extLst>
          </p:nvPr>
        </p:nvGraphicFramePr>
        <p:xfrm>
          <a:off x="1103806" y="4074082"/>
          <a:ext cx="9652883" cy="1263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2883">
                  <a:extLst>
                    <a:ext uri="{9D8B030D-6E8A-4147-A177-3AD203B41FA5}">
                      <a16:colId xmlns:a16="http://schemas.microsoft.com/office/drawing/2014/main" val="2578173279"/>
                    </a:ext>
                  </a:extLst>
                </a:gridCol>
              </a:tblGrid>
              <a:tr h="223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проекта «Цифровые кафедры»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3004013"/>
                  </a:ext>
                </a:extLst>
              </a:tr>
              <a:tr h="195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Разработать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 профессиональной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переподготовки, шт.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464294"/>
                  </a:ext>
                </a:extLst>
              </a:tr>
              <a:tr h="195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2022 г. –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 –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  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 –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658132"/>
                  </a:ext>
                </a:extLst>
              </a:tr>
              <a:tr h="3830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Осуществить набор обучающихся НГТУ на программы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ПП, чел.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68172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93069"/>
              </p:ext>
            </p:extLst>
          </p:nvPr>
        </p:nvGraphicFramePr>
        <p:xfrm>
          <a:off x="1103807" y="5373182"/>
          <a:ext cx="9652882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418">
                  <a:extLst>
                    <a:ext uri="{9D8B030D-6E8A-4147-A177-3AD203B41FA5}">
                      <a16:colId xmlns:a16="http://schemas.microsoft.com/office/drawing/2014/main" val="2210915026"/>
                    </a:ext>
                  </a:extLst>
                </a:gridCol>
                <a:gridCol w="1072418">
                  <a:extLst>
                    <a:ext uri="{9D8B030D-6E8A-4147-A177-3AD203B41FA5}">
                      <a16:colId xmlns:a16="http://schemas.microsoft.com/office/drawing/2014/main" val="1792492506"/>
                    </a:ext>
                  </a:extLst>
                </a:gridCol>
                <a:gridCol w="1072418">
                  <a:extLst>
                    <a:ext uri="{9D8B030D-6E8A-4147-A177-3AD203B41FA5}">
                      <a16:colId xmlns:a16="http://schemas.microsoft.com/office/drawing/2014/main" val="1007152022"/>
                    </a:ext>
                  </a:extLst>
                </a:gridCol>
                <a:gridCol w="1072418">
                  <a:extLst>
                    <a:ext uri="{9D8B030D-6E8A-4147-A177-3AD203B41FA5}">
                      <a16:colId xmlns:a16="http://schemas.microsoft.com/office/drawing/2014/main" val="2828275209"/>
                    </a:ext>
                  </a:extLst>
                </a:gridCol>
                <a:gridCol w="1072418">
                  <a:extLst>
                    <a:ext uri="{9D8B030D-6E8A-4147-A177-3AD203B41FA5}">
                      <a16:colId xmlns:a16="http://schemas.microsoft.com/office/drawing/2014/main" val="2628251669"/>
                    </a:ext>
                  </a:extLst>
                </a:gridCol>
                <a:gridCol w="1072418">
                  <a:extLst>
                    <a:ext uri="{9D8B030D-6E8A-4147-A177-3AD203B41FA5}">
                      <a16:colId xmlns:a16="http://schemas.microsoft.com/office/drawing/2014/main" val="2121057083"/>
                    </a:ext>
                  </a:extLst>
                </a:gridCol>
                <a:gridCol w="1072418">
                  <a:extLst>
                    <a:ext uri="{9D8B030D-6E8A-4147-A177-3AD203B41FA5}">
                      <a16:colId xmlns:a16="http://schemas.microsoft.com/office/drawing/2014/main" val="2497055126"/>
                    </a:ext>
                  </a:extLst>
                </a:gridCol>
                <a:gridCol w="1072418">
                  <a:extLst>
                    <a:ext uri="{9D8B030D-6E8A-4147-A177-3AD203B41FA5}">
                      <a16:colId xmlns:a16="http://schemas.microsoft.com/office/drawing/2014/main" val="2964606018"/>
                    </a:ext>
                  </a:extLst>
                </a:gridCol>
                <a:gridCol w="1073538">
                  <a:extLst>
                    <a:ext uri="{9D8B030D-6E8A-4147-A177-3AD203B41FA5}">
                      <a16:colId xmlns:a16="http://schemas.microsoft.com/office/drawing/2014/main" val="3196090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effectLst/>
                        </a:rPr>
                        <a:t>2022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2023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effectLst/>
                        </a:rPr>
                        <a:t>2024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2025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2026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2027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2028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2029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2030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471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effectLst/>
                        </a:rPr>
                        <a:t>993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1000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1200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effectLst/>
                        </a:rPr>
                        <a:t>1250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1300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1350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1400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effectLst/>
                        </a:rPr>
                        <a:t>1450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effectLst/>
                        </a:rPr>
                        <a:t>1500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70621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34" t="3352" r="14090" b="5232"/>
          <a:stretch/>
        </p:blipFill>
        <p:spPr>
          <a:xfrm>
            <a:off x="733210" y="1398657"/>
            <a:ext cx="3191808" cy="20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427021" y="1"/>
            <a:ext cx="10038563" cy="571500"/>
          </a:xfrm>
          <a:prstGeom prst="rect">
            <a:avLst/>
          </a:prstGeom>
        </p:spPr>
        <p:txBody>
          <a:bodyPr vert="horz" lIns="121864" tIns="60933" rIns="121864" bIns="6093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 smtClean="0">
                <a:latin typeface="Stem Bold" panose="020B0703020203020204" pitchFamily="34" charset="-52"/>
                <a:ea typeface="Stem Bold" panose="020B0703020203020204" pitchFamily="34" charset="-52"/>
                <a:cs typeface="Arial" panose="020B0604020202020204" pitchFamily="34" charset="0"/>
              </a:rPr>
              <a:t>Новые задачи, стоящие перед системой ДПО</a:t>
            </a:r>
            <a:endParaRPr lang="ru-RU" sz="3200" b="1" dirty="0">
              <a:latin typeface="Stem Bold" panose="020B0703020203020204" pitchFamily="34" charset="-52"/>
              <a:ea typeface="Stem Bold" panose="020B07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AA8150-4A20-A941-9065-DDFCF3B1FA57}"/>
              </a:ext>
            </a:extLst>
          </p:cNvPr>
          <p:cNvSpPr/>
          <p:nvPr/>
        </p:nvSpPr>
        <p:spPr>
          <a:xfrm>
            <a:off x="427021" y="608285"/>
            <a:ext cx="5257800" cy="93447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extBox 1"/>
          <p:cNvSpPr txBox="1"/>
          <p:nvPr/>
        </p:nvSpPr>
        <p:spPr>
          <a:xfrm>
            <a:off x="427021" y="948899"/>
            <a:ext cx="113796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Формирование системы продвижения образовательных программ ДПО университета</a:t>
            </a:r>
          </a:p>
          <a:p>
            <a:pPr marL="5918200"/>
            <a:endParaRPr lang="ru-RU" b="1" dirty="0"/>
          </a:p>
          <a:p>
            <a:pPr marL="6203950" indent="-192088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страницы ДПО на сайте НГТУ, интегрирующей все образовательные </a:t>
            </a:r>
            <a:r>
              <a:rPr lang="ru-RU" dirty="0" smtClean="0"/>
              <a:t>программы ДПО университета;</a:t>
            </a:r>
            <a:endParaRPr lang="ru-RU" dirty="0"/>
          </a:p>
          <a:p>
            <a:pPr marL="6203950" indent="-192088">
              <a:buFont typeface="Arial" panose="020B0604020202020204" pitchFamily="34" charset="0"/>
              <a:buChar char="•"/>
            </a:pPr>
            <a:r>
              <a:rPr lang="ru-RU" dirty="0" smtClean="0"/>
              <a:t>актуализация </a:t>
            </a:r>
            <a:r>
              <a:rPr lang="ru-RU" dirty="0"/>
              <a:t>Информационной системы НГТУ </a:t>
            </a:r>
            <a:r>
              <a:rPr lang="ru-RU" dirty="0" smtClean="0"/>
              <a:t>в части ДПО;</a:t>
            </a:r>
            <a:endParaRPr lang="ru-RU" dirty="0"/>
          </a:p>
          <a:p>
            <a:pPr marL="6203950" indent="-192088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и накопление единой базы потенциальных слушателей программ </a:t>
            </a:r>
            <a:r>
              <a:rPr lang="ru-RU" dirty="0" smtClean="0"/>
              <a:t>ДПО;</a:t>
            </a:r>
            <a:endParaRPr lang="ru-RU" dirty="0"/>
          </a:p>
          <a:p>
            <a:pPr marL="6203950" indent="-192088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системы продвижения программ ДПО с учетом сегментации рынка образовательных услуг и специфики </a:t>
            </a:r>
            <a:r>
              <a:rPr lang="ru-RU" dirty="0" smtClean="0"/>
              <a:t>программ;</a:t>
            </a:r>
            <a:endParaRPr lang="ru-RU" dirty="0"/>
          </a:p>
          <a:p>
            <a:pPr marL="6203950" indent="-192088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и реализация новых программ </a:t>
            </a:r>
            <a:r>
              <a:rPr lang="ru-RU" dirty="0" smtClean="0"/>
              <a:t>ДПО.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25" t="9157" r="13316" b="5406"/>
          <a:stretch/>
        </p:blipFill>
        <p:spPr>
          <a:xfrm>
            <a:off x="427020" y="1449237"/>
            <a:ext cx="5796811" cy="49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>
          <a:xfrm>
            <a:off x="427021" y="1"/>
            <a:ext cx="10038563" cy="571500"/>
          </a:xfrm>
          <a:prstGeom prst="rect">
            <a:avLst/>
          </a:prstGeom>
        </p:spPr>
        <p:txBody>
          <a:bodyPr vert="horz" lIns="121864" tIns="60933" rIns="121864" bIns="6093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3200" b="1" dirty="0" smtClean="0">
                <a:latin typeface="Stem Bold" panose="020B0703020203020204" pitchFamily="34" charset="-52"/>
                <a:ea typeface="Stem Bold" panose="020B0703020203020204" pitchFamily="34" charset="-52"/>
                <a:cs typeface="Arial" panose="020B0604020202020204" pitchFamily="34" charset="0"/>
              </a:rPr>
              <a:t>Развитие системы ДПО НГТУ</a:t>
            </a:r>
            <a:endParaRPr lang="ru-RU" sz="3200" b="1" dirty="0">
              <a:latin typeface="Stem Bold" panose="020B0703020203020204" pitchFamily="34" charset="-52"/>
              <a:ea typeface="Stem Bold" panose="020B07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AA8150-4A20-A941-9065-DDFCF3B1FA57}"/>
              </a:ext>
            </a:extLst>
          </p:cNvPr>
          <p:cNvSpPr/>
          <p:nvPr/>
        </p:nvSpPr>
        <p:spPr>
          <a:xfrm>
            <a:off x="427021" y="608285"/>
            <a:ext cx="5257800" cy="93447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extBox 1"/>
          <p:cNvSpPr txBox="1"/>
          <p:nvPr/>
        </p:nvSpPr>
        <p:spPr>
          <a:xfrm>
            <a:off x="427021" y="948899"/>
            <a:ext cx="1137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эффективную, гибкую и самоокупаемую систему, оперативно реагирующую на новые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 образования и труда в условиях жесткой конкуренции, содействующую кратному росту внебюджетных доходов и устойчивому развитию университета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65894" y="2001328"/>
            <a:ext cx="676311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Управление ДПО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4260" y="2697192"/>
            <a:ext cx="3500155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Центр профессионального совершенствования руководителей и специалистов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6231" y="2702948"/>
            <a:ext cx="358930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Центр дополнительного профессионального образования научно-педагогических работников и обучающихся НГТУ </a:t>
            </a:r>
          </a:p>
        </p:txBody>
      </p:sp>
      <p:cxnSp>
        <p:nvCxnSpPr>
          <p:cNvPr id="10" name="Соединительная линия уступом 9"/>
          <p:cNvCxnSpPr>
            <a:stCxn id="4" idx="2"/>
            <a:endCxn id="8" idx="0"/>
          </p:cNvCxnSpPr>
          <p:nvPr/>
        </p:nvCxnSpPr>
        <p:spPr>
          <a:xfrm rot="5400000">
            <a:off x="4262628" y="412371"/>
            <a:ext cx="326532" cy="424311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4" idx="2"/>
            <a:endCxn id="9" idx="0"/>
          </p:cNvCxnSpPr>
          <p:nvPr/>
        </p:nvCxnSpPr>
        <p:spPr>
          <a:xfrm rot="5400000">
            <a:off x="6118022" y="2273521"/>
            <a:ext cx="332288" cy="52656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4260" y="3631727"/>
            <a:ext cx="3500155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/>
              <a:t>организация и реализация программ ДПО </a:t>
            </a:r>
            <a:r>
              <a:rPr lang="ru-RU" dirty="0" smtClean="0"/>
              <a:t>для </a:t>
            </a:r>
            <a:r>
              <a:rPr lang="ru-RU" dirty="0"/>
              <a:t>руководителей и специалистов;</a:t>
            </a:r>
          </a:p>
          <a:p>
            <a:pPr marL="180975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/>
              <a:t>централизованное ведение документооборота по программам ДПО структурных подразделений;</a:t>
            </a:r>
          </a:p>
          <a:p>
            <a:pPr marL="180975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подготовки онлайн-контента;</a:t>
            </a:r>
          </a:p>
          <a:p>
            <a:pPr marL="180975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подготовка материалов для участия в конкурсах, …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26231" y="3899133"/>
            <a:ext cx="35893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«обязательных» ПК для ППС НГТУ;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/>
              <a:t>реализация проекта «Цифровые кафедры»;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/>
              <a:t>реализация программ ДПО для ППС других образовательных организаций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126084" y="3370052"/>
            <a:ext cx="39981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исследование рынка образовательных услуг;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целевой аудитории;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пакетом образовательных программ ДПО;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/>
              <a:t>продвижение образовательных программ ДПО (ведение сайта, социальные сети, реклама);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/>
              <a:t>прямые коммуникации с потенциальными слушателями программ ДПО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967213" y="2708703"/>
            <a:ext cx="358930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Отдел продвижения образовательных программ ДПО</a:t>
            </a:r>
            <a:endParaRPr lang="ru-RU" dirty="0"/>
          </a:p>
        </p:txBody>
      </p:sp>
      <p:cxnSp>
        <p:nvCxnSpPr>
          <p:cNvPr id="7" name="Соединительная линия уступом 6"/>
          <p:cNvCxnSpPr>
            <a:stCxn id="4" idx="2"/>
            <a:endCxn id="17" idx="0"/>
          </p:cNvCxnSpPr>
          <p:nvPr/>
        </p:nvCxnSpPr>
        <p:spPr>
          <a:xfrm rot="16200000" flipH="1">
            <a:off x="7985635" y="932473"/>
            <a:ext cx="338043" cy="321441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639</Words>
  <Application>Microsoft Office PowerPoint</Application>
  <PresentationFormat>Широкоэкранный</PresentationFormat>
  <Paragraphs>120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Stem Bold</vt:lpstr>
      <vt:lpstr>Times New Roman</vt:lpstr>
      <vt:lpstr>Тема Office</vt:lpstr>
      <vt:lpstr>УПРАВЛЕНИЕ дополнительного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СОВЕТА ИНДУСТРИАЛЬНЫХ ПАРТНЁРОВ НГТУ   цели и задачи университета в рамках реализации программы стратегического академического лидерства «Приоритет-2030»</dc:title>
  <dc:creator>Пользователь Windows</dc:creator>
  <cp:lastModifiedBy>chernov@corp.nstu.ru</cp:lastModifiedBy>
  <cp:revision>80</cp:revision>
  <dcterms:created xsi:type="dcterms:W3CDTF">2022-02-24T02:51:00Z</dcterms:created>
  <dcterms:modified xsi:type="dcterms:W3CDTF">2022-06-28T07:31:59Z</dcterms:modified>
</cp:coreProperties>
</file>