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8" r:id="rId3"/>
    <p:sldId id="260" r:id="rId4"/>
    <p:sldId id="268" r:id="rId5"/>
    <p:sldId id="256" r:id="rId6"/>
    <p:sldId id="261" r:id="rId7"/>
    <p:sldId id="264" r:id="rId8"/>
    <p:sldId id="263" r:id="rId9"/>
    <p:sldId id="269" r:id="rId10"/>
    <p:sldId id="278" r:id="rId11"/>
    <p:sldId id="279" r:id="rId12"/>
    <p:sldId id="271" r:id="rId13"/>
    <p:sldId id="272" r:id="rId14"/>
    <p:sldId id="273" r:id="rId15"/>
    <p:sldId id="276" r:id="rId16"/>
    <p:sldId id="274" r:id="rId17"/>
    <p:sldId id="280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2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2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7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4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2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2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0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FDFE-F93A-4841-99B1-301C0425F67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8237-018C-4033-9F6D-19FFBFAA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4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Microsoft_Word.docx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2277687"/>
            <a:ext cx="8826366" cy="17706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0655" y="1770612"/>
            <a:ext cx="1003652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в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дополнительного профессионального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гг.</a:t>
            </a:r>
          </a:p>
        </p:txBody>
      </p:sp>
    </p:spTree>
    <p:extLst>
      <p:ext uri="{BB962C8B-B14F-4D97-AF65-F5344CB8AC3E}">
        <p14:creationId xmlns:p14="http://schemas.microsoft.com/office/powerpoint/2010/main" val="83625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5302" y="315885"/>
            <a:ext cx="8828116" cy="2410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системы ДПО на 2022-2024 гг.</a:t>
            </a:r>
            <a:endParaRPr lang="ru-RU" sz="1200" dirty="0"/>
          </a:p>
        </p:txBody>
      </p:sp>
      <p:sp>
        <p:nvSpPr>
          <p:cNvPr id="20" name="Прямоугольник 14"/>
          <p:cNvSpPr>
            <a:spLocks noChangeArrowheads="1"/>
          </p:cNvSpPr>
          <p:nvPr/>
        </p:nvSpPr>
        <p:spPr bwMode="auto">
          <a:xfrm>
            <a:off x="1838498" y="929875"/>
            <a:ext cx="9924704" cy="13883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маркетинговой политики в системе ДПО Университета:</a:t>
            </a:r>
            <a:endParaRPr kumimoji="0" lang="ru-RU" alt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системы планирования ДПО на основе потребностей образовательных услуг (планирование, создание, продвижение и предоставление качественных образовательных услуг с целью взаимного удовлетворения участников образовательного процесса);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репозитория (онлайн-курсов) по востребованным на рынке образовательных услуг программ ДПО;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продвижения программ ДПО с учетом сегментации рынка и специфики программ.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15"/>
          <p:cNvSpPr>
            <a:spLocks noChangeArrowheads="1"/>
          </p:cNvSpPr>
          <p:nvPr/>
        </p:nvSpPr>
        <p:spPr bwMode="auto">
          <a:xfrm>
            <a:off x="1828800" y="2543555"/>
            <a:ext cx="9934402" cy="16070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 образовательной деятельности:</a:t>
            </a:r>
            <a:endParaRPr kumimoji="0" lang="ru-RU" alt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расширение спектра программ ДПО в сфере IT;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оснащение системы ДПО университета качественным программным обеспечением;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эффективности системы ДПО путем применения современных средств и методов обучения, увязки содержания обучения с потребностями практики посредством применения новейших информационных и телекоммуникационных технологий;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автоматизация системы управления ДПО.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0"/>
          <p:cNvSpPr>
            <a:spLocks noChangeArrowheads="1"/>
          </p:cNvSpPr>
          <p:nvPr/>
        </p:nvSpPr>
        <p:spPr bwMode="auto">
          <a:xfrm>
            <a:off x="1851348" y="4356841"/>
            <a:ext cx="9924704" cy="655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новых организационных форм сотрудничества:</a:t>
            </a:r>
            <a:endParaRPr kumimoji="0" lang="ru-RU" alt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сотрудничество по взаимному обучению профессорско-преподавательского состава по программам ДПО с вузами России.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 21"/>
          <p:cNvSpPr>
            <a:spLocks noChangeArrowheads="1"/>
          </p:cNvSpPr>
          <p:nvPr/>
        </p:nvSpPr>
        <p:spPr bwMode="auto">
          <a:xfrm>
            <a:off x="1866106" y="5122334"/>
            <a:ext cx="9897097" cy="13377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финансово-экономических механизмов:</a:t>
            </a:r>
            <a:endParaRPr kumimoji="0" lang="ru-RU" alt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по развитию ДПО как инструмента привлечения внебюджетных средств;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в конкурсах, грантах, проектах и т.д.;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совершенствование инструментов оценивания эффективности деятельности структур по реализации дополнительных профессиональных программ, не ограничиваясь учетом финансовых показателей по привлечению внебюджетных средств;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установление единой ценовой политики по реализации программ ДПО.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Прямоугольник 25"/>
          <p:cNvSpPr>
            <a:spLocks noChangeArrowheads="1"/>
          </p:cNvSpPr>
          <p:nvPr/>
        </p:nvSpPr>
        <p:spPr bwMode="auto">
          <a:xfrm>
            <a:off x="580445" y="929875"/>
            <a:ext cx="826935" cy="56547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 НАПРАВЛЕНИЯ  РАЗВИТИЯ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 ПРОФЕССИОНАЛЬНОГО ОБРАЗОВАНИЯ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Стрелка вправо 16"/>
          <p:cNvSpPr>
            <a:spLocks noChangeArrowheads="1"/>
          </p:cNvSpPr>
          <p:nvPr/>
        </p:nvSpPr>
        <p:spPr bwMode="auto">
          <a:xfrm>
            <a:off x="1417078" y="1469927"/>
            <a:ext cx="411722" cy="323850"/>
          </a:xfrm>
          <a:prstGeom prst="rightArrow">
            <a:avLst>
              <a:gd name="adj1" fmla="val 50000"/>
              <a:gd name="adj2" fmla="val 426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трелка вправо 17"/>
          <p:cNvSpPr>
            <a:spLocks noChangeArrowheads="1"/>
          </p:cNvSpPr>
          <p:nvPr/>
        </p:nvSpPr>
        <p:spPr bwMode="auto">
          <a:xfrm>
            <a:off x="1424030" y="3145387"/>
            <a:ext cx="396678" cy="323850"/>
          </a:xfrm>
          <a:prstGeom prst="rightArrow">
            <a:avLst>
              <a:gd name="adj1" fmla="val 50000"/>
              <a:gd name="adj2" fmla="val 426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трелка вправо 22"/>
          <p:cNvSpPr>
            <a:spLocks noChangeArrowheads="1"/>
          </p:cNvSpPr>
          <p:nvPr/>
        </p:nvSpPr>
        <p:spPr bwMode="auto">
          <a:xfrm>
            <a:off x="1407380" y="4523503"/>
            <a:ext cx="429978" cy="371475"/>
          </a:xfrm>
          <a:prstGeom prst="rightArrow">
            <a:avLst>
              <a:gd name="adj1" fmla="val 50000"/>
              <a:gd name="adj2" fmla="val 371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Стрелка вправо 18"/>
          <p:cNvSpPr>
            <a:spLocks noChangeArrowheads="1"/>
          </p:cNvSpPr>
          <p:nvPr/>
        </p:nvSpPr>
        <p:spPr bwMode="auto">
          <a:xfrm>
            <a:off x="1417078" y="5690751"/>
            <a:ext cx="439330" cy="371475"/>
          </a:xfrm>
          <a:prstGeom prst="rightArrow">
            <a:avLst>
              <a:gd name="adj1" fmla="val 50000"/>
              <a:gd name="adj2" fmla="val 384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196927" y="1431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196927" y="6003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4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30423" t="16858" r="57623" b="10005"/>
          <a:stretch/>
        </p:blipFill>
        <p:spPr bwMode="auto">
          <a:xfrm>
            <a:off x="-192414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5302" y="315885"/>
            <a:ext cx="8828116" cy="2410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системы ДПО на 2022-2024 гг.</a:t>
            </a:r>
            <a:endParaRPr lang="ru-RU" sz="1200" dirty="0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196927" y="1431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196927" y="6003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41" name="Объект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32266"/>
              </p:ext>
            </p:extLst>
          </p:nvPr>
        </p:nvGraphicFramePr>
        <p:xfrm>
          <a:off x="1679094" y="278476"/>
          <a:ext cx="9402763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Документ" r:id="rId5" imgW="9879335" imgH="6817549" progId="Word.Document.12">
                  <p:embed/>
                </p:oleObj>
              </mc:Choice>
              <mc:Fallback>
                <p:oleObj name="Документ" r:id="rId5" imgW="9879335" imgH="6817549" progId="Word.Document.12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094" y="278476"/>
                        <a:ext cx="9402763" cy="648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081857" y="6639698"/>
            <a:ext cx="1110143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3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02131"/>
            <a:ext cx="9085811" cy="654517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ДПО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«Приоритет-2030»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67577"/>
              </p:ext>
            </p:extLst>
          </p:nvPr>
        </p:nvGraphicFramePr>
        <p:xfrm>
          <a:off x="798021" y="1001426"/>
          <a:ext cx="11105803" cy="5555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52">
                  <a:extLst>
                    <a:ext uri="{9D8B030D-6E8A-4147-A177-3AD203B41FA5}">
                      <a16:colId xmlns:a16="http://schemas.microsoft.com/office/drawing/2014/main" val="573369140"/>
                    </a:ext>
                  </a:extLst>
                </a:gridCol>
                <a:gridCol w="6517178">
                  <a:extLst>
                    <a:ext uri="{9D8B030D-6E8A-4147-A177-3AD203B41FA5}">
                      <a16:colId xmlns:a16="http://schemas.microsoft.com/office/drawing/2014/main" val="398441134"/>
                    </a:ext>
                  </a:extLst>
                </a:gridCol>
                <a:gridCol w="911629">
                  <a:extLst>
                    <a:ext uri="{9D8B030D-6E8A-4147-A177-3AD203B41FA5}">
                      <a16:colId xmlns:a16="http://schemas.microsoft.com/office/drawing/2014/main" val="4214908587"/>
                    </a:ext>
                  </a:extLst>
                </a:gridCol>
                <a:gridCol w="911629">
                  <a:extLst>
                    <a:ext uri="{9D8B030D-6E8A-4147-A177-3AD203B41FA5}">
                      <a16:colId xmlns:a16="http://schemas.microsoft.com/office/drawing/2014/main" val="2292577144"/>
                    </a:ext>
                  </a:extLst>
                </a:gridCol>
                <a:gridCol w="911629">
                  <a:extLst>
                    <a:ext uri="{9D8B030D-6E8A-4147-A177-3AD203B41FA5}">
                      <a16:colId xmlns:a16="http://schemas.microsoft.com/office/drawing/2014/main" val="786151113"/>
                    </a:ext>
                  </a:extLst>
                </a:gridCol>
                <a:gridCol w="1363286">
                  <a:extLst>
                    <a:ext uri="{9D8B030D-6E8A-4147-A177-3AD203B41FA5}">
                      <a16:colId xmlns:a16="http://schemas.microsoft.com/office/drawing/2014/main" val="1460831563"/>
                    </a:ext>
                  </a:extLst>
                </a:gridCol>
              </a:tblGrid>
              <a:tr h="2116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extLst>
                  <a:ext uri="{0D108BD9-81ED-4DB2-BD59-A6C34878D82A}">
                    <a16:rowId xmlns:a16="http://schemas.microsoft.com/office/drawing/2014/main" val="3011400891"/>
                  </a:ext>
                </a:extLst>
              </a:tr>
              <a:tr h="240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198722"/>
                  </a:ext>
                </a:extLst>
              </a:tr>
              <a:tr h="438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лиц, прошедших обучение по программам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 в университете,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посредством онлайн-курсов,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extLst>
                  <a:ext uri="{0D108BD9-81ED-4DB2-BD59-A6C34878D82A}">
                    <a16:rowId xmlns:a16="http://schemas.microsoft.com/office/drawing/2014/main" val="2664457518"/>
                  </a:ext>
                </a:extLst>
              </a:tr>
              <a:tr h="1119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квалификацию, в общей численности обучающихся по образовательным программам бакалавриата, специалитета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магистратуры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очной форме обучения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extLst>
                  <a:ext uri="{0D108BD9-81ED-4DB2-BD59-A6C34878D82A}">
                    <a16:rowId xmlns:a16="http://schemas.microsoft.com/office/drawing/2014/main" val="2921021902"/>
                  </a:ext>
                </a:extLst>
              </a:tr>
              <a:tr h="438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зачисленных на обучение в рамках проекта «Цифровые кафедры» параллельно с освоением ОПОП ВО по ДПП ПП,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внесли изменения в перечень целевых показателей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extLst>
                  <a:ext uri="{0D108BD9-81ED-4DB2-BD59-A6C34878D82A}">
                    <a16:rowId xmlns:a16="http://schemas.microsoft.com/office/drawing/2014/main" val="556156149"/>
                  </a:ext>
                </a:extLst>
              </a:tr>
              <a:tr h="438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завершивших обучение в рамках проекта «Цифровые кафедры» параллельно с освоением ОПОП ВО по ДПП ПП,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313973"/>
                  </a:ext>
                </a:extLst>
              </a:tr>
              <a:tr h="1119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квалификацию, в общей численности обучающихся по образовательным программам бакалавриата, специалитета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магистратуры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очной форме обучения, прошедших ассесмент,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099" marR="59099" marT="0" marB="0" anchor="ctr"/>
                </a:tc>
                <a:extLst>
                  <a:ext uri="{0D108BD9-81ED-4DB2-BD59-A6C34878D82A}">
                    <a16:rowId xmlns:a16="http://schemas.microsoft.com/office/drawing/2014/main" val="3930406698"/>
                  </a:ext>
                </a:extLst>
              </a:tr>
              <a:tr h="438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средств, поступивших от реализации программ ДПО,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extLst>
                  <a:ext uri="{0D108BD9-81ED-4DB2-BD59-A6C34878D82A}">
                    <a16:rowId xmlns:a16="http://schemas.microsoft.com/office/drawing/2014/main" val="717787784"/>
                  </a:ext>
                </a:extLst>
              </a:tr>
              <a:tr h="978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 переподготовки для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квалификацию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9" marR="59099" marT="0" marB="0" anchor="ctr"/>
                </a:tc>
                <a:extLst>
                  <a:ext uri="{0D108BD9-81ED-4DB2-BD59-A6C34878D82A}">
                    <a16:rowId xmlns:a16="http://schemas.microsoft.com/office/drawing/2014/main" val="287572185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8573" y="6495803"/>
            <a:ext cx="1573427" cy="3621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1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202131"/>
            <a:ext cx="8979933" cy="6545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системы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ДПО на 2022-2024 гг.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28901"/>
              </p:ext>
            </p:extLst>
          </p:nvPr>
        </p:nvGraphicFramePr>
        <p:xfrm>
          <a:off x="806336" y="914401"/>
          <a:ext cx="10748355" cy="5848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378">
                  <a:extLst>
                    <a:ext uri="{9D8B030D-6E8A-4147-A177-3AD203B41FA5}">
                      <a16:colId xmlns:a16="http://schemas.microsoft.com/office/drawing/2014/main" val="3375827805"/>
                    </a:ext>
                  </a:extLst>
                </a:gridCol>
                <a:gridCol w="4459566">
                  <a:extLst>
                    <a:ext uri="{9D8B030D-6E8A-4147-A177-3AD203B41FA5}">
                      <a16:colId xmlns:a16="http://schemas.microsoft.com/office/drawing/2014/main" val="2976232320"/>
                    </a:ext>
                  </a:extLst>
                </a:gridCol>
                <a:gridCol w="2236124">
                  <a:extLst>
                    <a:ext uri="{9D8B030D-6E8A-4147-A177-3AD203B41FA5}">
                      <a16:colId xmlns:a16="http://schemas.microsoft.com/office/drawing/2014/main" val="1010234178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523719137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1679382318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3351534794"/>
                    </a:ext>
                  </a:extLst>
                </a:gridCol>
                <a:gridCol w="1238595">
                  <a:extLst>
                    <a:ext uri="{9D8B030D-6E8A-4147-A177-3AD203B41FA5}">
                      <a16:colId xmlns:a16="http://schemas.microsoft.com/office/drawing/2014/main" val="1527002766"/>
                    </a:ext>
                  </a:extLst>
                </a:gridCol>
              </a:tblGrid>
              <a:tr h="2167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extLst>
                  <a:ext uri="{0D108BD9-81ED-4DB2-BD59-A6C34878D82A}">
                    <a16:rowId xmlns:a16="http://schemas.microsoft.com/office/drawing/2014/main" val="3054567695"/>
                  </a:ext>
                </a:extLst>
              </a:tr>
              <a:tr h="216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52913"/>
                  </a:ext>
                </a:extLst>
              </a:tr>
              <a:tr h="38343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маркетинговой политики в системе ДПО Университета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14524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единой страницы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 на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сайте НГТУ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row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показателей: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«Численность лиц, прошедших обучение по дополнительным профессиональным программам в образовательной организации высшего образования, в том числе посредством онлайн-курсов, чел.» / Объем доходов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дополнительных профессиональных программ и основных программ профессионального обучения в расчете на одного НПР,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extLst>
                  <a:ext uri="{0D108BD9-81ED-4DB2-BD59-A6C34878D82A}">
                    <a16:rowId xmlns:a16="http://schemas.microsoft.com/office/drawing/2014/main" val="3311596246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Информационной системы НГТУ по ДПО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extLst>
                  <a:ext uri="{0D108BD9-81ED-4DB2-BD59-A6C34878D82A}">
                    <a16:rowId xmlns:a16="http://schemas.microsoft.com/office/drawing/2014/main" val="1330405491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накопление единой базы потенциальных слушателей программ ДПО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extLst>
                  <a:ext uri="{0D108BD9-81ED-4DB2-BD59-A6C34878D82A}">
                    <a16:rowId xmlns:a16="http://schemas.microsoft.com/office/drawing/2014/main" val="3463742960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единых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 к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РЕПОЗИТОРИЯ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УМК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extLst>
                  <a:ext uri="{0D108BD9-81ED-4DB2-BD59-A6C34878D82A}">
                    <a16:rowId xmlns:a16="http://schemas.microsoft.com/office/drawing/2014/main" val="1337110746"/>
                  </a:ext>
                </a:extLst>
              </a:tr>
              <a:tr h="867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продвижения программ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учетом сегментации рынка образовательных услуг и специфики программ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всех сегментов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extLst>
                  <a:ext uri="{0D108BD9-81ED-4DB2-BD59-A6C34878D82A}">
                    <a16:rowId xmlns:a16="http://schemas.microsoft.com/office/drawing/2014/main" val="841799660"/>
                  </a:ext>
                </a:extLst>
              </a:tr>
              <a:tr h="40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локальных нормативно-правовых актов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НГТУ 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ДПО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extLst>
                  <a:ext uri="{0D108BD9-81ED-4DB2-BD59-A6C34878D82A}">
                    <a16:rowId xmlns:a16="http://schemas.microsoft.com/office/drawing/2014/main" val="4086223742"/>
                  </a:ext>
                </a:extLst>
              </a:tr>
              <a:tr h="40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наполнение программами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(онлайн-курсов)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РЕПОЗИТОРИЯ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extLst>
                  <a:ext uri="{0D108BD9-81ED-4DB2-BD59-A6C34878D82A}">
                    <a16:rowId xmlns:a16="http://schemas.microsoft.com/office/drawing/2014/main" val="3735897511"/>
                  </a:ext>
                </a:extLst>
              </a:tr>
              <a:tr h="505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новых программ ДПО профессиональной переподготовки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extLst>
                  <a:ext uri="{0D108BD9-81ED-4DB2-BD59-A6C34878D82A}">
                    <a16:rowId xmlns:a16="http://schemas.microsoft.com/office/drawing/2014/main" val="2381833056"/>
                  </a:ext>
                </a:extLst>
              </a:tr>
              <a:tr h="910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новых программ ДПО повышения квалификации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4" marR="55814" marT="0" marB="0"/>
                </a:tc>
                <a:extLst>
                  <a:ext uri="{0D108BD9-81ED-4DB2-BD59-A6C34878D82A}">
                    <a16:rowId xmlns:a16="http://schemas.microsoft.com/office/drawing/2014/main" val="378701524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3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202131"/>
            <a:ext cx="8979933" cy="6545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системы дополнительного профессионального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77910"/>
              </p:ext>
            </p:extLst>
          </p:nvPr>
        </p:nvGraphicFramePr>
        <p:xfrm>
          <a:off x="806335" y="1058778"/>
          <a:ext cx="10873047" cy="4589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1007">
                  <a:extLst>
                    <a:ext uri="{9D8B030D-6E8A-4147-A177-3AD203B41FA5}">
                      <a16:colId xmlns:a16="http://schemas.microsoft.com/office/drawing/2014/main" val="1353393534"/>
                    </a:ext>
                  </a:extLst>
                </a:gridCol>
                <a:gridCol w="2143123">
                  <a:extLst>
                    <a:ext uri="{9D8B030D-6E8A-4147-A177-3AD203B41FA5}">
                      <a16:colId xmlns:a16="http://schemas.microsoft.com/office/drawing/2014/main" val="2693651790"/>
                    </a:ext>
                  </a:extLst>
                </a:gridCol>
                <a:gridCol w="953162">
                  <a:extLst>
                    <a:ext uri="{9D8B030D-6E8A-4147-A177-3AD203B41FA5}">
                      <a16:colId xmlns:a16="http://schemas.microsoft.com/office/drawing/2014/main" val="2063609526"/>
                    </a:ext>
                  </a:extLst>
                </a:gridCol>
                <a:gridCol w="999601">
                  <a:extLst>
                    <a:ext uri="{9D8B030D-6E8A-4147-A177-3AD203B41FA5}">
                      <a16:colId xmlns:a16="http://schemas.microsoft.com/office/drawing/2014/main" val="3415642165"/>
                    </a:ext>
                  </a:extLst>
                </a:gridCol>
                <a:gridCol w="1014829">
                  <a:extLst>
                    <a:ext uri="{9D8B030D-6E8A-4147-A177-3AD203B41FA5}">
                      <a16:colId xmlns:a16="http://schemas.microsoft.com/office/drawing/2014/main" val="783500968"/>
                    </a:ext>
                  </a:extLst>
                </a:gridCol>
                <a:gridCol w="1721325">
                  <a:extLst>
                    <a:ext uri="{9D8B030D-6E8A-4147-A177-3AD203B41FA5}">
                      <a16:colId xmlns:a16="http://schemas.microsoft.com/office/drawing/2014/main" val="381643220"/>
                    </a:ext>
                  </a:extLst>
                </a:gridCol>
              </a:tblGrid>
              <a:tr h="348842">
                <a:tc gridSpan="6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ФЕДЕРАЛЬНЫХ ПРОЕКТАХ, ГРАНТАХ, ПРОГРАММАХ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41864"/>
                  </a:ext>
                </a:extLst>
              </a:tr>
              <a:tr h="348842">
                <a:tc gridSpan="6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«Содействие занятости» национального проекта «Демография»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94664"/>
                  </a:ext>
                </a:extLst>
              </a:tr>
              <a:tr h="221967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111071"/>
                  </a:ext>
                </a:extLst>
              </a:tr>
              <a:tr h="172383">
                <a:tc vMerge="1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4285173"/>
                  </a:ext>
                </a:extLst>
              </a:tr>
              <a:tr h="50028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квоты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слушателей,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прошедших обучение»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 gridSpan="2"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показателя предыдущего года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 hMerge="1"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по проекту Федеральный оператор (ТГУ)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по результатам квалификационного отбора на каждый год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877597"/>
                  </a:ext>
                </a:extLst>
              </a:tr>
              <a:tr h="546237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квалификационного отбора программ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99239"/>
                  </a:ext>
                </a:extLst>
              </a:tr>
              <a:tr h="69768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 ДПО профессиональной подготовки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18052"/>
                  </a:ext>
                </a:extLst>
              </a:tr>
              <a:tr h="69768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 ДПО повышения квалификации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7767"/>
                  </a:ext>
                </a:extLst>
              </a:tr>
              <a:tr h="69768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обучения по программам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95524"/>
                  </a:ext>
                </a:extLst>
              </a:tr>
              <a:tr h="34884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сайта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trud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nstu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0955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3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-8694" y="111319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202131"/>
            <a:ext cx="8979933" cy="65451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системы ДПО на 2022-2024 гг.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8597" y="1014153"/>
            <a:ext cx="10532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 стратегического академического лидерства «Приоритет-2030»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05638"/>
              </p:ext>
            </p:extLst>
          </p:nvPr>
        </p:nvGraphicFramePr>
        <p:xfrm>
          <a:off x="1630017" y="1494803"/>
          <a:ext cx="9652883" cy="4682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2883">
                  <a:extLst>
                    <a:ext uri="{9D8B030D-6E8A-4147-A177-3AD203B41FA5}">
                      <a16:colId xmlns:a16="http://schemas.microsoft.com/office/drawing/2014/main" val="2578173279"/>
                    </a:ext>
                  </a:extLst>
                </a:gridCol>
              </a:tblGrid>
              <a:tr h="572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проекта «Цифровые кафедры»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004013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Разработать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 профессиональной переподготовки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464294"/>
                  </a:ext>
                </a:extLst>
              </a:tr>
              <a:tr h="32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2022 г. – 5,       2023 г. – 7,       2024 г. – 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658132"/>
                  </a:ext>
                </a:extLst>
              </a:tr>
              <a:tr h="980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Осуществить набор обучающихся НГТУ на программы ДПО профессиональной переподготовки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681726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2022 г. –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чел.,       2023 г. – 1000 чел.,       2024 – 1200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63734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Пройти комплексную оценку (ассесмент) и осуществить выпуск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5053383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2023 г. – не менее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70678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2024 г. – не менее 900 чел.,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31134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2025 г. – не менее 1080 чел.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9015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1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-10938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406527"/>
            <a:ext cx="8979933" cy="69906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системы дополнительного профессионального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гг.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35490"/>
              </p:ext>
            </p:extLst>
          </p:nvPr>
        </p:nvGraphicFramePr>
        <p:xfrm>
          <a:off x="1612669" y="1880425"/>
          <a:ext cx="10102414" cy="349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1668">
                  <a:extLst>
                    <a:ext uri="{9D8B030D-6E8A-4147-A177-3AD203B41FA5}">
                      <a16:colId xmlns:a16="http://schemas.microsoft.com/office/drawing/2014/main" val="3824485016"/>
                    </a:ext>
                  </a:extLst>
                </a:gridCol>
                <a:gridCol w="3226200">
                  <a:extLst>
                    <a:ext uri="{9D8B030D-6E8A-4147-A177-3AD203B41FA5}">
                      <a16:colId xmlns:a16="http://schemas.microsoft.com/office/drawing/2014/main" val="1729652567"/>
                    </a:ext>
                  </a:extLst>
                </a:gridCol>
                <a:gridCol w="968182">
                  <a:extLst>
                    <a:ext uri="{9D8B030D-6E8A-4147-A177-3AD203B41FA5}">
                      <a16:colId xmlns:a16="http://schemas.microsoft.com/office/drawing/2014/main" val="1864800922"/>
                    </a:ext>
                  </a:extLst>
                </a:gridCol>
                <a:gridCol w="968182">
                  <a:extLst>
                    <a:ext uri="{9D8B030D-6E8A-4147-A177-3AD203B41FA5}">
                      <a16:colId xmlns:a16="http://schemas.microsoft.com/office/drawing/2014/main" val="295118218"/>
                    </a:ext>
                  </a:extLst>
                </a:gridCol>
                <a:gridCol w="968182">
                  <a:extLst>
                    <a:ext uri="{9D8B030D-6E8A-4147-A177-3AD203B41FA5}">
                      <a16:colId xmlns:a16="http://schemas.microsoft.com/office/drawing/2014/main" val="1967155849"/>
                    </a:ext>
                  </a:extLst>
                </a:gridCol>
              </a:tblGrid>
              <a:tr h="255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84208"/>
                  </a:ext>
                </a:extLst>
              </a:tr>
              <a:tr h="25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0558304"/>
                  </a:ext>
                </a:extLst>
              </a:tr>
              <a:tr h="768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Управления дополнительного профессионального образования 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УДПО)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показателей: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«Численность лиц, прошедших обучение по дополнительным профессиональным программам в образовательной организации высшего образования, в том числе посредством онлайн-курсов, чел.» / Объем доходов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дополнительных профессиональных программ и основных программ профессионального обучения в расчете на одного НПР,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6457594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сотрудников на вакантные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позиции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752451"/>
                  </a:ext>
                </a:extLst>
              </a:tr>
              <a:tr h="798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финансово-экономических механизмов системы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5298730"/>
                  </a:ext>
                </a:extLst>
              </a:tr>
              <a:tr h="785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совета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45294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9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30423" t="16858" r="57623" b="10005"/>
          <a:stretch/>
        </p:blipFill>
        <p:spPr bwMode="auto">
          <a:xfrm>
            <a:off x="1" y="0"/>
            <a:ext cx="1270660" cy="6748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1039"/>
              </p:ext>
            </p:extLst>
          </p:nvPr>
        </p:nvGraphicFramePr>
        <p:xfrm>
          <a:off x="1270660" y="286523"/>
          <a:ext cx="10569143" cy="650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Документ" r:id="rId5" imgW="10082218" imgH="6954991" progId="Word.Document.12">
                  <p:embed/>
                </p:oleObj>
              </mc:Choice>
              <mc:Fallback>
                <p:oleObj name="Документ" r:id="rId5" imgW="10082218" imgH="6954991" progId="Word.Document.12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660" y="286523"/>
                        <a:ext cx="10569143" cy="6506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21081" y="6639698"/>
            <a:ext cx="1070919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0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4" y="2443942"/>
            <a:ext cx="8587047" cy="2103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2111432" y="316468"/>
            <a:ext cx="87283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1695796" y="2577159"/>
            <a:ext cx="901099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0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945178" cy="679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798233" y="0"/>
            <a:ext cx="1393767" cy="615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64968"/>
              </p:ext>
            </p:extLst>
          </p:nvPr>
        </p:nvGraphicFramePr>
        <p:xfrm>
          <a:off x="852056" y="629537"/>
          <a:ext cx="11039300" cy="5988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246">
                  <a:extLst>
                    <a:ext uri="{9D8B030D-6E8A-4147-A177-3AD203B41FA5}">
                      <a16:colId xmlns:a16="http://schemas.microsoft.com/office/drawing/2014/main" val="3565222012"/>
                    </a:ext>
                  </a:extLst>
                </a:gridCol>
                <a:gridCol w="6833855">
                  <a:extLst>
                    <a:ext uri="{9D8B030D-6E8A-4147-A177-3AD203B41FA5}">
                      <a16:colId xmlns:a16="http://schemas.microsoft.com/office/drawing/2014/main" val="4172922737"/>
                    </a:ext>
                  </a:extLst>
                </a:gridCol>
                <a:gridCol w="680112">
                  <a:extLst>
                    <a:ext uri="{9D8B030D-6E8A-4147-A177-3AD203B41FA5}">
                      <a16:colId xmlns:a16="http://schemas.microsoft.com/office/drawing/2014/main" val="525022770"/>
                    </a:ext>
                  </a:extLst>
                </a:gridCol>
                <a:gridCol w="680112">
                  <a:extLst>
                    <a:ext uri="{9D8B030D-6E8A-4147-A177-3AD203B41FA5}">
                      <a16:colId xmlns:a16="http://schemas.microsoft.com/office/drawing/2014/main" val="3510605001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val="2124520009"/>
                    </a:ext>
                  </a:extLst>
                </a:gridCol>
                <a:gridCol w="114191">
                  <a:extLst>
                    <a:ext uri="{9D8B030D-6E8A-4147-A177-3AD203B41FA5}">
                      <a16:colId xmlns:a16="http://schemas.microsoft.com/office/drawing/2014/main" val="976196704"/>
                    </a:ext>
                  </a:extLst>
                </a:gridCol>
                <a:gridCol w="1093123">
                  <a:extLst>
                    <a:ext uri="{9D8B030D-6E8A-4147-A177-3AD203B41FA5}">
                      <a16:colId xmlns:a16="http://schemas.microsoft.com/office/drawing/2014/main" val="2473076725"/>
                    </a:ext>
                  </a:extLst>
                </a:gridCol>
              </a:tblGrid>
              <a:tr h="208578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rowSpan="2" h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3601778403"/>
                  </a:ext>
                </a:extLst>
              </a:tr>
              <a:tr h="447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824325"/>
                  </a:ext>
                </a:extLst>
              </a:tr>
              <a:tr h="11977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лиц, прошедших обучение по ДПО,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4220894805"/>
                  </a:ext>
                </a:extLst>
              </a:tr>
              <a:tr h="208578"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видам программ: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70184"/>
                  </a:ext>
                </a:extLst>
              </a:tr>
              <a:tr h="1316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профессиональной переподготовки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2439121789"/>
                  </a:ext>
                </a:extLst>
              </a:tr>
              <a:tr h="13040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повышения квалификации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4005702250"/>
                  </a:ext>
                </a:extLst>
              </a:tr>
              <a:tr h="1773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реализованных образовательных программ ДПО, ед.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3325910458"/>
                  </a:ext>
                </a:extLst>
              </a:tr>
              <a:tr h="208578"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видам программ: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685946"/>
                  </a:ext>
                </a:extLst>
              </a:tr>
              <a:tr h="1118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профессиональной переподготовки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2571217272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повышения квалификации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1319358839"/>
                  </a:ext>
                </a:extLst>
              </a:tr>
              <a:tr h="3500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программ ДПО, с применением электронного обучения (ЭО) или дистанционных образовательных технологий (ДОТ), ед.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1854646266"/>
                  </a:ext>
                </a:extLst>
              </a:tr>
              <a:tr h="820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лиц, прошедших обучение по ДПО, с применением ЭО или ДОТ,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1264977622"/>
                  </a:ext>
                </a:extLst>
              </a:tr>
              <a:tr h="208578"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12666"/>
                  </a:ext>
                </a:extLst>
              </a:tr>
              <a:tr h="33302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лиц, прошедших обучение по программам ДПО,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исключительно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применением ЭО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ДОТ,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3876006025"/>
                  </a:ext>
                </a:extLst>
              </a:tr>
              <a:tr h="2671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программ ДПО, реализованных по заказу реального сектора экономики и/или совместно с предприятием реального сектора экономики, ед.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868421167"/>
                  </a:ext>
                </a:extLst>
              </a:tr>
              <a:tr h="2782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специализированных структурных образовательных подразделений,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участвующих 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программ ДПО, ед.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2104335771"/>
                  </a:ext>
                </a:extLst>
              </a:tr>
              <a:tr h="24126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работников, осуществляющих образовательную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условиях внутреннего совместительства,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3112871594"/>
                  </a:ext>
                </a:extLst>
              </a:tr>
              <a:tr h="208578"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94862"/>
                  </a:ext>
                </a:extLst>
              </a:tr>
              <a:tr h="3419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являются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экспертами-практиками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области преподаваемых дисциплин,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3639601992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работников, осуществляющих образовательную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условиях внешнего совместительства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3235728724"/>
                  </a:ext>
                </a:extLst>
              </a:tr>
              <a:tr h="208578"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48395"/>
                  </a:ext>
                </a:extLst>
              </a:tr>
              <a:tr h="2085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являются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экспертами-практиками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преподаваемых дисциплин,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extLst>
                  <a:ext uri="{0D108BD9-81ED-4DB2-BD59-A6C34878D82A}">
                    <a16:rowId xmlns:a16="http://schemas.microsoft.com/office/drawing/2014/main" val="2670423703"/>
                  </a:ext>
                </a:extLst>
              </a:tr>
              <a:tr h="24092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средств, поступивших от реализации программ ДПО,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51167,0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60625,2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9458,2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18" marR="44818" marT="0" marB="0"/>
                </a:tc>
                <a:extLst>
                  <a:ext uri="{0D108BD9-81ED-4DB2-BD59-A6C34878D82A}">
                    <a16:rowId xmlns:a16="http://schemas.microsoft.com/office/drawing/2014/main" val="807769257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45178" y="154004"/>
            <a:ext cx="8986058" cy="45395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по реализации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дополнительного профессионального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7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434" y="133003"/>
            <a:ext cx="8633861" cy="3325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прошедших обучение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ДПО, по структурным подразделениям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85190"/>
              </p:ext>
            </p:extLst>
          </p:nvPr>
        </p:nvGraphicFramePr>
        <p:xfrm>
          <a:off x="349134" y="652060"/>
          <a:ext cx="11571317" cy="5903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86">
                  <a:extLst>
                    <a:ext uri="{9D8B030D-6E8A-4147-A177-3AD203B41FA5}">
                      <a16:colId xmlns:a16="http://schemas.microsoft.com/office/drawing/2014/main" val="118187019"/>
                    </a:ext>
                  </a:extLst>
                </a:gridCol>
                <a:gridCol w="8918790">
                  <a:extLst>
                    <a:ext uri="{9D8B030D-6E8A-4147-A177-3AD203B41FA5}">
                      <a16:colId xmlns:a16="http://schemas.microsoft.com/office/drawing/2014/main" val="2938328114"/>
                    </a:ext>
                  </a:extLst>
                </a:gridCol>
                <a:gridCol w="651347">
                  <a:extLst>
                    <a:ext uri="{9D8B030D-6E8A-4147-A177-3AD203B41FA5}">
                      <a16:colId xmlns:a16="http://schemas.microsoft.com/office/drawing/2014/main" val="3124526396"/>
                    </a:ext>
                  </a:extLst>
                </a:gridCol>
                <a:gridCol w="651347">
                  <a:extLst>
                    <a:ext uri="{9D8B030D-6E8A-4147-A177-3AD203B41FA5}">
                      <a16:colId xmlns:a16="http://schemas.microsoft.com/office/drawing/2014/main" val="206558617"/>
                    </a:ext>
                  </a:extLst>
                </a:gridCol>
                <a:gridCol w="651347">
                  <a:extLst>
                    <a:ext uri="{9D8B030D-6E8A-4147-A177-3AD203B41FA5}">
                      <a16:colId xmlns:a16="http://schemas.microsoft.com/office/drawing/2014/main" val="439667062"/>
                    </a:ext>
                  </a:extLst>
                </a:gridCol>
              </a:tblGrid>
              <a:tr h="20393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</a:t>
                      </a:r>
                    </a:p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(2021)</a:t>
                      </a:r>
                      <a:endParaRPr lang="ru-RU" sz="1200" b="1" spc="-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подразделение, факультет/институт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54918"/>
                  </a:ext>
                </a:extLst>
              </a:tr>
              <a:tr h="199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2191182312"/>
                  </a:ext>
                </a:extLst>
              </a:tr>
              <a:tr h="198790">
                <a:tc gridSpan="2"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программам ДПО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966806201"/>
                  </a:ext>
                </a:extLst>
              </a:tr>
              <a:tr h="16505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подразделениям: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2888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повышения квалификации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(ФПК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2187375645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центр «Перспектива» (УЦ «Перспектива»)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1289166350"/>
                  </a:ext>
                </a:extLst>
              </a:tr>
              <a:tr h="25273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 учебно-методический центр по обучению лиц с инвалидностью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(РУМЦ)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585569467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Учебно-методический центр Факультета бизнеса (УМЦ ФБ)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425426290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центр безопасности образовательного учреждения (РЦБ)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ФЭН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410449721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подготовки кадров для системы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госзакупок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(ЦПК СГЗ)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115642597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Учебно-научная лаборатория «Автоматизация производственных механизмов» (УНЛ АПМ)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2972659310"/>
                  </a:ext>
                </a:extLst>
              </a:tr>
              <a:tr h="3851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Межкафедральная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научно-исследовательская лаборатория обработки, анализа и представления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электрических системах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ЛДвЭЭС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ФЭН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949926859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Научно-исследовательский и образовательный центр «Инфо-Мир» (НИОЦ «Инфо-Мир»)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ФПМИ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1080402560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центр «Центр перевода» («Центр перевода»)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766233431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образовательный центр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Энергоцентр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НГТУ» (БОЦ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Энергоцентр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НГТУ»)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ФЭН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040946676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Научно-образовательный центр «Прикладные аспекты цифровых технологий» (НОЦ ПАЦТ)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1428926080"/>
                  </a:ext>
                </a:extLst>
              </a:tr>
              <a:tr h="2802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Западно-Сибирский региональный учебно-научный центр </a:t>
                      </a:r>
                      <a:r>
                        <a:rPr lang="ru-RU" sz="1400" spc="-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безопасность</a:t>
                      </a:r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spc="-1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ЗапСиб</a:t>
                      </a:r>
                      <a:r>
                        <a:rPr lang="ru-RU" sz="1400" spc="-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РУНЦ ИБ) </a:t>
                      </a:r>
                      <a:r>
                        <a:rPr lang="ru-RU" sz="1400" b="1" spc="-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АВТФ</a:t>
                      </a:r>
                      <a:endParaRPr lang="ru-RU" sz="1400" b="1" spc="-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636928035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учебно-методический центр «Семья» (УМЦ «Семья»)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2465620954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Научно-образовательный центр «Восток-Запад» (НОЦ «Восток-Запад»)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845455931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Центр Математики и Информатики «Бизнес-Информатика» (УЦМИ «Бизнес-Информатика»)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ФПМИ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1919915846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Языковой центр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Лингва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(ЯЦ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Лингва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893242517"/>
                  </a:ext>
                </a:extLst>
              </a:tr>
              <a:tr h="3851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Научно-образовательный центр «Психологическое консультирование» (НОЦ «Психологическое консультирование»)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3278233527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центр информационных технологий «Информатика» (УЦИТ «Информатика»)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2941280866"/>
                  </a:ext>
                </a:extLst>
              </a:tr>
              <a:tr h="23942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центр информационных систем </a:t>
                      </a:r>
                      <a:r>
                        <a:rPr lang="ru-RU" sz="1400" spc="-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«Интегрированные информационные технологии» (УЦИС «ИИТ») </a:t>
                      </a:r>
                      <a:r>
                        <a:rPr lang="ru-RU" sz="1400" b="1" spc="-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АВТФ</a:t>
                      </a:r>
                      <a:endParaRPr lang="ru-RU" sz="1400" b="1" spc="-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1413291333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международного образования (ЦМО)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1503839588"/>
                  </a:ext>
                </a:extLst>
              </a:tr>
              <a:tr h="1987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центр лингвистики и межкультурной коммуникации (УЦ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996911293"/>
                  </a:ext>
                </a:extLst>
              </a:tr>
              <a:tr h="21430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Учебно-методический центр по подготовке и аттестации профессиональных бухгалтеров (УМЦ ППБ)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89" marR="48689" marT="0" marB="0" anchor="ctr"/>
                </a:tc>
                <a:extLst>
                  <a:ext uri="{0D108BD9-81ED-4DB2-BD59-A6C34878D82A}">
                    <a16:rowId xmlns:a16="http://schemas.microsoft.com/office/drawing/2014/main" val="42407204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7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86628"/>
            <a:ext cx="9085811" cy="47032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поступивших от реализации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ДПО,  по структурным подразделениям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04985"/>
              </p:ext>
            </p:extLst>
          </p:nvPr>
        </p:nvGraphicFramePr>
        <p:xfrm>
          <a:off x="290943" y="653490"/>
          <a:ext cx="11687699" cy="5879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741">
                  <a:extLst>
                    <a:ext uri="{9D8B030D-6E8A-4147-A177-3AD203B41FA5}">
                      <a16:colId xmlns:a16="http://schemas.microsoft.com/office/drawing/2014/main" val="118187019"/>
                    </a:ext>
                  </a:extLst>
                </a:gridCol>
                <a:gridCol w="8842875">
                  <a:extLst>
                    <a:ext uri="{9D8B030D-6E8A-4147-A177-3AD203B41FA5}">
                      <a16:colId xmlns:a16="http://schemas.microsoft.com/office/drawing/2014/main" val="3665713232"/>
                    </a:ext>
                  </a:extLst>
                </a:gridCol>
                <a:gridCol w="721361">
                  <a:extLst>
                    <a:ext uri="{9D8B030D-6E8A-4147-A177-3AD203B41FA5}">
                      <a16:colId xmlns:a16="http://schemas.microsoft.com/office/drawing/2014/main" val="119450289"/>
                    </a:ext>
                  </a:extLst>
                </a:gridCol>
                <a:gridCol w="721361">
                  <a:extLst>
                    <a:ext uri="{9D8B030D-6E8A-4147-A177-3AD203B41FA5}">
                      <a16:colId xmlns:a16="http://schemas.microsoft.com/office/drawing/2014/main" val="2133291644"/>
                    </a:ext>
                  </a:extLst>
                </a:gridCol>
                <a:gridCol w="721361">
                  <a:extLst>
                    <a:ext uri="{9D8B030D-6E8A-4147-A177-3AD203B41FA5}">
                      <a16:colId xmlns:a16="http://schemas.microsoft.com/office/drawing/2014/main" val="101503552"/>
                    </a:ext>
                  </a:extLst>
                </a:gridCol>
              </a:tblGrid>
              <a:tr h="23704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</a:t>
                      </a:r>
                    </a:p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(2021)</a:t>
                      </a:r>
                      <a:endParaRPr lang="ru-RU" sz="1200" b="1" spc="-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подразделение, факультет/институт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средств, тыс.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54918"/>
                  </a:ext>
                </a:extLst>
              </a:tr>
              <a:tr h="164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154086"/>
                  </a:ext>
                </a:extLst>
              </a:tr>
              <a:tr h="191608">
                <a:tc gridSpan="2"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по программам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55072,78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61150,24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6077,46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6806201"/>
                  </a:ext>
                </a:extLst>
              </a:tr>
              <a:tr h="164235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 по подразделениям: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2888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Факультет повышения квалификации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(ФПК)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9461,50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8953,28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375645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Образовательный центр «Центр перевода» («Центр перевода»)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5467,53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5271,71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-195,82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166350"/>
                  </a:ext>
                </a:extLst>
              </a:tr>
              <a:tr h="19160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центр информационных технологий «Информатика» (УЦИТ «Информатика»)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4090,70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4030,00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-60,70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569467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Научно-образовательный центр «Восток-Запад» (НОЦ «Восток-Запад»)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2003,80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3084,85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1081,05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426290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Языковой центр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Лингва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(ЯЦ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Лингва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3546,89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2860,30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-686,59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449721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Учебно-методический центр Факультета бизнеса (УМЦ ФБ)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2121,35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2393,66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272,31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642597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Учебно-научная лаборатория «Автоматизация производственных механизмов» (УНЛ АПМ)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994,80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2157,00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1162,20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659310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Научно-образовательный центр </a:t>
                      </a:r>
                      <a:r>
                        <a:rPr lang="ru-RU" sz="1400" spc="-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«Психологическое </a:t>
                      </a:r>
                      <a:r>
                        <a:rPr lang="ru-RU" sz="1400" spc="-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консультирование» (</a:t>
                      </a:r>
                      <a:r>
                        <a:rPr lang="ru-RU" sz="1400" spc="-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НОЦ «Психологическое консультирование») </a:t>
                      </a:r>
                      <a:r>
                        <a:rPr lang="ru-RU" sz="1400" b="1" spc="-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spc="-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557,50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892,50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9926859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подготовки кадров для системы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госзакупок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(ЦПК СГЗ)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1326,35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1209,4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-116,95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0402560"/>
                  </a:ext>
                </a:extLst>
              </a:tr>
              <a:tr h="2405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Ресурсный учебно-методический центр по обучению лиц с инвалидностью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ОВЗ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(РУМЦ)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213,60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550,40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233431"/>
                  </a:ext>
                </a:extLst>
              </a:tr>
              <a:tr h="38321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Межкафедральная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научно-исследовательская лаборатория обработки, анализа и представления данных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электрических системах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ЛДвЭЭС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ФЭН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699,33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699,33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946676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 образовательный центр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Энергоцентр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НГТУ» (БОЦ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Энергоцентр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НГТУ»)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ФЭН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926080"/>
                  </a:ext>
                </a:extLst>
              </a:tr>
              <a:tr h="2567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Западно-Сибирский региональный учебно-научный центр </a:t>
                      </a:r>
                      <a:r>
                        <a:rPr lang="ru-RU" sz="1400" spc="-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«Информационная безопасность</a:t>
                      </a:r>
                      <a:r>
                        <a:rPr lang="ru-RU" sz="1400" spc="-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400" spc="-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ЗапСиб</a:t>
                      </a:r>
                      <a:r>
                        <a:rPr lang="ru-RU" sz="1400" spc="-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РУНЦ ИБ) </a:t>
                      </a:r>
                      <a:r>
                        <a:rPr lang="ru-RU" sz="1400" b="1" spc="-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АВТФ</a:t>
                      </a:r>
                      <a:endParaRPr lang="ru-RU" sz="1400" spc="-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481,35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-241,35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6928035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Центр Математики и Информатики «Бизнес-Информатика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(УЦМИ «Бизнес-Информатика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ФПМИ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379,10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224,20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-154,90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620954"/>
                  </a:ext>
                </a:extLst>
              </a:tr>
              <a:tr h="2143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центр лингвистики и межкультурной коммуникации (УЦ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ЛиМК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-58,00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5455931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Научно-исследовательский и образовательный центр «Инфо-Мир» (НИОЦ «Инфо-Мир»)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ФПМИ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92,46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92,46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9915846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 международного образования (ЦМО)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3242517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центр информационных систем </a:t>
                      </a:r>
                      <a:r>
                        <a:rPr lang="ru-RU" sz="1400" spc="-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«Интегрированные информационные технологии</a:t>
                      </a:r>
                      <a:r>
                        <a:rPr lang="ru-RU" sz="1400" spc="-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400" spc="-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УЦИС «ИИТ») </a:t>
                      </a:r>
                      <a:r>
                        <a:rPr lang="ru-RU" sz="1400" b="1" spc="-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АВТФ</a:t>
                      </a:r>
                      <a:endParaRPr lang="ru-RU" sz="1400" spc="-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233527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Учебно-методический центр по подготовке и аттестации профессиональных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бухгалтеров 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УМЦ ППБ)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1280866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учебно-методический центр «Семья» (УМЦ «Семья»)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-53,40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291333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центр безопасности образовательного учреждения (РЦБ)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ФЭН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-13,75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3839588"/>
                  </a:ext>
                </a:extLst>
              </a:tr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центр «Перспектива» (УЦ «Перспектива»)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ФТФ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911293"/>
                  </a:ext>
                </a:extLst>
              </a:tr>
              <a:tr h="21461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Научно-образовательный центр «Прикладные аспекты цифровых технологий» (НОЦ ПАЦТ)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РЭФ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557456"/>
                  </a:ext>
                </a:extLst>
              </a:tr>
              <a:tr h="21461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(Центры ДО), 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26990,97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26522,83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12008,07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07204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4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94636"/>
            <a:ext cx="9085811" cy="702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по реализации программ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ДПО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программы стратегического академического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лидерства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Приоритет-2030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65340"/>
              </p:ext>
            </p:extLst>
          </p:nvPr>
        </p:nvGraphicFramePr>
        <p:xfrm>
          <a:off x="827774" y="1180139"/>
          <a:ext cx="11078673" cy="532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71">
                  <a:extLst>
                    <a:ext uri="{9D8B030D-6E8A-4147-A177-3AD203B41FA5}">
                      <a16:colId xmlns:a16="http://schemas.microsoft.com/office/drawing/2014/main" val="3046977949"/>
                    </a:ext>
                  </a:extLst>
                </a:gridCol>
                <a:gridCol w="4879571">
                  <a:extLst>
                    <a:ext uri="{9D8B030D-6E8A-4147-A177-3AD203B41FA5}">
                      <a16:colId xmlns:a16="http://schemas.microsoft.com/office/drawing/2014/main" val="1523013924"/>
                    </a:ext>
                  </a:extLst>
                </a:gridCol>
                <a:gridCol w="725978">
                  <a:extLst>
                    <a:ext uri="{9D8B030D-6E8A-4147-A177-3AD203B41FA5}">
                      <a16:colId xmlns:a16="http://schemas.microsoft.com/office/drawing/2014/main" val="2864648939"/>
                    </a:ext>
                  </a:extLst>
                </a:gridCol>
                <a:gridCol w="725978">
                  <a:extLst>
                    <a:ext uri="{9D8B030D-6E8A-4147-A177-3AD203B41FA5}">
                      <a16:colId xmlns:a16="http://schemas.microsoft.com/office/drawing/2014/main" val="462670280"/>
                    </a:ext>
                  </a:extLst>
                </a:gridCol>
                <a:gridCol w="725978">
                  <a:extLst>
                    <a:ext uri="{9D8B030D-6E8A-4147-A177-3AD203B41FA5}">
                      <a16:colId xmlns:a16="http://schemas.microsoft.com/office/drawing/2014/main" val="2938150038"/>
                    </a:ext>
                  </a:extLst>
                </a:gridCol>
                <a:gridCol w="3643597">
                  <a:extLst>
                    <a:ext uri="{9D8B030D-6E8A-4147-A177-3AD203B41FA5}">
                      <a16:colId xmlns:a16="http://schemas.microsoft.com/office/drawing/2014/main" val="2188628888"/>
                    </a:ext>
                  </a:extLst>
                </a:gridCol>
              </a:tblGrid>
              <a:tr h="349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extLst>
                  <a:ext uri="{0D108BD9-81ED-4DB2-BD59-A6C34878D82A}">
                    <a16:rowId xmlns:a16="http://schemas.microsoft.com/office/drawing/2014/main" val="3596579038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лиц, прошедших обучение по программам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 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университете, в том числе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посредством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онлайн-курсов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extLst>
                  <a:ext uri="{0D108BD9-81ED-4DB2-BD59-A6C34878D82A}">
                    <a16:rowId xmlns:a16="http://schemas.microsoft.com/office/drawing/2014/main" val="4132945346"/>
                  </a:ext>
                </a:extLst>
              </a:tr>
              <a:tr h="987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квалификацию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(обучающиеся НГТУ)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extLst>
                  <a:ext uri="{0D108BD9-81ED-4DB2-BD59-A6C34878D82A}">
                    <a16:rowId xmlns:a16="http://schemas.microsoft.com/office/drawing/2014/main" val="1556427538"/>
                  </a:ext>
                </a:extLst>
              </a:tr>
              <a:tr h="759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средств, поступивших от реализации программ ДПО,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55000,0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60625,2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5625,2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включены средства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extLst>
                  <a:ext uri="{0D108BD9-81ED-4DB2-BD59-A6C34878D82A}">
                    <a16:rowId xmlns:a16="http://schemas.microsoft.com/office/drawing/2014/main" val="2945101204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квалификацию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(обучающиеся НГТУ)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трудоёмкость 1024/256 час;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показателя 2022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extLst>
                  <a:ext uri="{0D108BD9-81ED-4DB2-BD59-A6C34878D82A}">
                    <a16:rowId xmlns:a16="http://schemas.microsoft.com/office/drawing/2014/main" val="2395598999"/>
                  </a:ext>
                </a:extLst>
              </a:tr>
              <a:tr h="885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ДПО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 переподготовки для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квалификацию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2022 г.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не менее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программ ДПО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профессиональной переподготовки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4" marR="48534" marT="0" marB="0" anchor="ctr"/>
                </a:tc>
                <a:extLst>
                  <a:ext uri="{0D108BD9-81ED-4DB2-BD59-A6C34878D82A}">
                    <a16:rowId xmlns:a16="http://schemas.microsoft.com/office/drawing/2014/main" val="405525603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2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7" y="77002"/>
            <a:ext cx="8979933" cy="109727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квалификацию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(обучающиеся НГТУ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Приоритет-2030» за 2021-2022 гг.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93023"/>
              </p:ext>
            </p:extLst>
          </p:nvPr>
        </p:nvGraphicFramePr>
        <p:xfrm>
          <a:off x="798896" y="1174278"/>
          <a:ext cx="11136429" cy="542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091">
                  <a:extLst>
                    <a:ext uri="{9D8B030D-6E8A-4147-A177-3AD203B41FA5}">
                      <a16:colId xmlns:a16="http://schemas.microsoft.com/office/drawing/2014/main" val="1604098508"/>
                    </a:ext>
                  </a:extLst>
                </a:gridCol>
                <a:gridCol w="3202131">
                  <a:extLst>
                    <a:ext uri="{9D8B030D-6E8A-4147-A177-3AD203B41FA5}">
                      <a16:colId xmlns:a16="http://schemas.microsoft.com/office/drawing/2014/main" val="977760018"/>
                    </a:ext>
                  </a:extLst>
                </a:gridCol>
                <a:gridCol w="1337911">
                  <a:extLst>
                    <a:ext uri="{9D8B030D-6E8A-4147-A177-3AD203B41FA5}">
                      <a16:colId xmlns:a16="http://schemas.microsoft.com/office/drawing/2014/main" val="551898881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1887334099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886591116"/>
                    </a:ext>
                  </a:extLst>
                </a:gridCol>
                <a:gridCol w="3365959">
                  <a:extLst>
                    <a:ext uri="{9D8B030D-6E8A-4147-A177-3AD203B41FA5}">
                      <a16:colId xmlns:a16="http://schemas.microsoft.com/office/drawing/2014/main" val="4194737317"/>
                    </a:ext>
                  </a:extLst>
                </a:gridCol>
                <a:gridCol w="694132">
                  <a:extLst>
                    <a:ext uri="{9D8B030D-6E8A-4147-A177-3AD203B41FA5}">
                      <a16:colId xmlns:a16="http://schemas.microsoft.com/office/drawing/2014/main" val="2350104689"/>
                    </a:ext>
                  </a:extLst>
                </a:gridCol>
                <a:gridCol w="511908">
                  <a:extLst>
                    <a:ext uri="{9D8B030D-6E8A-4147-A177-3AD203B41FA5}">
                      <a16:colId xmlns:a16="http://schemas.microsoft.com/office/drawing/2014/main" val="413674703"/>
                    </a:ext>
                  </a:extLst>
                </a:gridCol>
              </a:tblGrid>
              <a:tr h="11742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трудоёмкость / контактная работа,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слушателей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</a:t>
                      </a:r>
                    </a:p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vert="vert270" anchor="ctr"/>
                </a:tc>
                <a:extLst>
                  <a:ext uri="{0D108BD9-81ED-4DB2-BD59-A6C34878D82A}">
                    <a16:rowId xmlns:a16="http://schemas.microsoft.com/office/drawing/2014/main" val="2265570618"/>
                  </a:ext>
                </a:extLst>
              </a:tr>
              <a:tr h="154004">
                <a:tc gridSpan="8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профессиональной переподготовки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66958"/>
                  </a:ext>
                </a:extLst>
              </a:tr>
              <a:tr h="25073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технологии в электроэнергетике и электротехнике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250/122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ФЭН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ФМА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магистранты ФЭН и ФМА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3001658992"/>
                  </a:ext>
                </a:extLst>
              </a:tr>
              <a:tr h="1554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технологии в промышленном дизайне и мультимедиа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250/122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магистранты непрофильной для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665059264"/>
                  </a:ext>
                </a:extLst>
              </a:tr>
              <a:tr h="15641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 «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 Data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250/122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магистранты непрофильной для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3387047123"/>
                  </a:ext>
                </a:extLst>
              </a:tr>
              <a:tr h="3402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в цифровой экономике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1024/256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курса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непрофильных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100560386"/>
                  </a:ext>
                </a:extLst>
              </a:tr>
              <a:tr h="2796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персоналом в цифровой экономике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1024/256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бакалавры 4 курса непрофильных для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1482125793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 в цифровой среде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1024/256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бакалавры 4 курса непрофильных для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3859746436"/>
                  </a:ext>
                </a:extLst>
              </a:tr>
              <a:tr h="3973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технологии производственных процессов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1024/256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бакалавры 4 курса непрофильных для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 ФБ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3187688830"/>
                  </a:ext>
                </a:extLst>
              </a:tr>
              <a:tr h="59595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технологии в промышленном дизайне и мультимедиа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1024/256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бакалавры 4 курса непрофильных для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4018761615"/>
                  </a:ext>
                </a:extLst>
              </a:tr>
              <a:tr h="10066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 «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 Data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1024/256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бакалавры 4 курса непрофильных для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1233691509"/>
                  </a:ext>
                </a:extLst>
              </a:tr>
              <a:tr h="2941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трансформация в электроэнергетике и электротехнике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1024/256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18.10.2021 –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ФМА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ФЭН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курса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магистранты непрофильных для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-сферы направлений подготовки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3169116048"/>
                  </a:ext>
                </a:extLst>
              </a:tr>
              <a:tr h="198650">
                <a:tc gridSpan="6"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52" marR="53152" marT="0" marB="0" anchor="ctr"/>
                </a:tc>
                <a:extLst>
                  <a:ext uri="{0D108BD9-81ED-4DB2-BD59-A6C34878D82A}">
                    <a16:rowId xmlns:a16="http://schemas.microsoft.com/office/drawing/2014/main" val="57434801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7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5090"/>
              </p:ext>
            </p:extLst>
          </p:nvPr>
        </p:nvGraphicFramePr>
        <p:xfrm>
          <a:off x="1330039" y="1330036"/>
          <a:ext cx="10440783" cy="5175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53">
                  <a:extLst>
                    <a:ext uri="{9D8B030D-6E8A-4147-A177-3AD203B41FA5}">
                      <a16:colId xmlns:a16="http://schemas.microsoft.com/office/drawing/2014/main" val="798680479"/>
                    </a:ext>
                  </a:extLst>
                </a:gridCol>
                <a:gridCol w="4039830">
                  <a:extLst>
                    <a:ext uri="{9D8B030D-6E8A-4147-A177-3AD203B41FA5}">
                      <a16:colId xmlns:a16="http://schemas.microsoft.com/office/drawing/2014/main" val="1515388320"/>
                    </a:ext>
                  </a:extLst>
                </a:gridCol>
                <a:gridCol w="753838">
                  <a:extLst>
                    <a:ext uri="{9D8B030D-6E8A-4147-A177-3AD203B41FA5}">
                      <a16:colId xmlns:a16="http://schemas.microsoft.com/office/drawing/2014/main" val="927949747"/>
                    </a:ext>
                  </a:extLst>
                </a:gridCol>
                <a:gridCol w="5255762">
                  <a:extLst>
                    <a:ext uri="{9D8B030D-6E8A-4147-A177-3AD203B41FA5}">
                      <a16:colId xmlns:a16="http://schemas.microsoft.com/office/drawing/2014/main" val="1768874399"/>
                    </a:ext>
                  </a:extLst>
                </a:gridCol>
              </a:tblGrid>
              <a:tr h="637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Подразделение / наименование программы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3043383"/>
                  </a:ext>
                </a:extLst>
              </a:tr>
              <a:tr h="501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лиц, прошедших обучение по программам ДПО в целом по проекту,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129336"/>
                  </a:ext>
                </a:extLst>
              </a:tr>
              <a:tr h="24932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3753"/>
                  </a:ext>
                </a:extLst>
              </a:tr>
              <a:tr h="997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лиц, прошедших обучение по программам ДПО профессиональная переподготовка,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Учебно-методический центр факультета бизнеса (УМЦ ФБ):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«Маркетинг»;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«Менеджмент»;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«Управление персоналом».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824322"/>
                  </a:ext>
                </a:extLst>
              </a:tr>
              <a:tr h="1994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лиц, прошедших обучение по программам ДПО повышение квалификации, 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Учебно-методический центр факультета бизнеса (УМЦ ФБ):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«Администратор медицинского (фитнес) центра»;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менеджер».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центр «Перспектива» (УЦ «Перспектива»):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«Курс профессиональной фотографии».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подготовки кадров для системы </a:t>
                      </a:r>
                      <a:r>
                        <a:rPr lang="ru-RU" sz="14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госзакупок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(ЦПК СГЗ):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«Управление государственными муниципальными и корпоративными закупками»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3707550"/>
                  </a:ext>
                </a:extLst>
              </a:tr>
              <a:tr h="747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объем средств, поступивших от реализации программ по проекту ДПО,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65582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269506"/>
            <a:ext cx="9085811" cy="106053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программ дополнительного профессионального образования (ДПО)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«Содействие занятости» национального проекта «Демография»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3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202131"/>
            <a:ext cx="8979933" cy="65451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и сильные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деятельности университета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программ дополнительного профессионального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27467"/>
              </p:ext>
            </p:extLst>
          </p:nvPr>
        </p:nvGraphicFramePr>
        <p:xfrm>
          <a:off x="1258784" y="1246908"/>
          <a:ext cx="10248406" cy="4823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4203">
                  <a:extLst>
                    <a:ext uri="{9D8B030D-6E8A-4147-A177-3AD203B41FA5}">
                      <a16:colId xmlns:a16="http://schemas.microsoft.com/office/drawing/2014/main" val="1173713948"/>
                    </a:ext>
                  </a:extLst>
                </a:gridCol>
                <a:gridCol w="5124203">
                  <a:extLst>
                    <a:ext uri="{9D8B030D-6E8A-4147-A177-3AD203B41FA5}">
                      <a16:colId xmlns:a16="http://schemas.microsoft.com/office/drawing/2014/main" val="3449671365"/>
                    </a:ext>
                  </a:extLst>
                </a:gridCol>
              </a:tblGrid>
              <a:tr h="586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86" marR="46686" marT="0" marB="0" anchor="ctr"/>
                </a:tc>
                <a:extLst>
                  <a:ext uri="{0D108BD9-81ED-4DB2-BD59-A6C34878D82A}">
                    <a16:rowId xmlns:a16="http://schemas.microsoft.com/office/drawing/2014/main" val="141526347"/>
                  </a:ext>
                </a:extLst>
              </a:tr>
              <a:tr h="629530">
                <a:tc>
                  <a:txBody>
                    <a:bodyPr/>
                    <a:lstStyle/>
                    <a:p>
                      <a:pPr marL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осуществляется централизованное проектирование ДПО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целом по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бренда НГТУ по профильным (специализированным) программам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1128974"/>
                  </a:ext>
                </a:extLst>
              </a:tr>
              <a:tr h="520101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780" algn="l"/>
                          <a:tab pos="19812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Отсутствуют внутренние локальные акты по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уникальных программ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4053690"/>
                  </a:ext>
                </a:extLst>
              </a:tr>
              <a:tr h="569727">
                <a:tc>
                  <a:txBody>
                    <a:bodyPr/>
                    <a:lstStyle/>
                    <a:p>
                      <a:pPr mar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05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Отсутствует централизованная информационная среда по программам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68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кадрового потенциала по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проектированию и реализации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 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1709495"/>
                  </a:ext>
                </a:extLst>
              </a:tr>
              <a:tr h="5174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Отсутствует маркетинговая программа по продвижению программ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уникальных специализированных лаборатории инженерно-технологического профиля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3490339"/>
                  </a:ext>
                </a:extLst>
              </a:tr>
              <a:tr h="629530">
                <a:tc>
                  <a:txBody>
                    <a:bodyPr/>
                    <a:lstStyle/>
                    <a:p>
                      <a:pPr marL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мотивация структурных подразделений к разработке новых направлений и программ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286221"/>
                  </a:ext>
                </a:extLst>
              </a:tr>
              <a:tr h="531654">
                <a:tc>
                  <a:txBody>
                    <a:bodyPr/>
                    <a:lstStyle/>
                    <a:p>
                      <a:pPr marL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исполнительская дисциплина по реализации программ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178774"/>
                  </a:ext>
                </a:extLst>
              </a:tr>
              <a:tr h="839372">
                <a:tc>
                  <a:txBody>
                    <a:bodyPr/>
                    <a:lstStyle/>
                    <a:p>
                      <a:pPr marL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939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Информационное обеспечение программ ДПО зачастую не соответствует требованиям рынка (предприятиям-заказчикам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99316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1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30423" t="16858" r="57623" b="10005"/>
          <a:stretch/>
        </p:blipFill>
        <p:spPr bwMode="auto">
          <a:xfrm>
            <a:off x="0" y="0"/>
            <a:ext cx="182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355" t="10508" r="80420" b="76132"/>
          <a:stretch/>
        </p:blipFill>
        <p:spPr bwMode="auto">
          <a:xfrm>
            <a:off x="10914611" y="0"/>
            <a:ext cx="1202574" cy="55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5302" y="315885"/>
            <a:ext cx="8828116" cy="2410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системы ДПО на 2022-2024 гг.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9295" y="2327563"/>
            <a:ext cx="95104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дополнительного профессионального 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создать эффективную, гибкую и самоокупаемую систему, оперативно реагирующую на новые требования рынка образования и труда в условиях жесткой конкуренции, содействующую кратному росту внебюджетных доходов и устойчивому развитию университета.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поставленной цели в основу развития системы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университета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маркетинговый подход.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18573" y="6639698"/>
            <a:ext cx="1573427" cy="218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33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3122</Words>
  <Application>Microsoft Office PowerPoint</Application>
  <PresentationFormat>Широкоэкранный</PresentationFormat>
  <Paragraphs>828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Документ</vt:lpstr>
      <vt:lpstr> </vt:lpstr>
      <vt:lpstr>ПОКАЗАТЕЛИ деятельности университета по реализации программ дополнительного профессионального образования</vt:lpstr>
      <vt:lpstr>ЧИСЛЕННОСТЬ лиц, прошедших обучение по программам ДПО, по структурным подразделениям</vt:lpstr>
      <vt:lpstr>ОБЪЁМ средств, поступивших от реализации программ ДПО,  по структурным подразделениям</vt:lpstr>
      <vt:lpstr>ВЫПОЛНЕНИЕ показателей по реализации программ ДПО в рамках реализации программы стратегического академического лидерства «Приоритет-2030» за 2021 г.</vt:lpstr>
      <vt:lpstr>ВЫПОЛНЕНИЕ показателя «Численность обучающихся по образовательным программам бакалавриата, специалитета, магистратуры по очной форме обучения получивших на бесплатной основе дополнительную квалификацию (обучающиеся НГТУ)» в рамках реализации программы «Приоритет-2030» за 2021-2022 гг.</vt:lpstr>
      <vt:lpstr>ПОКАЗАТЕЛИ по реализации программ дополнительного профессионального образования (ДПО) в рамках федерального проекта «Содействие занятости» национального проекта «Демография» за 2021 г. </vt:lpstr>
      <vt:lpstr>Слабые и сильные стороны деятельности университета по реализации программ дополнительного профессионального образования</vt:lpstr>
      <vt:lpstr>Презентация PowerPoint</vt:lpstr>
      <vt:lpstr>Презентация PowerPoint</vt:lpstr>
      <vt:lpstr>Презентация PowerPoint</vt:lpstr>
      <vt:lpstr>ПОКАЗАТЕЛИ по ДПО в рамках реализации программы «Приоритет-2030» на 2022-2024 гг.</vt:lpstr>
      <vt:lpstr>МЕРОПРИЯТИЯ по развитию системы ДПО на 2022-2024 гг.</vt:lpstr>
      <vt:lpstr>МЕРОПРИЯТИЯ по развитию системы дополнительного профессионального образования на 2022-2024 гг.</vt:lpstr>
      <vt:lpstr>Направления развития системы ДПО на 2022-2024 гг.</vt:lpstr>
      <vt:lpstr>МЕРОПРИЯТИЯ по развитию системы дополнительного профессионального образования на 2022-2024 гг.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Березка Нина Николаевна</dc:creator>
  <cp:lastModifiedBy>Березка Нина Николаевна</cp:lastModifiedBy>
  <cp:revision>137</cp:revision>
  <cp:lastPrinted>2022-04-27T09:18:46Z</cp:lastPrinted>
  <dcterms:created xsi:type="dcterms:W3CDTF">2022-02-22T02:32:28Z</dcterms:created>
  <dcterms:modified xsi:type="dcterms:W3CDTF">2022-04-28T03:31:02Z</dcterms:modified>
</cp:coreProperties>
</file>