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75" r:id="rId4"/>
    <p:sldId id="276" r:id="rId5"/>
    <p:sldId id="277" r:id="rId6"/>
    <p:sldId id="278" r:id="rId7"/>
    <p:sldId id="280" r:id="rId8"/>
    <p:sldId id="279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B00"/>
    <a:srgbClr val="7413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140D-394F-4042-8178-1F5348E0DA4C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CF17-5E6D-47EF-87B5-7D42CD2DD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35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140D-394F-4042-8178-1F5348E0DA4C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CF17-5E6D-47EF-87B5-7D42CD2DD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975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140D-394F-4042-8178-1F5348E0DA4C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CF17-5E6D-47EF-87B5-7D42CD2DD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25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140D-394F-4042-8178-1F5348E0DA4C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CF17-5E6D-47EF-87B5-7D42CD2DD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037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140D-394F-4042-8178-1F5348E0DA4C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CF17-5E6D-47EF-87B5-7D42CD2DD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02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140D-394F-4042-8178-1F5348E0DA4C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CF17-5E6D-47EF-87B5-7D42CD2DD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71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140D-394F-4042-8178-1F5348E0DA4C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CF17-5E6D-47EF-87B5-7D42CD2DD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075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140D-394F-4042-8178-1F5348E0DA4C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CF17-5E6D-47EF-87B5-7D42CD2DD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616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140D-394F-4042-8178-1F5348E0DA4C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CF17-5E6D-47EF-87B5-7D42CD2DD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06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140D-394F-4042-8178-1F5348E0DA4C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CF17-5E6D-47EF-87B5-7D42CD2DD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140D-394F-4042-8178-1F5348E0DA4C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CF17-5E6D-47EF-87B5-7D42CD2DD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06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6140D-394F-4042-8178-1F5348E0DA4C}" type="datetimeFigureOut">
              <a:rPr lang="ru-RU" smtClean="0"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ACF17-5E6D-47EF-87B5-7D42CD2DDE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79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41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641849" y="5822867"/>
            <a:ext cx="2908300" cy="384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1864" tIns="60933" rIns="121864" bIns="60933"/>
          <a:lstStyle>
            <a:lvl1pPr>
              <a:spcBef>
                <a:spcPct val="20000"/>
              </a:spcBef>
              <a:buClr>
                <a:srgbClr val="990033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90033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ru-RU" sz="1600" dirty="0">
                <a:solidFill>
                  <a:srgbClr val="BFBFBF"/>
                </a:solidFill>
                <a:latin typeface="Stem Bold" panose="020B0703020203020204" pitchFamily="34" charset="-52"/>
                <a:ea typeface="Stem Bold" panose="020B0703020203020204" pitchFamily="34" charset="-52"/>
                <a:cs typeface="Times New Roman" panose="02020603050405020304" pitchFamily="18" charset="0"/>
              </a:rPr>
              <a:t>Заседание ученого совета </a:t>
            </a:r>
            <a:r>
              <a:rPr lang="ru-RU" sz="1600" dirty="0" smtClean="0">
                <a:solidFill>
                  <a:srgbClr val="BFBFBF"/>
                </a:solidFill>
                <a:latin typeface="Stem Bold" panose="020B0703020203020204" pitchFamily="34" charset="-52"/>
                <a:ea typeface="Stem Bold" panose="020B0703020203020204" pitchFamily="34" charset="-52"/>
                <a:cs typeface="Times New Roman" panose="02020603050405020304" pitchFamily="18" charset="0"/>
              </a:rPr>
              <a:t>24.02.2022</a:t>
            </a:r>
            <a:endParaRPr lang="ru-RU" sz="1600" dirty="0">
              <a:solidFill>
                <a:srgbClr val="BFBFBF"/>
              </a:solidFill>
              <a:latin typeface="Stem Bold" panose="020B0703020203020204" pitchFamily="34" charset="-52"/>
              <a:ea typeface="Stem Bold" panose="020B0703020203020204" pitchFamily="34" charset="-52"/>
              <a:cs typeface="Times New Roman" panose="02020603050405020304" pitchFamily="18" charset="0"/>
            </a:endParaRPr>
          </a:p>
        </p:txBody>
      </p:sp>
      <p:pic>
        <p:nvPicPr>
          <p:cNvPr id="12" name="Picture 2" descr="C:\Users\CompX\Desktop\Безымянный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0734" y="548681"/>
            <a:ext cx="2150533" cy="548217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780089" y="5171777"/>
            <a:ext cx="46318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Stem" panose="020B0503020203020204" pitchFamily="34" charset="-52"/>
                <a:ea typeface="Stem" panose="020B0503020203020204" pitchFamily="34" charset="-52"/>
              </a:rPr>
              <a:t>Доклад ректора </a:t>
            </a:r>
            <a:r>
              <a:rPr lang="ru-RU" sz="1400" dirty="0">
                <a:solidFill>
                  <a:schemeClr val="bg1"/>
                </a:solidFill>
                <a:latin typeface="Stem" panose="020B0503020203020204" pitchFamily="34" charset="-52"/>
                <a:ea typeface="Stem" panose="020B0503020203020204" pitchFamily="34" charset="-52"/>
              </a:rPr>
              <a:t>НГТУ НЭТИ ,  д.т.н., </a:t>
            </a:r>
            <a:r>
              <a:rPr lang="ru-RU" sz="1400" dirty="0" smtClean="0">
                <a:solidFill>
                  <a:schemeClr val="bg1"/>
                </a:solidFill>
                <a:latin typeface="Stem" panose="020B0503020203020204" pitchFamily="34" charset="-52"/>
                <a:ea typeface="Stem" panose="020B0503020203020204" pitchFamily="34" charset="-52"/>
              </a:rPr>
              <a:t>профессора     </a:t>
            </a:r>
            <a:endParaRPr lang="ru-RU" sz="1400" dirty="0">
              <a:solidFill>
                <a:schemeClr val="bg1"/>
              </a:solidFill>
              <a:latin typeface="Stem" panose="020B0503020203020204" pitchFamily="34" charset="-52"/>
              <a:ea typeface="Stem" panose="020B0503020203020204" pitchFamily="34" charset="-52"/>
            </a:endParaRPr>
          </a:p>
          <a:p>
            <a:pPr algn="ctr"/>
            <a:r>
              <a:rPr lang="ru-RU" sz="1400" dirty="0" err="1" smtClean="0">
                <a:solidFill>
                  <a:schemeClr val="bg1"/>
                </a:solidFill>
                <a:latin typeface="Stem" panose="020B0503020203020204" pitchFamily="34" charset="-52"/>
                <a:ea typeface="Stem" panose="020B0503020203020204" pitchFamily="34" charset="-52"/>
              </a:rPr>
              <a:t>Батаева</a:t>
            </a:r>
            <a:r>
              <a:rPr lang="ru-RU" sz="1400" dirty="0" smtClean="0">
                <a:solidFill>
                  <a:schemeClr val="bg1"/>
                </a:solidFill>
                <a:latin typeface="Stem" panose="020B0503020203020204" pitchFamily="34" charset="-52"/>
                <a:ea typeface="Stem" panose="020B0503020203020204" pitchFamily="34" charset="-52"/>
              </a:rPr>
              <a:t> Анатолия Андреевича</a:t>
            </a:r>
            <a:endParaRPr lang="ru-RU" sz="1400" dirty="0">
              <a:solidFill>
                <a:schemeClr val="bg1"/>
              </a:solidFill>
              <a:latin typeface="Stem" panose="020B0503020203020204" pitchFamily="34" charset="-52"/>
              <a:ea typeface="Stem" panose="020B0503020203020204" pitchFamily="34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07571" y="2151727"/>
            <a:ext cx="6576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cap="all" dirty="0">
                <a:solidFill>
                  <a:schemeClr val="bg1"/>
                </a:solidFill>
                <a:latin typeface="Stem Bold" panose="020B0703020203020204" pitchFamily="34" charset="-52"/>
                <a:ea typeface="Stem Bold" panose="020B0703020203020204" pitchFamily="34" charset="-52"/>
                <a:cs typeface="Times New Roman" panose="02020603050405020304" pitchFamily="18" charset="0"/>
              </a:rPr>
              <a:t>Исполнение бюджета 2021 года </a:t>
            </a:r>
            <a:endParaRPr lang="en-US" sz="4000" cap="all" dirty="0" smtClean="0">
              <a:solidFill>
                <a:schemeClr val="bg1"/>
              </a:solidFill>
              <a:latin typeface="Stem Bold" panose="020B0703020203020204" pitchFamily="34" charset="-52"/>
              <a:ea typeface="Stem Bold" panose="020B0703020203020204" pitchFamily="34" charset="-52"/>
              <a:cs typeface="Times New Roman" panose="02020603050405020304" pitchFamily="18" charset="0"/>
            </a:endParaRPr>
          </a:p>
          <a:p>
            <a:pPr algn="ctr"/>
            <a:r>
              <a:rPr lang="ru-RU" sz="4000" cap="all" dirty="0" smtClean="0">
                <a:solidFill>
                  <a:schemeClr val="bg1"/>
                </a:solidFill>
                <a:latin typeface="Stem Bold" panose="020B0703020203020204" pitchFamily="34" charset="-52"/>
                <a:ea typeface="Stem Bold" panose="020B0703020203020204" pitchFamily="34" charset="-52"/>
                <a:cs typeface="Times New Roman" panose="02020603050405020304" pitchFamily="18" charset="0"/>
              </a:rPr>
              <a:t>и </a:t>
            </a:r>
            <a:r>
              <a:rPr lang="ru-RU" sz="4000" cap="all" dirty="0">
                <a:solidFill>
                  <a:schemeClr val="bg1"/>
                </a:solidFill>
                <a:latin typeface="Stem Bold" panose="020B0703020203020204" pitchFamily="34" charset="-52"/>
                <a:ea typeface="Stem Bold" panose="020B0703020203020204" pitchFamily="34" charset="-52"/>
                <a:cs typeface="Times New Roman" panose="02020603050405020304" pitchFamily="18" charset="0"/>
              </a:rPr>
              <a:t>утверждение бюджета на 2022 год</a:t>
            </a:r>
          </a:p>
        </p:txBody>
      </p:sp>
    </p:spTree>
    <p:extLst>
      <p:ext uri="{BB962C8B-B14F-4D97-AF65-F5344CB8AC3E}">
        <p14:creationId xmlns:p14="http://schemas.microsoft.com/office/powerpoint/2010/main" val="30147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55136" y="687772"/>
            <a:ext cx="2976331" cy="6096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1531" y="218519"/>
            <a:ext cx="7968069" cy="46925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«Приоритет 2030»</a:t>
            </a:r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  <a:p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  <a:p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8935" y="932208"/>
            <a:ext cx="100910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Stem" panose="020B0503020203020204" pitchFamily="34" charset="-52"/>
                <a:ea typeface="Stem" panose="020B0503020203020204" pitchFamily="34" charset="-52"/>
              </a:rPr>
              <a:t>Программа стратегического академического </a:t>
            </a:r>
            <a:r>
              <a:rPr lang="ru-RU" sz="1600" dirty="0" smtClean="0">
                <a:latin typeface="Stem" panose="020B0503020203020204" pitchFamily="34" charset="-52"/>
                <a:ea typeface="Stem" panose="020B0503020203020204" pitchFamily="34" charset="-52"/>
              </a:rPr>
              <a:t>лидерства «Приоритет 2030»</a:t>
            </a:r>
            <a:endParaRPr lang="ru-RU" sz="1600" dirty="0">
              <a:latin typeface="Stem" panose="020B0503020203020204" pitchFamily="34" charset="-52"/>
              <a:ea typeface="Stem" panose="020B0503020203020204" pitchFamily="34" charset="-52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585314"/>
              </p:ext>
            </p:extLst>
          </p:nvPr>
        </p:nvGraphicFramePr>
        <p:xfrm>
          <a:off x="718935" y="1271074"/>
          <a:ext cx="10922201" cy="1516977"/>
        </p:xfrm>
        <a:graphic>
          <a:graphicData uri="http://schemas.openxmlformats.org/drawingml/2006/table">
            <a:tbl>
              <a:tblPr/>
              <a:tblGrid>
                <a:gridCol w="36752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85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605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03296">
                <a:tc rowSpan="2"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ru-R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Финансирование на 2021 год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ru-R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Базовая часть 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ru-RU" sz="2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Спецчасть</a:t>
                      </a:r>
                      <a:endParaRPr lang="ru-RU" sz="2000" b="0" i="0" u="none" strike="noStrike" dirty="0"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32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800" b="0" i="0" u="none" strike="noStrike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Цифра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800" b="0" i="0" u="none" strike="noStrike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Образование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Наука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Образование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3296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172 983 869,00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45 640 000,00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54 360 000,00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57 862 902,00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15 120 967,00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1039874"/>
            <a:ext cx="718934" cy="123223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9" name="Прямоугольник 8"/>
          <p:cNvSpPr/>
          <p:nvPr/>
        </p:nvSpPr>
        <p:spPr>
          <a:xfrm>
            <a:off x="-4331" y="3064994"/>
            <a:ext cx="718934" cy="123223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0" name="Прямоугольник 9"/>
          <p:cNvSpPr/>
          <p:nvPr/>
        </p:nvSpPr>
        <p:spPr>
          <a:xfrm>
            <a:off x="766731" y="2957328"/>
            <a:ext cx="114252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Stem" panose="020B0503020203020204" pitchFamily="34" charset="-52"/>
                <a:ea typeface="Stem" panose="020B0503020203020204" pitchFamily="34" charset="-52"/>
              </a:rPr>
              <a:t>Расходование средств программы </a:t>
            </a:r>
            <a:r>
              <a:rPr lang="ru-RU" sz="1600" dirty="0" smtClean="0">
                <a:latin typeface="Stem" panose="020B0503020203020204" pitchFamily="34" charset="-52"/>
                <a:ea typeface="Stem" panose="020B0503020203020204" pitchFamily="34" charset="-52"/>
              </a:rPr>
              <a:t>«Приоритет 2030» </a:t>
            </a:r>
            <a:r>
              <a:rPr lang="ru-RU" sz="1600" dirty="0">
                <a:latin typeface="Stem" panose="020B0503020203020204" pitchFamily="34" charset="-52"/>
                <a:ea typeface="Stem" panose="020B0503020203020204" pitchFamily="34" charset="-52"/>
              </a:rPr>
              <a:t>за 2021 год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745251"/>
              </p:ext>
            </p:extLst>
          </p:nvPr>
        </p:nvGraphicFramePr>
        <p:xfrm>
          <a:off x="766731" y="3295882"/>
          <a:ext cx="10874405" cy="3394650"/>
        </p:xfrm>
        <a:graphic>
          <a:graphicData uri="http://schemas.openxmlformats.org/drawingml/2006/table">
            <a:tbl>
              <a:tblPr/>
              <a:tblGrid>
                <a:gridCol w="22086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158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55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782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10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749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626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Распределение </a:t>
                      </a:r>
                      <a:r>
                        <a:rPr lang="ru-RU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средств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по </a:t>
                      </a:r>
                      <a:r>
                        <a:rPr lang="ru-R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проектам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Заработная плата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Оборудование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Командирование </a:t>
                      </a:r>
                      <a:r>
                        <a:rPr lang="ru-R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сотрудников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Услуги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Итого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1331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СП-1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6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129,51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28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711,25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51,90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46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917,99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81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810,66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1331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СП-2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4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638,33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17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161,82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-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180,00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21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980,16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1331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СП-3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4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125,86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015,05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56,53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374,39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10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571,82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1331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ОУ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12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304,18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34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065,24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756,27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11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495,55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58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621,24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1331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Всего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1" i="0" u="none" strike="noStrike" dirty="0" smtClean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27 </a:t>
                      </a:r>
                      <a:r>
                        <a:rPr lang="ru-RU" sz="1600" b="1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197,88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1" i="0" u="none" strike="noStrike" dirty="0" smtClean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84 </a:t>
                      </a:r>
                      <a:r>
                        <a:rPr lang="ru-RU" sz="1600" b="1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953,36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1" i="0" u="none" strike="noStrike" dirty="0" smtClean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864,70 </a:t>
                      </a:r>
                      <a:endParaRPr lang="ru-RU" sz="1600" b="1" i="0" u="none" strike="noStrike" dirty="0">
                        <a:solidFill>
                          <a:srgbClr val="741334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</a:endParaRP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1" i="0" u="none" strike="noStrike" dirty="0" smtClean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59 </a:t>
                      </a:r>
                      <a:r>
                        <a:rPr lang="ru-RU" sz="1600" b="1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967,93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1" i="0" u="none" strike="noStrike" dirty="0" smtClean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172 </a:t>
                      </a:r>
                      <a:r>
                        <a:rPr lang="ru-RU" sz="1600" b="1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983,87 </a:t>
                      </a:r>
                    </a:p>
                  </a:txBody>
                  <a:tcPr marL="6975" marR="6975" marT="697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37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55136" y="687772"/>
            <a:ext cx="2976331" cy="6096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1531" y="218519"/>
            <a:ext cx="7968069" cy="46925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Полученные </a:t>
            </a:r>
            <a:r>
              <a:rPr lang="ru-RU" sz="30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уникальные результаты</a:t>
            </a:r>
          </a:p>
          <a:p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  <a:p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364591"/>
              </p:ext>
            </p:extLst>
          </p:nvPr>
        </p:nvGraphicFramePr>
        <p:xfrm>
          <a:off x="133682" y="966604"/>
          <a:ext cx="11880518" cy="574714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782892">
                  <a:extLst>
                    <a:ext uri="{9D8B030D-6E8A-4147-A177-3AD203B41FA5}">
                      <a16:colId xmlns:a16="http://schemas.microsoft.com/office/drawing/2014/main" xmlns="" val="3454352031"/>
                    </a:ext>
                  </a:extLst>
                </a:gridCol>
                <a:gridCol w="1097626">
                  <a:extLst>
                    <a:ext uri="{9D8B030D-6E8A-4147-A177-3AD203B41FA5}">
                      <a16:colId xmlns:a16="http://schemas.microsoft.com/office/drawing/2014/main" xmlns="" val="905636634"/>
                    </a:ext>
                  </a:extLst>
                </a:gridCol>
              </a:tblGrid>
              <a:tr h="2153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Наименование уникального результата</a:t>
                      </a:r>
                      <a:endParaRPr lang="ru-RU" sz="2000" b="0" i="0" u="none" strike="noStrike" dirty="0"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Всего </a:t>
                      </a:r>
                      <a:endParaRPr lang="ru-RU" sz="2000" b="0" i="0" u="none" strike="noStrike" dirty="0"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480510"/>
                  </a:ext>
                </a:extLst>
              </a:tr>
              <a:tr h="4250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Подготовка кадров для приоритетных направлений научно-технологического развития РФ, субъектов РФ, отраслей экономики и социальной сферы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1457527"/>
                  </a:ext>
                </a:extLst>
              </a:tr>
              <a:tr h="52698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Развитие и реализация прорывных научных исследований и разработок, в том числе получение по итогам прикладных научных исследований и (или) экспериментальных разработок результатов интеллектуальной деятельности, охраняемых в соответствии с ГК РФ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51106632"/>
                  </a:ext>
                </a:extLst>
              </a:tr>
              <a:tr h="4733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Внедрение в экономику и социальную сферу высоких технологий, коммерциализации результатов интеллектуальной деятельности и трансфер технологий, а также создание студенческих технопарков и бизнес-инкубаторов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22971236"/>
                  </a:ext>
                </a:extLst>
              </a:tr>
              <a:tr h="52698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Реализация образовательных программ высшего образования в сетевой форме, реализация творческих и социально-гуманитарных проектов с участием университетов, научных и других организаций реального сектора экономики и социальной сферы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5059114"/>
                  </a:ext>
                </a:extLst>
              </a:tr>
              <a:tr h="5577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Развитие материально-технических условий осуществления образовательной, научной, творческой, социально-гуманитарной деятельности университетов, включая обновление приборной базы университетов.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36252204"/>
                  </a:ext>
                </a:extLst>
              </a:tr>
              <a:tr h="6466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Развитие кадрового потенциала системы высшего образования, сектора исследований и разработок посредством обеспечения воспроизводства управленческих и научно-педагогических кадров, привлечения в университеты ведущих ученых и специалистов-практиков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39257800"/>
                  </a:ext>
                </a:extLst>
              </a:tr>
              <a:tr h="6466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Реализация программ внутрироссийской и международной академической мобильности научно-педагогических работников и обучающихся, в том числе в целях проведения совместных научных исследований, реализации творческих и социально-гуманитарных проектов.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77346136"/>
                  </a:ext>
                </a:extLst>
              </a:tr>
              <a:tr h="3526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Реализация мер по совершенствованию научно-исследовательской деятельности в магистратуре, аспирантуре и докторантуре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53726782"/>
                  </a:ext>
                </a:extLst>
              </a:tr>
              <a:tr h="4250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Содействие трудоустройству выпускников университетов в секторе исследований и разработок и высокотехнологичных отраслях экономики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73335757"/>
                  </a:ext>
                </a:extLst>
              </a:tr>
              <a:tr h="2153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Цифровая трансформация университетов и научных организаций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17474946"/>
                  </a:ext>
                </a:extLst>
              </a:tr>
              <a:tr h="4250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Вовлечение обучающихся в научно-исследовательские и опытно-конструкторские работы и (или) инновационные работы и (или) социально ориентированные проекты, а также осуществление поддержки обучающихся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999285"/>
                  </a:ext>
                </a:extLst>
              </a:tr>
              <a:tr h="2153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741334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Всего уникальных результатов</a:t>
                      </a:r>
                      <a:endParaRPr lang="ru-RU" sz="1200" b="1" i="0" u="none" strike="noStrike" dirty="0">
                        <a:solidFill>
                          <a:srgbClr val="741334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rgbClr val="741334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53</a:t>
                      </a:r>
                      <a:endParaRPr lang="ru-RU" sz="1200" b="1" i="0" u="none" strike="noStrike" dirty="0">
                        <a:solidFill>
                          <a:srgbClr val="741334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5451" marR="5451" marT="545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98401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76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1531" y="218519"/>
            <a:ext cx="9720669" cy="46925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Результаты </a:t>
            </a:r>
            <a:r>
              <a:rPr lang="ru-RU" sz="24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выполнения </a:t>
            </a:r>
            <a:endParaRPr lang="ru-RU" sz="2400" b="1" dirty="0" smtClean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  <a:p>
            <a:r>
              <a:rPr lang="ru-RU" sz="24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Программы </a:t>
            </a:r>
            <a:r>
              <a:rPr lang="ru-RU" sz="24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стратегического академического </a:t>
            </a:r>
            <a:r>
              <a:rPr lang="ru-RU" sz="24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лидерства «Приоритет </a:t>
            </a:r>
            <a:r>
              <a:rPr lang="ru-RU" sz="24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2030» в 2021 г</a:t>
            </a:r>
            <a:r>
              <a:rPr lang="ru-RU" sz="24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.</a:t>
            </a:r>
            <a:endParaRPr lang="ru-RU" sz="24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5136" y="1363671"/>
            <a:ext cx="2976331" cy="6096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6" name="TextBox 5"/>
          <p:cNvSpPr txBox="1"/>
          <p:nvPr/>
        </p:nvSpPr>
        <p:spPr>
          <a:xfrm>
            <a:off x="355136" y="1424631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Stem" panose="020B0503020203020204" pitchFamily="34" charset="-52"/>
                <a:ea typeface="Stem" panose="020B0503020203020204" pitchFamily="34" charset="-52"/>
              </a:rPr>
              <a:t>Базовая часть: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257969"/>
              </p:ext>
            </p:extLst>
          </p:nvPr>
        </p:nvGraphicFramePr>
        <p:xfrm>
          <a:off x="261531" y="1763185"/>
          <a:ext cx="11764698" cy="4470749"/>
        </p:xfrm>
        <a:graphic>
          <a:graphicData uri="http://schemas.openxmlformats.org/drawingml/2006/table">
            <a:tbl>
              <a:tblPr/>
              <a:tblGrid>
                <a:gridCol w="8748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386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61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348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602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99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№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Наименование показателя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Ед. изм.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Плановые значения на отчетную дату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Фактически достигнутые значения на отчетную дату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8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Р1_б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Объем научно-исследовательских и опытно-конструкторских работ в расчете на одного НПР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Тыс. руб.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571,4285714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575,4560572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8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Р2_б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Доля работников в возрасте до 39 лет в общей численности ППС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Процент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28,57142857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28,67932672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52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Р3_б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Доля обучающихся по образовательным программам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бакалавриата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, специалитета, магистратуры по очной форме обучения, получивших на бесплатной основе дополнительную квалификацию, в общей численности обучающихся по образовательным программам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бакалавриата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, специалитета, магистратуры по очной форме обучения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Процент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3,154574132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3,163147793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8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Р4_б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Доходы университета из средств от приносящей доход деятельности в расчете на одного НПР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Тыс. руб.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1512,244898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1533,826579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20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Р5_б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Количество обучающихся по образовательным программам среднего профессионального образования и (или) образовательным программам высшего образования, получение профессиональных компетенций по которым связано с формированием цифровых навыков использования и освоения новых цифровых технологий, в том числе по образовательным программам, разработанным с учетом рекомендуемых опорным образовательным центром по направлениям цифровой экономики к тиражированию актуализированным основным образовательным программам с цифровой составляющей (очная форма)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Чел.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4920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7971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8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Р6_б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Объем затрат на научные исследования и разработки из собственных средств университета в расчете на одного НПР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Тыс. руб.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68,02721088</a:t>
                      </a: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73,65879492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307" marR="7307" marT="7307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8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1531" y="218519"/>
            <a:ext cx="9720669" cy="46925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Результаты </a:t>
            </a:r>
            <a:r>
              <a:rPr lang="ru-RU" sz="24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выполнения </a:t>
            </a:r>
            <a:endParaRPr lang="ru-RU" sz="2400" b="1" dirty="0" smtClean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  <a:p>
            <a:r>
              <a:rPr lang="ru-RU" sz="24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Программы </a:t>
            </a:r>
            <a:r>
              <a:rPr lang="ru-RU" sz="24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стратегического академического </a:t>
            </a:r>
            <a:r>
              <a:rPr lang="ru-RU" sz="24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лидерства «Приоритет </a:t>
            </a:r>
            <a:r>
              <a:rPr lang="ru-RU" sz="24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2030» в 2021 г</a:t>
            </a:r>
            <a:r>
              <a:rPr lang="ru-RU" sz="24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.</a:t>
            </a:r>
            <a:endParaRPr lang="ru-RU" sz="24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5136" y="1363671"/>
            <a:ext cx="2976331" cy="6096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6" name="TextBox 5"/>
          <p:cNvSpPr txBox="1"/>
          <p:nvPr/>
        </p:nvSpPr>
        <p:spPr>
          <a:xfrm>
            <a:off x="355136" y="1424631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Stem" panose="020B0503020203020204" pitchFamily="34" charset="-52"/>
                <a:ea typeface="Stem" panose="020B0503020203020204" pitchFamily="34" charset="-52"/>
              </a:rPr>
              <a:t>Специальная </a:t>
            </a:r>
            <a:r>
              <a:rPr lang="ru-RU" sz="1600" dirty="0">
                <a:latin typeface="Stem" panose="020B0503020203020204" pitchFamily="34" charset="-52"/>
                <a:ea typeface="Stem" panose="020B0503020203020204" pitchFamily="34" charset="-52"/>
              </a:rPr>
              <a:t>часть: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777376"/>
              </p:ext>
            </p:extLst>
          </p:nvPr>
        </p:nvGraphicFramePr>
        <p:xfrm>
          <a:off x="261531" y="1744135"/>
          <a:ext cx="11764697" cy="4641219"/>
        </p:xfrm>
        <a:graphic>
          <a:graphicData uri="http://schemas.openxmlformats.org/drawingml/2006/table">
            <a:tbl>
              <a:tblPr/>
              <a:tblGrid>
                <a:gridCol w="6734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468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583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037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№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Наименование показателя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Ед. изм.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Плановые значения на отчетную дату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Фактически достигнутые значения на отчетную дату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07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Р1_с2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Количество индексируемых в базе данных Web of Science Core Collection публикаций за последние три полных года, в расчете на одного НПР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Единица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0,242176871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0,247244856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07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Р2_с2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Количество индексируемых в базе данных Scopus публикаций типов «Article», «Review» за последние три полных года, в расчете на одного НПР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Единица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0,482993197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0,493440133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8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Р3_с2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Объем доходов от реализации дополнительных профессиональных программ и основных программ профессионального обучения в расчете на одного НПР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Тыс. руб.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74,82993197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83,7248543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26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Р4_с2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Объем средств, поступивших от выполнения научно-исследовательских и опытно-конструкторских работ и оказания научно-технических услуг по договорам с организациями реального сектора экономики и за счет средств бюджета субъекта Российской Федерации и местных бюджетов, в расчете на одного НПР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Тыс. руб.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423,1292517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323,012559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8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Р5_с2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Доля обучающихся по образовательным программам высшего образования по договорам о целевом обучении в общей численности обучающихся по образовательным программам высшего образования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Процент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3,07868602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2,923145933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07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Р6_с2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Доля обучающихся по образовательным программам высшего образования, прибывших из других субъектов Российской Федерации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Процент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52,93367347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59,78776247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8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Р7_с2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Доля иностранных граждан и лиц без гражданства, обучающихся по образовательным программам высшего образования в общей численности обучающихся по образовательным программам высшего образования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Процент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13,64400306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12,76913876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8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Р8_с2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Объем доходов от распоряжения исключительными правами на результаты интеллектуальной деятельности (по лицензионному договору (соглашению), договору об отчуждении исключительного права), в расчете на одного НПР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Тыс. руб.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0,680272109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1,345231322</a:t>
                      </a:r>
                    </a:p>
                  </a:txBody>
                  <a:tcPr marL="7691" marR="7691" marT="769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35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1531" y="218519"/>
            <a:ext cx="7968069" cy="46925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План </a:t>
            </a:r>
            <a:r>
              <a:rPr lang="ru-RU" sz="30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реализации ПСАЛ </a:t>
            </a:r>
            <a:endParaRPr lang="ru-RU" sz="3000" b="1" dirty="0" smtClean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  <a:p>
            <a:r>
              <a:rPr lang="ru-RU" sz="30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«</a:t>
            </a:r>
            <a:r>
              <a:rPr lang="ru-RU" sz="30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Приоритет 2030» на 2022 год</a:t>
            </a:r>
          </a:p>
          <a:p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  <a:p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  <a:p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5136" y="1101485"/>
            <a:ext cx="2976331" cy="6096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5" name="Прямоугольник 4"/>
          <p:cNvSpPr/>
          <p:nvPr/>
        </p:nvSpPr>
        <p:spPr>
          <a:xfrm>
            <a:off x="718934" y="4537490"/>
            <a:ext cx="100910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Stem" panose="020B0503020203020204" pitchFamily="34" charset="-52"/>
                <a:ea typeface="Stem" panose="020B0503020203020204" pitchFamily="34" charset="-52"/>
              </a:rPr>
              <a:t>Количество уникальных результатов на 2022 год – </a:t>
            </a:r>
            <a:r>
              <a:rPr lang="ru-RU" sz="2000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45</a:t>
            </a:r>
            <a:endParaRPr lang="ru-RU" sz="2000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675934"/>
            <a:ext cx="718934" cy="123223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758658"/>
              </p:ext>
            </p:extLst>
          </p:nvPr>
        </p:nvGraphicFramePr>
        <p:xfrm>
          <a:off x="718934" y="1515198"/>
          <a:ext cx="10922202" cy="22866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2795">
                  <a:extLst>
                    <a:ext uri="{9D8B030D-6E8A-4147-A177-3AD203B41FA5}">
                      <a16:colId xmlns:a16="http://schemas.microsoft.com/office/drawing/2014/main" xmlns="" val="614336085"/>
                    </a:ext>
                  </a:extLst>
                </a:gridCol>
                <a:gridCol w="1840094">
                  <a:extLst>
                    <a:ext uri="{9D8B030D-6E8A-4147-A177-3AD203B41FA5}">
                      <a16:colId xmlns:a16="http://schemas.microsoft.com/office/drawing/2014/main" xmlns="" val="4224834800"/>
                    </a:ext>
                  </a:extLst>
                </a:gridCol>
                <a:gridCol w="1334338">
                  <a:extLst>
                    <a:ext uri="{9D8B030D-6E8A-4147-A177-3AD203B41FA5}">
                      <a16:colId xmlns:a16="http://schemas.microsoft.com/office/drawing/2014/main" xmlns="" val="3924315431"/>
                    </a:ext>
                  </a:extLst>
                </a:gridCol>
                <a:gridCol w="1226731">
                  <a:extLst>
                    <a:ext uri="{9D8B030D-6E8A-4147-A177-3AD203B41FA5}">
                      <a16:colId xmlns:a16="http://schemas.microsoft.com/office/drawing/2014/main" xmlns="" val="669218397"/>
                    </a:ext>
                  </a:extLst>
                </a:gridCol>
                <a:gridCol w="1140644">
                  <a:extLst>
                    <a:ext uri="{9D8B030D-6E8A-4147-A177-3AD203B41FA5}">
                      <a16:colId xmlns:a16="http://schemas.microsoft.com/office/drawing/2014/main" xmlns="" val="2170178180"/>
                    </a:ext>
                  </a:extLst>
                </a:gridCol>
                <a:gridCol w="1097600">
                  <a:extLst>
                    <a:ext uri="{9D8B030D-6E8A-4147-A177-3AD203B41FA5}">
                      <a16:colId xmlns:a16="http://schemas.microsoft.com/office/drawing/2014/main" xmlns="" val="3604531161"/>
                    </a:ext>
                  </a:extLst>
                </a:gridCol>
              </a:tblGrid>
              <a:tr h="2516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0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Times New Roman" panose="02020603050405020304" pitchFamily="18" charset="0"/>
                        </a:rPr>
                        <a:t>СП-1</a:t>
                      </a:r>
                      <a:endParaRPr lang="ru-RU" sz="2000" b="0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Times New Roman" panose="02020603050405020304" pitchFamily="18" charset="0"/>
                        </a:rPr>
                        <a:t>СП-2</a:t>
                      </a:r>
                      <a:endParaRPr lang="ru-RU" sz="2000" b="0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Times New Roman" panose="02020603050405020304" pitchFamily="18" charset="0"/>
                        </a:rPr>
                        <a:t>СП-3</a:t>
                      </a:r>
                      <a:endParaRPr lang="ru-RU" sz="2000" b="0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Times New Roman" panose="02020603050405020304" pitchFamily="18" charset="0"/>
                        </a:rPr>
                        <a:t>ОУ</a:t>
                      </a:r>
                      <a:endParaRPr lang="ru-RU" sz="2000" b="0" i="0" u="none" strike="noStrike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2000" b="0" i="0" u="none" strike="noStrike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8514079"/>
                  </a:ext>
                </a:extLst>
              </a:tr>
              <a:tr h="739291">
                <a:tc>
                  <a:txBody>
                    <a:bodyPr/>
                    <a:lstStyle/>
                    <a:p>
                      <a:pPr algn="ctr" fontAlgn="b"/>
                      <a:endParaRPr lang="ru-RU" sz="1600" u="none" strike="noStrike" dirty="0" smtClean="0">
                        <a:ln>
                          <a:noFill/>
                        </a:ln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600" u="none" strike="noStrike" dirty="0" smtClean="0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Сумма </a:t>
                      </a:r>
                      <a:r>
                        <a:rPr lang="ru-RU" sz="1600" u="none" strike="noStrike" dirty="0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выделенных средств, тыс. руб</a:t>
                      </a:r>
                      <a:r>
                        <a:rPr lang="ru-RU" sz="1600" u="none" strike="noStrike" dirty="0" smtClean="0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 fontAlgn="b"/>
                      <a:endParaRPr lang="ru-RU" sz="16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139 197,8</a:t>
                      </a:r>
                      <a:endParaRPr lang="ru-RU" sz="1600" b="0" i="0" u="none" strike="noStrik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115 133,1</a:t>
                      </a:r>
                      <a:endParaRPr lang="ru-RU" sz="16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49 203,5</a:t>
                      </a:r>
                      <a:endParaRPr lang="ru-RU" sz="1600" b="0" i="0" u="none" strike="noStrik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155 691,3</a:t>
                      </a:r>
                      <a:endParaRPr lang="ru-RU" sz="1600" b="0" i="0" u="none" strike="noStrike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459 225,8</a:t>
                      </a:r>
                      <a:endParaRPr lang="ru-RU" sz="16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29190456"/>
                  </a:ext>
                </a:extLst>
              </a:tr>
              <a:tr h="2516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600" u="none" strike="noStrike" dirty="0" smtClean="0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проектов</a:t>
                      </a:r>
                      <a:endParaRPr lang="ru-RU" sz="16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b="0" i="0" u="none" strike="noStrik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32</a:t>
                      </a:r>
                      <a:endParaRPr lang="ru-RU" sz="1600" b="0" i="0" u="none" strike="noStrik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3454711"/>
                  </a:ext>
                </a:extLst>
              </a:tr>
              <a:tr h="9831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600" u="none" strike="noStrike" dirty="0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людей, задействованных в выполнении проектов</a:t>
                      </a:r>
                      <a:endParaRPr lang="ru-RU" sz="16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ru-RU" sz="1600" u="none" strike="noStrike" dirty="0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91</a:t>
                      </a:r>
                      <a:endParaRPr lang="ru-RU" sz="16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ru-RU" sz="1600" u="none" strike="noStrike" dirty="0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49</a:t>
                      </a:r>
                      <a:endParaRPr lang="ru-RU" sz="16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ru-RU" sz="1600" u="none" strike="noStrike" dirty="0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57</a:t>
                      </a:r>
                      <a:endParaRPr lang="ru-RU" sz="16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ru-RU" sz="1600" u="none" strike="noStrike" dirty="0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n>
                            <a:noFill/>
                          </a:ln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197</a:t>
                      </a:r>
                      <a:endParaRPr lang="ru-RU" sz="16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7771" marR="7771" marT="77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65206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06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1531" y="218519"/>
            <a:ext cx="9720669" cy="46925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Плановые </a:t>
            </a:r>
            <a:r>
              <a:rPr lang="ru-RU" sz="24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показатели Программы стратегического академического </a:t>
            </a:r>
            <a:r>
              <a:rPr lang="ru-RU" sz="24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лидерства «Приоритет </a:t>
            </a:r>
            <a:r>
              <a:rPr lang="ru-RU" sz="24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2030» на 2022 г</a:t>
            </a:r>
            <a:r>
              <a:rPr lang="ru-RU" sz="24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.</a:t>
            </a:r>
            <a:endParaRPr lang="ru-RU" sz="24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5136" y="1028557"/>
            <a:ext cx="2976331" cy="6096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6" name="TextBox 5"/>
          <p:cNvSpPr txBox="1"/>
          <p:nvPr/>
        </p:nvSpPr>
        <p:spPr>
          <a:xfrm>
            <a:off x="355136" y="1146725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Stem" panose="020B0503020203020204" pitchFamily="34" charset="-52"/>
                <a:ea typeface="Stem" panose="020B0503020203020204" pitchFamily="34" charset="-52"/>
              </a:rPr>
              <a:t>Базовая часть: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33826"/>
              </p:ext>
            </p:extLst>
          </p:nvPr>
        </p:nvGraphicFramePr>
        <p:xfrm>
          <a:off x="261531" y="1485279"/>
          <a:ext cx="11764699" cy="51077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526">
                  <a:extLst>
                    <a:ext uri="{9D8B030D-6E8A-4147-A177-3AD203B41FA5}">
                      <a16:colId xmlns:a16="http://schemas.microsoft.com/office/drawing/2014/main" xmlns="" val="3152420660"/>
                    </a:ext>
                  </a:extLst>
                </a:gridCol>
                <a:gridCol w="7358743">
                  <a:extLst>
                    <a:ext uri="{9D8B030D-6E8A-4147-A177-3AD203B41FA5}">
                      <a16:colId xmlns:a16="http://schemas.microsoft.com/office/drawing/2014/main" xmlns="" val="2266914101"/>
                    </a:ext>
                  </a:extLst>
                </a:gridCol>
                <a:gridCol w="1553029">
                  <a:extLst>
                    <a:ext uri="{9D8B030D-6E8A-4147-A177-3AD203B41FA5}">
                      <a16:colId xmlns:a16="http://schemas.microsoft.com/office/drawing/2014/main" xmlns="" val="2992788921"/>
                    </a:ext>
                  </a:extLst>
                </a:gridCol>
                <a:gridCol w="2040401">
                  <a:extLst>
                    <a:ext uri="{9D8B030D-6E8A-4147-A177-3AD203B41FA5}">
                      <a16:colId xmlns:a16="http://schemas.microsoft.com/office/drawing/2014/main" xmlns="" val="1260057587"/>
                    </a:ext>
                  </a:extLst>
                </a:gridCol>
              </a:tblGrid>
              <a:tr h="4161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Times New Roman" panose="02020603050405020304" pitchFamily="18" charset="0"/>
                        </a:rPr>
                        <a:t>Ед. изм.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Times New Roman" panose="02020603050405020304" pitchFamily="18" charset="0"/>
                        </a:rPr>
                        <a:t>Плановые значения на 2022 год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8731522"/>
                  </a:ext>
                </a:extLst>
              </a:tr>
              <a:tr h="4161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Р1_б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Объем научно-исследовательских и опытно-конструкторских работ в расчете на одного НПР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646,15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918844"/>
                  </a:ext>
                </a:extLst>
              </a:tr>
              <a:tr h="2150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Р2_б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Доля работников в возрасте до 39 лет в общей численности ППС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32,28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78590273"/>
                  </a:ext>
                </a:extLst>
              </a:tr>
              <a:tr h="10257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Р3_б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Доля обучающихся по образовательным программам </a:t>
                      </a:r>
                      <a:r>
                        <a:rPr lang="ru-RU" sz="1400" u="none" strike="noStrike" dirty="0" err="1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бакалавриата</a:t>
                      </a:r>
                      <a:r>
                        <a:rPr lang="ru-RU" sz="14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, специалитета, магистратуры по очной форме обучения, получивших на бесплатной основе дополнительную квалификацию, в общей численности обучающихся по образовательным программам </a:t>
                      </a:r>
                      <a:r>
                        <a:rPr lang="ru-RU" sz="1400" u="none" strike="noStrike" dirty="0" err="1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бакалавриата</a:t>
                      </a:r>
                      <a:r>
                        <a:rPr lang="ru-RU" sz="14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, специалитета, магистратуры по очной форме обучения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49778346"/>
                  </a:ext>
                </a:extLst>
              </a:tr>
              <a:tr h="4161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Р4_б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Доходы университета из средств от приносящей доход деятельности в расчете на одного НПР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1619,23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0465408"/>
                  </a:ext>
                </a:extLst>
              </a:tr>
              <a:tr h="1635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Р5_б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Количество обучающихся по образовательным программам среднего профессионального образования и (или) образовательным программам высшего образования, получение профессиональных компетенций по которым связано с формированием цифровых навыков использования и освоения новых цифровых технологий, в том числе по образовательным программам, разработанным с учетом рекомендуемых опорным образовательным центром по направлениям цифровой экономики к тиражированию актуализированным основным образовательным программам с цифровой составляющей (очная форма)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Чел.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5250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57729842"/>
                  </a:ext>
                </a:extLst>
              </a:tr>
              <a:tr h="4161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Р6_б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Объем затрат на научные исследования и разработки из собственных средств университета в расчете на одного НПР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74,36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20848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7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1531" y="218519"/>
            <a:ext cx="9720669" cy="46925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Плановые </a:t>
            </a:r>
            <a:r>
              <a:rPr lang="ru-RU" sz="24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показатели Программы стратегического академического </a:t>
            </a:r>
            <a:r>
              <a:rPr lang="ru-RU" sz="24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лидерства «Приоритет </a:t>
            </a:r>
            <a:r>
              <a:rPr lang="ru-RU" sz="24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2030» на 2022 г</a:t>
            </a:r>
            <a:r>
              <a:rPr lang="ru-RU" sz="24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.</a:t>
            </a:r>
            <a:endParaRPr lang="ru-RU" sz="24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5136" y="1028557"/>
            <a:ext cx="2976331" cy="6096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6" name="TextBox 5"/>
          <p:cNvSpPr txBox="1"/>
          <p:nvPr/>
        </p:nvSpPr>
        <p:spPr>
          <a:xfrm>
            <a:off x="355136" y="1137347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Stem" panose="020B0503020203020204" pitchFamily="34" charset="-52"/>
                <a:ea typeface="Stem" panose="020B0503020203020204" pitchFamily="34" charset="-52"/>
              </a:rPr>
              <a:t>Специальная </a:t>
            </a:r>
            <a:r>
              <a:rPr lang="ru-RU" sz="1600" dirty="0">
                <a:latin typeface="Stem" panose="020B0503020203020204" pitchFamily="34" charset="-52"/>
                <a:ea typeface="Stem" panose="020B0503020203020204" pitchFamily="34" charset="-52"/>
              </a:rPr>
              <a:t>часть: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941777"/>
              </p:ext>
            </p:extLst>
          </p:nvPr>
        </p:nvGraphicFramePr>
        <p:xfrm>
          <a:off x="261531" y="1523731"/>
          <a:ext cx="11764699" cy="52517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3498">
                  <a:extLst>
                    <a:ext uri="{9D8B030D-6E8A-4147-A177-3AD203B41FA5}">
                      <a16:colId xmlns:a16="http://schemas.microsoft.com/office/drawing/2014/main" xmlns="" val="1561598413"/>
                    </a:ext>
                  </a:extLst>
                </a:gridCol>
                <a:gridCol w="8215085">
                  <a:extLst>
                    <a:ext uri="{9D8B030D-6E8A-4147-A177-3AD203B41FA5}">
                      <a16:colId xmlns:a16="http://schemas.microsoft.com/office/drawing/2014/main" xmlns="" val="419288820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2173541691"/>
                    </a:ext>
                  </a:extLst>
                </a:gridCol>
                <a:gridCol w="1721087">
                  <a:extLst>
                    <a:ext uri="{9D8B030D-6E8A-4147-A177-3AD203B41FA5}">
                      <a16:colId xmlns:a16="http://schemas.microsoft.com/office/drawing/2014/main" xmlns="" val="3744881426"/>
                    </a:ext>
                  </a:extLst>
                </a:gridCol>
              </a:tblGrid>
              <a:tr h="4161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90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Times New Roman" panose="02020603050405020304" pitchFamily="18" charset="0"/>
                        </a:rPr>
                        <a:t>№</a:t>
                      </a:r>
                      <a:endParaRPr lang="ru-RU" sz="1900" b="1" i="0" u="none" strike="noStrike" dirty="0"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90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900" b="1" i="0" u="none" strike="noStrike" dirty="0"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90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Times New Roman" panose="02020603050405020304" pitchFamily="18" charset="0"/>
                        </a:rPr>
                        <a:t>Ед. изм.</a:t>
                      </a:r>
                      <a:endParaRPr lang="ru-RU" sz="1900" b="1" i="0" u="none" strike="noStrike" dirty="0"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90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Times New Roman" panose="02020603050405020304" pitchFamily="18" charset="0"/>
                        </a:rPr>
                        <a:t>Плановые значения на 2022 год</a:t>
                      </a:r>
                      <a:endParaRPr lang="ru-RU" sz="1900" b="1" i="0" u="none" strike="noStrike" dirty="0"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3622264"/>
                  </a:ext>
                </a:extLst>
              </a:tr>
              <a:tr h="4161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Р1_с2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50" u="none" strike="noStrike" dirty="0" smtClean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Количество индексируемых в базе данных </a:t>
                      </a:r>
                      <a:r>
                        <a:rPr lang="ru-RU" sz="1350" u="none" strike="noStrike" dirty="0" err="1" smtClean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Web</a:t>
                      </a:r>
                      <a:r>
                        <a:rPr lang="ru-RU" sz="1350" u="none" strike="noStrike" dirty="0" smtClean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50" u="none" strike="noStrike" dirty="0" err="1" smtClean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RU" sz="1350" u="none" strike="noStrike" dirty="0" smtClean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50" u="none" strike="noStrike" dirty="0" err="1" smtClean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Science</a:t>
                      </a:r>
                      <a:r>
                        <a:rPr lang="ru-RU" sz="1350" u="none" strike="noStrike" dirty="0" smtClean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50" u="none" strike="noStrike" dirty="0" err="1" smtClean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Core</a:t>
                      </a:r>
                      <a:r>
                        <a:rPr lang="ru-RU" sz="1350" u="none" strike="noStrike" dirty="0" smtClean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50" u="none" strike="noStrike" dirty="0" err="1" smtClean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Collection</a:t>
                      </a:r>
                      <a:r>
                        <a:rPr lang="ru-RU" sz="1350" u="none" strike="noStrike" dirty="0" smtClean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 публикаций за последние три полных года, в расчете на одного НПР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0,31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88341742"/>
                  </a:ext>
                </a:extLst>
              </a:tr>
              <a:tr h="4161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Р2_с2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5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Количество индексируемых в базе данных Scopus публикаций типов «Article», «Review» за последние три полных года, в расчете на одного НПР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0,61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0936817"/>
                  </a:ext>
                </a:extLst>
              </a:tr>
              <a:tr h="4161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Р3_с2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5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Объем доходов от реализации дополнительных профессиональных программ и основных программ профессионального обучения в расчете на одного НПР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96,15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46484283"/>
                  </a:ext>
                </a:extLst>
              </a:tr>
              <a:tr h="822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Р4_с2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5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Объем средств, поступивших от выполнения научно-исследовательских и опытно-конструкторских работ и оказания научно-технических услуг по договорам с организациями реального сектора экономики и за счет средств бюджета субъекта Российской Федерации и местных бюджетов, в расчете на одного НПР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536,54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60932614"/>
                  </a:ext>
                </a:extLst>
              </a:tr>
              <a:tr h="619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Р5_с2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5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Доля обучающихся по образовательным программам высшего образования по договорам о целевом обучении в общей численности обучающихся по образовательным программам высшего образования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45326905"/>
                  </a:ext>
                </a:extLst>
              </a:tr>
              <a:tr h="4161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Р6_с2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5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Доля обучающихся по образовательным программам высшего образования, прибывших из других субъектов Российской Федерации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53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6497112"/>
                  </a:ext>
                </a:extLst>
              </a:tr>
              <a:tr h="619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Р7_с2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5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Доля иностранных граждан и лиц без гражданства, обучающихся по образовательным программам высшего образования в общей численности обучающихся по образовательным программам высшего образования</a:t>
                      </a:r>
                      <a:endParaRPr lang="ru-RU" sz="135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60962276"/>
                  </a:ext>
                </a:extLst>
              </a:tr>
              <a:tr h="6193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Р8_с2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35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Объем доходов от распоряжения исключительными правами на результаты интеллектуальной деятельности (по лицензионному договору (соглашению), договору об отчуждении исключительного права), в расчете на одного НПР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Times New Roman" panose="02020603050405020304" pitchFamily="18" charset="0"/>
                        </a:rPr>
                        <a:t>2,56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Times New Roman" panose="02020603050405020304" pitchFamily="18" charset="0"/>
                      </a:endParaRPr>
                    </a:p>
                  </a:txBody>
                  <a:tcPr marL="9773" marR="9773" marT="9773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38383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85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41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641849" y="5822867"/>
            <a:ext cx="2908300" cy="384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1864" tIns="60933" rIns="121864" bIns="60933"/>
          <a:lstStyle>
            <a:lvl1pPr>
              <a:spcBef>
                <a:spcPct val="20000"/>
              </a:spcBef>
              <a:buClr>
                <a:srgbClr val="990033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800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90033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ru-RU" sz="1600" dirty="0">
                <a:solidFill>
                  <a:srgbClr val="BFBFBF"/>
                </a:solidFill>
                <a:latin typeface="Stem Bold" panose="020B0703020203020204" pitchFamily="34" charset="-52"/>
                <a:ea typeface="Stem Bold" panose="020B0703020203020204" pitchFamily="34" charset="-52"/>
                <a:cs typeface="Times New Roman" panose="02020603050405020304" pitchFamily="18" charset="0"/>
              </a:rPr>
              <a:t>Заседание ученого совета </a:t>
            </a:r>
            <a:r>
              <a:rPr lang="ru-RU" sz="1600" dirty="0" smtClean="0">
                <a:solidFill>
                  <a:srgbClr val="BFBFBF"/>
                </a:solidFill>
                <a:latin typeface="Stem Bold" panose="020B0703020203020204" pitchFamily="34" charset="-52"/>
                <a:ea typeface="Stem Bold" panose="020B0703020203020204" pitchFamily="34" charset="-52"/>
                <a:cs typeface="Times New Roman" panose="02020603050405020304" pitchFamily="18" charset="0"/>
              </a:rPr>
              <a:t>24.02.2022</a:t>
            </a:r>
            <a:endParaRPr lang="ru-RU" sz="1600" dirty="0">
              <a:solidFill>
                <a:srgbClr val="BFBFBF"/>
              </a:solidFill>
              <a:latin typeface="Stem Bold" panose="020B0703020203020204" pitchFamily="34" charset="-52"/>
              <a:ea typeface="Stem Bold" panose="020B0703020203020204" pitchFamily="34" charset="-52"/>
              <a:cs typeface="Times New Roman" panose="02020603050405020304" pitchFamily="18" charset="0"/>
            </a:endParaRPr>
          </a:p>
        </p:txBody>
      </p:sp>
      <p:pic>
        <p:nvPicPr>
          <p:cNvPr id="12" name="Picture 2" descr="C:\Users\CompX\Desktop\Безымянный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0734" y="548681"/>
            <a:ext cx="2150533" cy="548217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780089" y="5171777"/>
            <a:ext cx="46318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Stem" panose="020B0503020203020204" pitchFamily="34" charset="-52"/>
                <a:ea typeface="Stem" panose="020B0503020203020204" pitchFamily="34" charset="-52"/>
              </a:rPr>
              <a:t>Доклад ректора </a:t>
            </a:r>
            <a:r>
              <a:rPr lang="ru-RU" sz="1400" dirty="0">
                <a:solidFill>
                  <a:schemeClr val="bg1"/>
                </a:solidFill>
                <a:latin typeface="Stem" panose="020B0503020203020204" pitchFamily="34" charset="-52"/>
                <a:ea typeface="Stem" panose="020B0503020203020204" pitchFamily="34" charset="-52"/>
              </a:rPr>
              <a:t>НГТУ НЭТИ ,  д.т.н., </a:t>
            </a:r>
            <a:r>
              <a:rPr lang="ru-RU" sz="1400" dirty="0" smtClean="0">
                <a:solidFill>
                  <a:schemeClr val="bg1"/>
                </a:solidFill>
                <a:latin typeface="Stem" panose="020B0503020203020204" pitchFamily="34" charset="-52"/>
                <a:ea typeface="Stem" panose="020B0503020203020204" pitchFamily="34" charset="-52"/>
              </a:rPr>
              <a:t>профессора     </a:t>
            </a:r>
            <a:endParaRPr lang="ru-RU" sz="1400" dirty="0">
              <a:solidFill>
                <a:schemeClr val="bg1"/>
              </a:solidFill>
              <a:latin typeface="Stem" panose="020B0503020203020204" pitchFamily="34" charset="-52"/>
              <a:ea typeface="Stem" panose="020B0503020203020204" pitchFamily="34" charset="-52"/>
            </a:endParaRPr>
          </a:p>
          <a:p>
            <a:pPr algn="ctr"/>
            <a:r>
              <a:rPr lang="ru-RU" sz="1400" dirty="0" err="1" smtClean="0">
                <a:solidFill>
                  <a:schemeClr val="bg1"/>
                </a:solidFill>
                <a:latin typeface="Stem" panose="020B0503020203020204" pitchFamily="34" charset="-52"/>
                <a:ea typeface="Stem" panose="020B0503020203020204" pitchFamily="34" charset="-52"/>
              </a:rPr>
              <a:t>Батаева</a:t>
            </a:r>
            <a:r>
              <a:rPr lang="ru-RU" sz="1400" dirty="0" smtClean="0">
                <a:solidFill>
                  <a:schemeClr val="bg1"/>
                </a:solidFill>
                <a:latin typeface="Stem" panose="020B0503020203020204" pitchFamily="34" charset="-52"/>
                <a:ea typeface="Stem" panose="020B0503020203020204" pitchFamily="34" charset="-52"/>
              </a:rPr>
              <a:t> Анатолия Андреевича</a:t>
            </a:r>
            <a:endParaRPr lang="ru-RU" sz="1400" dirty="0">
              <a:solidFill>
                <a:schemeClr val="bg1"/>
              </a:solidFill>
              <a:latin typeface="Stem" panose="020B0503020203020204" pitchFamily="34" charset="-52"/>
              <a:ea typeface="Stem" panose="020B0503020203020204" pitchFamily="34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07571" y="2151727"/>
            <a:ext cx="6576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cap="all" dirty="0">
                <a:solidFill>
                  <a:schemeClr val="bg1"/>
                </a:solidFill>
                <a:latin typeface="Stem Bold" panose="020B0703020203020204" pitchFamily="34" charset="-52"/>
                <a:ea typeface="Stem Bold" panose="020B0703020203020204" pitchFamily="34" charset="-52"/>
                <a:cs typeface="Times New Roman" panose="02020603050405020304" pitchFamily="18" charset="0"/>
              </a:rPr>
              <a:t>Исполнение бюджета 2021 года </a:t>
            </a:r>
            <a:endParaRPr lang="en-US" sz="4000" cap="all" dirty="0" smtClean="0">
              <a:solidFill>
                <a:schemeClr val="bg1"/>
              </a:solidFill>
              <a:latin typeface="Stem Bold" panose="020B0703020203020204" pitchFamily="34" charset="-52"/>
              <a:ea typeface="Stem Bold" panose="020B0703020203020204" pitchFamily="34" charset="-52"/>
              <a:cs typeface="Times New Roman" panose="02020603050405020304" pitchFamily="18" charset="0"/>
            </a:endParaRPr>
          </a:p>
          <a:p>
            <a:pPr algn="ctr"/>
            <a:r>
              <a:rPr lang="ru-RU" sz="4000" cap="all" dirty="0" smtClean="0">
                <a:solidFill>
                  <a:schemeClr val="bg1"/>
                </a:solidFill>
                <a:latin typeface="Stem Bold" panose="020B0703020203020204" pitchFamily="34" charset="-52"/>
                <a:ea typeface="Stem Bold" panose="020B0703020203020204" pitchFamily="34" charset="-52"/>
                <a:cs typeface="Times New Roman" panose="02020603050405020304" pitchFamily="18" charset="0"/>
              </a:rPr>
              <a:t>и </a:t>
            </a:r>
            <a:r>
              <a:rPr lang="ru-RU" sz="4000" cap="all" dirty="0">
                <a:solidFill>
                  <a:schemeClr val="bg1"/>
                </a:solidFill>
                <a:latin typeface="Stem Bold" panose="020B0703020203020204" pitchFamily="34" charset="-52"/>
                <a:ea typeface="Stem Bold" panose="020B0703020203020204" pitchFamily="34" charset="-52"/>
                <a:cs typeface="Times New Roman" panose="02020603050405020304" pitchFamily="18" charset="0"/>
              </a:rPr>
              <a:t>утверждение бюджета на 2022 год</a:t>
            </a:r>
          </a:p>
        </p:txBody>
      </p:sp>
    </p:spTree>
    <p:extLst>
      <p:ext uri="{BB962C8B-B14F-4D97-AF65-F5344CB8AC3E}">
        <p14:creationId xmlns:p14="http://schemas.microsoft.com/office/powerpoint/2010/main" val="143739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55136" y="687772"/>
            <a:ext cx="2976331" cy="6096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1531" y="218519"/>
            <a:ext cx="6985303" cy="46925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Консолидированный </a:t>
            </a:r>
            <a:r>
              <a:rPr lang="ru-RU" sz="30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бюджет вуза</a:t>
            </a:r>
          </a:p>
          <a:p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71337"/>
              </p:ext>
            </p:extLst>
          </p:nvPr>
        </p:nvGraphicFramePr>
        <p:xfrm>
          <a:off x="1135062" y="1217985"/>
          <a:ext cx="9921876" cy="45931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156200">
                  <a:extLst>
                    <a:ext uri="{9D8B030D-6E8A-4147-A177-3AD203B41FA5}">
                      <a16:colId xmlns:a16="http://schemas.microsoft.com/office/drawing/2014/main" xmlns="" val="1055373557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xmlns="" val="450139661"/>
                    </a:ext>
                  </a:extLst>
                </a:gridCol>
                <a:gridCol w="2047876">
                  <a:extLst>
                    <a:ext uri="{9D8B030D-6E8A-4147-A177-3AD203B41FA5}">
                      <a16:colId xmlns:a16="http://schemas.microsoft.com/office/drawing/2014/main" xmlns="" val="2059779920"/>
                    </a:ext>
                  </a:extLst>
                </a:gridCol>
              </a:tblGrid>
              <a:tr h="231065">
                <a:tc gridSpan="3"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Доходы</a:t>
                      </a:r>
                      <a:endParaRPr lang="ru-RU" sz="2400" u="none" strike="noStrike" kern="1200" dirty="0" smtClean="0"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+mn-cs"/>
                      </a:endParaRPr>
                    </a:p>
                  </a:txBody>
                  <a:tcPr marL="11380" marR="11380" marT="1138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 marL="11380" marR="11380" marT="1138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 marL="11380" marR="11380" marT="11380" marB="0" anchor="b"/>
                </a:tc>
                <a:extLst>
                  <a:ext uri="{0D108BD9-81ED-4DB2-BD59-A6C34878D82A}">
                    <a16:rowId xmlns:a16="http://schemas.microsoft.com/office/drawing/2014/main" xmlns="" val="560908762"/>
                  </a:ext>
                </a:extLst>
              </a:tr>
              <a:tr h="295860"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 </a:t>
                      </a:r>
                    </a:p>
                  </a:txBody>
                  <a:tcPr marL="11380" marR="11380" marT="1138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u="none" strike="noStrike" kern="1200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+mn-cs"/>
                        </a:rPr>
                        <a:t>2021 факт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u="none" strike="noStrike" kern="1200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+mn-cs"/>
                        </a:rPr>
                        <a:t>2022 план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84424757"/>
                  </a:ext>
                </a:extLst>
              </a:tr>
              <a:tr h="580340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Входящий остаток </a:t>
                      </a: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средств, млн. руб. </a:t>
                      </a:r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+mn-cs"/>
                      </a:endParaRP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439,42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611,42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70411924"/>
                  </a:ext>
                </a:extLst>
              </a:tr>
              <a:tr h="580340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Доходы </a:t>
                      </a: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всего, млн. руб.</a:t>
                      </a:r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+mn-cs"/>
                      </a:endParaRP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3 176,37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3 556,50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66528601"/>
                  </a:ext>
                </a:extLst>
              </a:tr>
              <a:tr h="295860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в том числе</a:t>
                      </a:r>
                      <a:r>
                        <a:rPr lang="ru-RU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: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 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 </a:t>
                      </a:r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+mn-cs"/>
                      </a:endParaRP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06435375"/>
                  </a:ext>
                </a:extLst>
              </a:tr>
              <a:tr h="295860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Госзадание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1 435,15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1 447,29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45707139"/>
                  </a:ext>
                </a:extLst>
              </a:tr>
              <a:tr h="295860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Субсидия на иные цели (стипендия, капремонт)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474,79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493,48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36938912"/>
                  </a:ext>
                </a:extLst>
              </a:tr>
              <a:tr h="295860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Гранты в форме субсидий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224,32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503,30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69217099"/>
                  </a:ext>
                </a:extLst>
              </a:tr>
              <a:tr h="295860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Внебюджетные средства 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1 042,11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1 112,43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63225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40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612973"/>
              </p:ext>
            </p:extLst>
          </p:nvPr>
        </p:nvGraphicFramePr>
        <p:xfrm>
          <a:off x="803275" y="926820"/>
          <a:ext cx="10426700" cy="4521861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6470432">
                  <a:extLst>
                    <a:ext uri="{9D8B030D-6E8A-4147-A177-3AD203B41FA5}">
                      <a16:colId xmlns:a16="http://schemas.microsoft.com/office/drawing/2014/main" xmlns="" val="3755733515"/>
                    </a:ext>
                  </a:extLst>
                </a:gridCol>
                <a:gridCol w="2170782">
                  <a:extLst>
                    <a:ext uri="{9D8B030D-6E8A-4147-A177-3AD203B41FA5}">
                      <a16:colId xmlns:a16="http://schemas.microsoft.com/office/drawing/2014/main" xmlns="" val="793021811"/>
                    </a:ext>
                  </a:extLst>
                </a:gridCol>
                <a:gridCol w="1785486">
                  <a:extLst>
                    <a:ext uri="{9D8B030D-6E8A-4147-A177-3AD203B41FA5}">
                      <a16:colId xmlns:a16="http://schemas.microsoft.com/office/drawing/2014/main" xmlns="" val="1304440065"/>
                    </a:ext>
                  </a:extLst>
                </a:gridCol>
              </a:tblGrid>
              <a:tr h="438341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                          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Расходы</a:t>
                      </a:r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                                              2021                     2022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Stem Bold" panose="020B0703020203020204" pitchFamily="34" charset="-52"/>
                        <a:ea typeface="Stem Bold" panose="020B0703020203020204" pitchFamily="34" charset="-52"/>
                      </a:endParaRPr>
                    </a:p>
                  </a:txBody>
                  <a:tcPr marL="11380" marR="11380" marT="1138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5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80" marR="11380" marT="11380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380" marR="11380" marT="11380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2135238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Расходы </a:t>
                      </a: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всего, млн. руб.</a:t>
                      </a:r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+mn-cs"/>
                      </a:endParaRP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3 004,37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3771,11</a:t>
                      </a:r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+mn-cs"/>
                      </a:endParaRP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57195254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в том числе: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 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 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2912274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Заработная плата и страховые взносы, в </a:t>
                      </a:r>
                      <a:r>
                        <a:rPr lang="ru-RU" sz="16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т.ч</a:t>
                      </a: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. </a:t>
                      </a: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договоры ГПХ</a:t>
                      </a:r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+mn-cs"/>
                      </a:endParaRP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1 795,75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2233,5</a:t>
                      </a:r>
                      <a:endParaRPr lang="ru-RU" sz="1600" u="none" strike="noStrike" kern="1200" dirty="0">
                        <a:solidFill>
                          <a:srgbClr val="FF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+mn-cs"/>
                      </a:endParaRP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2781840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Командировочные расходы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18,20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20,99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26823904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Коммунальные услуги и связь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122,93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154,43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18187387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Клининговые</a:t>
                      </a: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 услуги и охрана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46,80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rgbClr val="FF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104,24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34451714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Ремонт, в </a:t>
                      </a:r>
                      <a:r>
                        <a:rPr lang="ru-RU" sz="16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т.ч</a:t>
                      </a: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. </a:t>
                      </a: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капитальный</a:t>
                      </a:r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+mn-cs"/>
                      </a:endParaRP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80,45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102,79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5075223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Стипендия и прочие социальные выплаты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475,18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505,64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8497828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Оборудование и материальные запасы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241,55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413,96</a:t>
                      </a:r>
                      <a:endParaRPr lang="ru-RU" sz="1600" u="none" strike="noStrike" kern="1200" dirty="0">
                        <a:solidFill>
                          <a:srgbClr val="FF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+mn-cs"/>
                      </a:endParaRP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17347561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Прочие работы, услуги (в </a:t>
                      </a:r>
                      <a:r>
                        <a:rPr lang="ru-RU" sz="16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т.ч</a:t>
                      </a: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. </a:t>
                      </a: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по </a:t>
                      </a: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содержанию имущества)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183,14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186,30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6183480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Налоги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36,70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45,22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6189367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Прочие расходы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3,67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3,94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43875472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Исходящий остаток средств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611,42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396,92</a:t>
                      </a:r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+mn-cs"/>
                      </a:endParaRP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40493515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в том числе: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 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 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88196318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О</a:t>
                      </a: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статок </a:t>
                      </a: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централизованных средств вуза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307,5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91,9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1115899"/>
                  </a:ext>
                </a:extLst>
              </a:tr>
              <a:tr h="238991"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Остаток </a:t>
                      </a: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средств факультетов, хозрасчетных и научных подразделений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303,9</a:t>
                      </a: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  <a:cs typeface="+mn-cs"/>
                        </a:rPr>
                        <a:t>305,0</a:t>
                      </a:r>
                      <a:endParaRPr lang="ru-RU" sz="1600" u="none" strike="noStrike" kern="1200" dirty="0">
                        <a:solidFill>
                          <a:schemeClr val="tx1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  <a:cs typeface="+mn-cs"/>
                      </a:endParaRPr>
                    </a:p>
                  </a:txBody>
                  <a:tcPr marL="11380" marR="11380" marT="1138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5423709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55136" y="687772"/>
            <a:ext cx="2976331" cy="6096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1531" y="218519"/>
            <a:ext cx="6985303" cy="46925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Консолидированный </a:t>
            </a:r>
            <a:r>
              <a:rPr lang="ru-RU" sz="30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бюджет вуза</a:t>
            </a:r>
          </a:p>
          <a:p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4603" y="5700815"/>
            <a:ext cx="11084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ru-RU" sz="1600" dirty="0">
                <a:latin typeface="Stem" panose="020B0503020203020204" pitchFamily="34" charset="-52"/>
                <a:ea typeface="Stem" panose="020B0503020203020204" pitchFamily="34" charset="-52"/>
              </a:rPr>
              <a:t>Кроме того, по состоянию на 01.02.2022 года авансировано НИР</a:t>
            </a:r>
            <a:r>
              <a:rPr lang="en-US" sz="1600" dirty="0">
                <a:latin typeface="Stem" panose="020B0503020203020204" pitchFamily="34" charset="-52"/>
                <a:ea typeface="Stem" panose="020B0503020203020204" pitchFamily="34" charset="-52"/>
              </a:rPr>
              <a:t> </a:t>
            </a:r>
            <a:r>
              <a:rPr lang="ru-RU" sz="1600" dirty="0">
                <a:latin typeface="Stem" panose="020B0503020203020204" pitchFamily="34" charset="-52"/>
                <a:ea typeface="Stem" panose="020B0503020203020204" pitchFamily="34" charset="-52"/>
              </a:rPr>
              <a:t>и </a:t>
            </a:r>
            <a:r>
              <a:rPr lang="ru-RU" sz="1600" dirty="0" smtClean="0">
                <a:latin typeface="Stem" panose="020B0503020203020204" pitchFamily="34" charset="-52"/>
                <a:ea typeface="Stem" panose="020B0503020203020204" pitchFamily="34" charset="-52"/>
              </a:rPr>
              <a:t>НИОКР</a:t>
            </a:r>
            <a:r>
              <a:rPr lang="en-US" sz="1600" dirty="0">
                <a:latin typeface="Stem" panose="020B0503020203020204" pitchFamily="34" charset="-52"/>
                <a:ea typeface="Stem" panose="020B0503020203020204" pitchFamily="34" charset="-52"/>
              </a:rPr>
              <a:t> </a:t>
            </a:r>
            <a:r>
              <a:rPr lang="en-US" sz="2400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23</a:t>
            </a:r>
            <a:r>
              <a:rPr lang="ru-RU" sz="2400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,1 млн. руб.</a:t>
            </a:r>
            <a:endParaRPr lang="ru-RU" sz="24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5907478"/>
            <a:ext cx="718934" cy="123223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3" name="Прямоугольник 2"/>
          <p:cNvSpPr/>
          <p:nvPr/>
        </p:nvSpPr>
        <p:spPr>
          <a:xfrm>
            <a:off x="714603" y="6162480"/>
            <a:ext cx="108762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ru-RU" sz="1600" dirty="0">
                <a:latin typeface="Stem" panose="020B0503020203020204" pitchFamily="34" charset="-52"/>
                <a:ea typeface="Stem" panose="020B0503020203020204" pitchFamily="34" charset="-52"/>
              </a:rPr>
              <a:t>Указанные средства по принятым руководителями НИР и НИОКР обязательствам должны быть возвращены в течение 2022 года.</a:t>
            </a:r>
            <a:endParaRPr lang="ru-RU" sz="1600" dirty="0">
              <a:solidFill>
                <a:srgbClr val="000000"/>
              </a:solidFill>
              <a:latin typeface="Stem" panose="020B0503020203020204" pitchFamily="34" charset="-52"/>
              <a:ea typeface="Stem" panose="020B0503020203020204" pitchFamily="34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6255494"/>
            <a:ext cx="718934" cy="123223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36917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55136" y="687772"/>
            <a:ext cx="2976331" cy="6096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1531" y="218519"/>
            <a:ext cx="7968069" cy="46925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Структура </a:t>
            </a:r>
            <a:r>
              <a:rPr lang="ru-RU" sz="30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расходов на оплату </a:t>
            </a:r>
            <a:r>
              <a:rPr lang="ru-RU" sz="30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труда</a:t>
            </a:r>
          </a:p>
          <a:p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8932" y="1991323"/>
            <a:ext cx="112496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ru-RU" sz="1600" dirty="0">
                <a:latin typeface="Stem Bold" panose="020B0703020203020204" pitchFamily="34" charset="-52"/>
                <a:ea typeface="Stem Bold" panose="020B0703020203020204" pitchFamily="34" charset="-52"/>
              </a:rPr>
              <a:t>С февраля 2022 года произошло плановое увеличение ФОТ на 4% для всех категорий </a:t>
            </a:r>
            <a:r>
              <a:rPr lang="ru-RU" sz="1600" dirty="0" smtClean="0">
                <a:latin typeface="Stem Bold" panose="020B0703020203020204" pitchFamily="34" charset="-52"/>
                <a:ea typeface="Stem Bold" panose="020B0703020203020204" pitchFamily="34" charset="-52"/>
              </a:rPr>
              <a:t>сотрудников.</a:t>
            </a:r>
            <a:endParaRPr lang="ru-RU" sz="1600" b="1" dirty="0">
              <a:solidFill>
                <a:srgbClr val="000000"/>
              </a:solidFill>
              <a:latin typeface="Stem Bold" panose="020B0703020203020204" pitchFamily="34" charset="-52"/>
              <a:ea typeface="Stem Bold" panose="020B0703020203020204" pitchFamily="34" charset="-52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8932" y="1057541"/>
            <a:ext cx="111853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Stem" panose="020B0503020203020204" pitchFamily="34" charset="-52"/>
                <a:ea typeface="Stem" panose="020B0503020203020204" pitchFamily="34" charset="-52"/>
              </a:rPr>
              <a:t>Дорожная карта ППС и НС: рекомендованная зарплата в 2022 году 42 949 рублей, </a:t>
            </a:r>
            <a:endParaRPr lang="ru-RU" sz="1600" dirty="0" smtClean="0">
              <a:latin typeface="Stem" panose="020B0503020203020204" pitchFamily="34" charset="-52"/>
              <a:ea typeface="Stem" panose="020B0503020203020204" pitchFamily="34" charset="-52"/>
            </a:endParaRPr>
          </a:p>
          <a:p>
            <a:r>
              <a:rPr lang="ru-RU" sz="1600" dirty="0" smtClean="0">
                <a:latin typeface="Stem" panose="020B0503020203020204" pitchFamily="34" charset="-52"/>
                <a:ea typeface="Stem" panose="020B0503020203020204" pitchFamily="34" charset="-52"/>
              </a:rPr>
              <a:t>200</a:t>
            </a:r>
            <a:r>
              <a:rPr lang="ru-RU" sz="1600" dirty="0">
                <a:latin typeface="Stem" panose="020B0503020203020204" pitchFamily="34" charset="-52"/>
                <a:ea typeface="Stem" panose="020B0503020203020204" pitchFamily="34" charset="-52"/>
              </a:rPr>
              <a:t>% составляет 85 989 </a:t>
            </a:r>
            <a:r>
              <a:rPr lang="ru-RU" sz="1600" dirty="0" smtClean="0">
                <a:latin typeface="Stem" panose="020B0503020203020204" pitchFamily="34" charset="-52"/>
                <a:ea typeface="Stem" panose="020B0503020203020204" pitchFamily="34" charset="-52"/>
              </a:rPr>
              <a:t>рублей </a:t>
            </a:r>
            <a:r>
              <a:rPr lang="ru-RU" sz="1600" dirty="0">
                <a:latin typeface="Stem" panose="020B0503020203020204" pitchFamily="34" charset="-52"/>
                <a:ea typeface="Stem" panose="020B0503020203020204" pitchFamily="34" charset="-52"/>
              </a:rPr>
              <a:t>(Распоряжение Правительства РФ от 30.04.2014 г. № 722-р</a:t>
            </a:r>
            <a:r>
              <a:rPr lang="ru-RU" sz="1600" dirty="0" smtClean="0">
                <a:latin typeface="Stem" panose="020B0503020203020204" pitchFamily="34" charset="-52"/>
                <a:ea typeface="Stem" panose="020B0503020203020204" pitchFamily="34" charset="-52"/>
              </a:rPr>
              <a:t>).</a:t>
            </a:r>
            <a:endParaRPr lang="ru-RU" sz="1600" dirty="0">
              <a:solidFill>
                <a:srgbClr val="000000"/>
              </a:solidFill>
              <a:latin typeface="Stem" panose="020B0503020203020204" pitchFamily="34" charset="-52"/>
              <a:ea typeface="Stem" panose="020B0503020203020204" pitchFamily="34" charset="-52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149101"/>
            <a:ext cx="718934" cy="123223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836070"/>
              </p:ext>
            </p:extLst>
          </p:nvPr>
        </p:nvGraphicFramePr>
        <p:xfrm>
          <a:off x="786126" y="2373461"/>
          <a:ext cx="10528506" cy="1916404"/>
        </p:xfrm>
        <a:graphic>
          <a:graphicData uri="http://schemas.openxmlformats.org/drawingml/2006/table">
            <a:tbl>
              <a:tblPr/>
              <a:tblGrid>
                <a:gridCol w="43425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35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31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189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503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07159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 </a:t>
                      </a:r>
                    </a:p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Категория 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факт 2021</a:t>
                      </a:r>
                    </a:p>
                  </a:txBody>
                  <a:tcPr marL="7819" marR="7819" marT="78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план 2022</a:t>
                      </a:r>
                    </a:p>
                  </a:txBody>
                  <a:tcPr marL="7819" marR="7819" marT="78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3296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864" marR="5864" marT="58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Сумма, млн. руб.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%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Сумма, млн. руб.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%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329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ППС (ВО) 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786,8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56,65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834,9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56,58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23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Преподаватели СПО, педагоги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36,6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2,64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38,1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2,58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329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НРиНС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72,8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5,24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90,2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6,11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329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Остальной персонал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492,7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35,47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512,4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34,72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329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Итого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выплат (без страховых взносов)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1388,9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100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1475,7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100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769795"/>
              </p:ext>
            </p:extLst>
          </p:nvPr>
        </p:nvGraphicFramePr>
        <p:xfrm>
          <a:off x="786126" y="5030765"/>
          <a:ext cx="10528506" cy="1072100"/>
        </p:xfrm>
        <a:graphic>
          <a:graphicData uri="http://schemas.openxmlformats.org/drawingml/2006/table">
            <a:tbl>
              <a:tblPr/>
              <a:tblGrid>
                <a:gridCol w="42435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85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9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5725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3257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+mn-cs"/>
                        </a:rPr>
                        <a:t>Средняя </a:t>
                      </a:r>
                      <a:r>
                        <a:rPr lang="ru-RU" sz="20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+mn-cs"/>
                        </a:rPr>
                        <a:t>зарплата по категории</a:t>
                      </a:r>
                      <a:endParaRPr lang="ru-RU" sz="2000" b="0" i="0" u="none" strike="noStrike" kern="1200" dirty="0"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  <a:cs typeface="+mn-cs"/>
                      </a:endParaRPr>
                    </a:p>
                  </a:txBody>
                  <a:tcPr marL="8945" marR="8945" marT="894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+mn-cs"/>
                        </a:rPr>
                        <a:t>2020 факт</a:t>
                      </a:r>
                    </a:p>
                  </a:txBody>
                  <a:tcPr marL="8945" marR="8945" marT="894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+mn-cs"/>
                        </a:rPr>
                        <a:t>2021 факт</a:t>
                      </a:r>
                    </a:p>
                  </a:txBody>
                  <a:tcPr marL="8945" marR="8945" marT="894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0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  <a:cs typeface="+mn-cs"/>
                        </a:rPr>
                        <a:t>Отклонение,%</a:t>
                      </a:r>
                    </a:p>
                  </a:txBody>
                  <a:tcPr marL="8945" marR="8945" marT="894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257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ППС (ВО) </a:t>
                      </a:r>
                    </a:p>
                  </a:txBody>
                  <a:tcPr marL="8945" marR="8945" marT="894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80 166</a:t>
                      </a:r>
                    </a:p>
                  </a:txBody>
                  <a:tcPr marL="8945" marR="8945" marT="894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82 899</a:t>
                      </a:r>
                    </a:p>
                  </a:txBody>
                  <a:tcPr marL="8945" marR="8945" marT="894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3,41</a:t>
                      </a:r>
                    </a:p>
                  </a:txBody>
                  <a:tcPr marL="8945" marR="8945" marT="894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257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Преподаватели СПО, педагоги</a:t>
                      </a:r>
                    </a:p>
                  </a:txBody>
                  <a:tcPr marL="8945" marR="8945" marT="894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41 149</a:t>
                      </a:r>
                    </a:p>
                  </a:txBody>
                  <a:tcPr marL="8945" marR="8945" marT="894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43 256</a:t>
                      </a:r>
                    </a:p>
                  </a:txBody>
                  <a:tcPr marL="8945" marR="8945" marT="894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5,12</a:t>
                      </a:r>
                    </a:p>
                  </a:txBody>
                  <a:tcPr marL="8945" marR="8945" marT="894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257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НРиНС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8945" marR="8945" marT="894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158 875</a:t>
                      </a:r>
                    </a:p>
                  </a:txBody>
                  <a:tcPr marL="8945" marR="8945" marT="894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167 638</a:t>
                      </a:r>
                    </a:p>
                  </a:txBody>
                  <a:tcPr marL="8945" marR="8945" marT="894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5,52</a:t>
                      </a:r>
                    </a:p>
                  </a:txBody>
                  <a:tcPr marL="8945" marR="8945" marT="8945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718932" y="4692211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>
                <a:latin typeface="Stem Bold" panose="020B0703020203020204" pitchFamily="34" charset="-52"/>
                <a:ea typeface="Stem Bold" panose="020B0703020203020204" pitchFamily="34" charset="-52"/>
                <a:cs typeface="Times New Roman" panose="02020603050405020304" pitchFamily="18" charset="0"/>
              </a:rPr>
              <a:t>Средняя заработная плата целевых категорий сотрудников </a:t>
            </a:r>
          </a:p>
        </p:txBody>
      </p:sp>
    </p:spTree>
    <p:extLst>
      <p:ext uri="{BB962C8B-B14F-4D97-AF65-F5344CB8AC3E}">
        <p14:creationId xmlns:p14="http://schemas.microsoft.com/office/powerpoint/2010/main" val="299608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1531" y="218519"/>
            <a:ext cx="7968069" cy="924481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ППС </a:t>
            </a:r>
            <a:r>
              <a:rPr lang="ru-RU" sz="30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и НР по возрасту как один из показателей работы </a:t>
            </a:r>
            <a:r>
              <a:rPr lang="ru-RU" sz="30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вуза</a:t>
            </a:r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5136" y="1143000"/>
            <a:ext cx="2976331" cy="6096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4661211"/>
            <a:ext cx="718934" cy="123223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883524"/>
              </p:ext>
            </p:extLst>
          </p:nvPr>
        </p:nvGraphicFramePr>
        <p:xfrm>
          <a:off x="831746" y="1760768"/>
          <a:ext cx="10528507" cy="2158684"/>
        </p:xfrm>
        <a:graphic>
          <a:graphicData uri="http://schemas.openxmlformats.org/drawingml/2006/table">
            <a:tbl>
              <a:tblPr/>
              <a:tblGrid>
                <a:gridCol w="8521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92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86583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67856">
                <a:tc rowSpan="2"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 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план 2021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2000" b="0" i="0" u="none" strike="noStrike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на 31.12.2021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план 2022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26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Всего ППС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ППС до 39 лет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Всего ППС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ППС до 39 лет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Всего ППС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ППС до 39 лет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7856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ППС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700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200 (28,6%)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695,1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199,35 (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28,68%)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710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215 (30,3%)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7856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НР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35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-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29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-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70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-</a:t>
                      </a:r>
                    </a:p>
                  </a:txBody>
                  <a:tcPr marL="6271" marR="6271" marT="6271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831746" y="4537220"/>
            <a:ext cx="105285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Stem" panose="020B0503020203020204" pitchFamily="34" charset="-52"/>
                <a:ea typeface="Stem" panose="020B0503020203020204" pitchFamily="34" charset="-52"/>
              </a:rPr>
              <a:t>Паспорт государственной программы Российской Федерации </a:t>
            </a:r>
            <a:endParaRPr lang="ru-RU" dirty="0" smtClean="0">
              <a:latin typeface="Stem" panose="020B0503020203020204" pitchFamily="34" charset="-52"/>
              <a:ea typeface="Stem" panose="020B0503020203020204" pitchFamily="34" charset="-52"/>
            </a:endParaRPr>
          </a:p>
          <a:p>
            <a:r>
              <a:rPr lang="ru-RU" dirty="0" smtClean="0">
                <a:latin typeface="Stem" panose="020B0503020203020204" pitchFamily="34" charset="-52"/>
                <a:ea typeface="Stem" panose="020B0503020203020204" pitchFamily="34" charset="-52"/>
              </a:rPr>
              <a:t>«</a:t>
            </a:r>
            <a:r>
              <a:rPr lang="ru-RU" dirty="0">
                <a:latin typeface="Stem" panose="020B0503020203020204" pitchFamily="34" charset="-52"/>
                <a:ea typeface="Stem" panose="020B0503020203020204" pitchFamily="34" charset="-52"/>
              </a:rPr>
              <a:t>Научно-технологического развития Российской федерации»</a:t>
            </a:r>
            <a:r>
              <a:rPr lang="ru-RU" b="1" dirty="0">
                <a:latin typeface="Stem" panose="020B0503020203020204" pitchFamily="34" charset="-52"/>
                <a:ea typeface="Stem" panose="020B0503020203020204" pitchFamily="34" charset="-52"/>
              </a:rPr>
              <a:t>. </a:t>
            </a:r>
            <a:r>
              <a:rPr lang="ru-RU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Этап 2: 2022 – 2030 год.</a:t>
            </a:r>
            <a:endParaRPr lang="ru-RU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686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1531" y="218519"/>
            <a:ext cx="8472894" cy="905431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Социальная </a:t>
            </a:r>
            <a:r>
              <a:rPr lang="ru-RU" sz="30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сфера как частично возмещаемые виды деятельности (млн. руб</a:t>
            </a:r>
            <a:r>
              <a:rPr lang="ru-RU" sz="30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.)</a:t>
            </a:r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5136" y="1123950"/>
            <a:ext cx="2976331" cy="6096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696845"/>
              </p:ext>
            </p:extLst>
          </p:nvPr>
        </p:nvGraphicFramePr>
        <p:xfrm>
          <a:off x="786127" y="1892873"/>
          <a:ext cx="10528507" cy="2510438"/>
        </p:xfrm>
        <a:graphic>
          <a:graphicData uri="http://schemas.openxmlformats.org/drawingml/2006/table">
            <a:tbl>
              <a:tblPr/>
              <a:tblGrid>
                <a:gridCol w="35572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335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181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69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Подразделения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2021 факт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2022 план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32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Доходы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Расходы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Доходы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Расходы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31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УСОЦ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32,34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45,38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33,00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48,45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31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Центр культуры 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1,80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12,10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1,00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10,40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31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Детские сады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3,33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31,03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3,85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32,46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31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ЗСОК Шарап, ЗСОК Эрлагол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8,91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12,31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8,98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12,47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31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Профилакторий</a:t>
                      </a: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1,01 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5,04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11,87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10,04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7819" marR="7819" marT="7819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09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55136" y="687772"/>
            <a:ext cx="2976331" cy="6096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1531" y="218519"/>
            <a:ext cx="7968069" cy="46925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Строительство </a:t>
            </a:r>
            <a:r>
              <a:rPr lang="ru-RU" sz="30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общежития</a:t>
            </a:r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  <a:p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5568149"/>
            <a:ext cx="718934" cy="123223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637799"/>
              </p:ext>
            </p:extLst>
          </p:nvPr>
        </p:nvGraphicFramePr>
        <p:xfrm>
          <a:off x="786127" y="1498600"/>
          <a:ext cx="10922203" cy="3169920"/>
        </p:xfrm>
        <a:graphic>
          <a:graphicData uri="http://schemas.openxmlformats.org/drawingml/2006/table">
            <a:tbl>
              <a:tblPr/>
              <a:tblGrid>
                <a:gridCol w="37858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704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659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6416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Первоначальная стоимость </a:t>
                      </a:r>
                      <a:endParaRPr lang="ru-RU" sz="2000" b="0" i="0" u="none" strike="noStrike" dirty="0"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ru-RU" sz="2000" b="0" i="0" u="none" strike="noStrike" dirty="0">
                        <a:solidFill>
                          <a:schemeClr val="bg1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тыс. руб.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832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Год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Средства субсидии на </a:t>
                      </a:r>
                      <a:r>
                        <a:rPr lang="ru-RU" sz="1800" b="0" i="0" u="none" strike="noStrike" dirty="0" smtClean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капитальные</a:t>
                      </a:r>
                      <a:r>
                        <a:rPr lang="ru-RU" sz="1800" b="0" i="0" u="none" strike="noStrike" baseline="0" dirty="0" smtClean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вложения</a:t>
                      </a:r>
                      <a:endParaRPr lang="ru-RU" sz="1800" b="0" i="0" u="none" strike="noStrike" dirty="0">
                        <a:solidFill>
                          <a:srgbClr val="741334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Собственные средства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2020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55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 000,00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69206863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2021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635 385,70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251,00 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2022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596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739,80 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-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итого 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1 287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 125,5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251,00 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86127" y="5463374"/>
            <a:ext cx="99866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ru-RU" sz="1600" dirty="0">
                <a:solidFill>
                  <a:srgbClr val="000000"/>
                </a:solidFill>
                <a:latin typeface="Stem" panose="020B0503020203020204" pitchFamily="34" charset="-52"/>
                <a:ea typeface="Stem" panose="020B0503020203020204" pitchFamily="34" charset="-52"/>
              </a:rPr>
              <a:t>В связи с удорожанием строительства направлен запрос в МОН об увеличении финансирования на сумму 340,6 млн. руб.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6127" y="6167479"/>
            <a:ext cx="73520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ru-RU" b="1" dirty="0">
                <a:solidFill>
                  <a:srgbClr val="000000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Итоговая сумма строительства </a:t>
            </a:r>
            <a:r>
              <a:rPr lang="ru-RU" b="1" dirty="0" smtClean="0">
                <a:solidFill>
                  <a:srgbClr val="000000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составит </a:t>
            </a:r>
            <a:r>
              <a:rPr lang="ru-RU" sz="20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1 628 976,5 тыс. руб</a:t>
            </a:r>
            <a:r>
              <a:rPr lang="ru-RU" sz="20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.</a:t>
            </a:r>
            <a:endParaRPr lang="ru-RU" sz="2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6305922"/>
            <a:ext cx="718934" cy="123223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362336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55136" y="687772"/>
            <a:ext cx="2976331" cy="6096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1531" y="218519"/>
            <a:ext cx="7968069" cy="46925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Ввод в действие </a:t>
            </a:r>
            <a:r>
              <a:rPr lang="ru-RU" sz="3000" b="1" dirty="0" err="1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техноцентра</a:t>
            </a:r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911516"/>
              </p:ext>
            </p:extLst>
          </p:nvPr>
        </p:nvGraphicFramePr>
        <p:xfrm>
          <a:off x="718934" y="1569692"/>
          <a:ext cx="10922203" cy="3708896"/>
        </p:xfrm>
        <a:graphic>
          <a:graphicData uri="http://schemas.openxmlformats.org/drawingml/2006/table">
            <a:tbl>
              <a:tblPr/>
              <a:tblGrid>
                <a:gridCol w="35355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89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972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64160">
                <a:tc gridSpan="3"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Общая стоимость строительства и дооснащения, </a:t>
                      </a:r>
                      <a:r>
                        <a:rPr lang="ru-RU" sz="2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тыс.руб</a:t>
                      </a:r>
                      <a:r>
                        <a:rPr lang="ru-RU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.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160" marR="10160" marT="10160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160" marR="10160" marT="10160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9936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 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Средства субсидии на </a:t>
                      </a:r>
                      <a:r>
                        <a:rPr lang="ru-RU" sz="1800" b="0" i="0" u="none" strike="noStrike" dirty="0" smtClean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капитальные вложения</a:t>
                      </a:r>
                      <a:endParaRPr lang="ru-RU" sz="1800" b="0" i="0" u="none" strike="noStrike" dirty="0">
                        <a:solidFill>
                          <a:srgbClr val="741334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800" b="0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Собственные средства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2019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63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337,54 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106,79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2020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160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973,16 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8 745,96 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2021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-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54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106,63 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2022 (план)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-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9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695,34 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Всего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224 310,70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72 654,72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85935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76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261531" y="218519"/>
            <a:ext cx="7968069" cy="46925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Масштабные </a:t>
            </a:r>
            <a:r>
              <a:rPr lang="ru-RU" sz="3000" b="1" dirty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проекты по обновлению НГТУ НЭТИ на 2022 </a:t>
            </a:r>
            <a:r>
              <a:rPr lang="ru-RU" sz="3000" b="1" dirty="0" smtClean="0">
                <a:solidFill>
                  <a:srgbClr val="741334"/>
                </a:solidFill>
                <a:latin typeface="Stem Bold" panose="020B0703020203020204" pitchFamily="34" charset="-52"/>
                <a:ea typeface="Stem Bold" panose="020B0703020203020204" pitchFamily="34" charset="-52"/>
              </a:rPr>
              <a:t>год</a:t>
            </a:r>
            <a:endParaRPr lang="ru-RU" sz="3000" b="1" dirty="0">
              <a:solidFill>
                <a:srgbClr val="741334"/>
              </a:solidFill>
              <a:latin typeface="Stem Bold" panose="020B0703020203020204" pitchFamily="34" charset="-52"/>
              <a:ea typeface="Stem Bold" panose="020B0703020203020204" pitchFamily="34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5136" y="1138324"/>
            <a:ext cx="2976331" cy="6096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89465"/>
              </p:ext>
            </p:extLst>
          </p:nvPr>
        </p:nvGraphicFramePr>
        <p:xfrm>
          <a:off x="718934" y="1854200"/>
          <a:ext cx="10922203" cy="3210560"/>
        </p:xfrm>
        <a:graphic>
          <a:graphicData uri="http://schemas.openxmlformats.org/drawingml/2006/table">
            <a:tbl>
              <a:tblPr/>
              <a:tblGrid>
                <a:gridCol w="78809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12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l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160" marR="10160" marT="1016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0160" marR="10160" marT="1016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2517365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marL="355600" indent="0" algn="l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Калининское отделение: ремонт учебного корпуса и дооснащение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marL="355600" indent="0" algn="l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Текущий и капитальный ремонт зданий и сооружений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87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marL="355600" indent="0" algn="l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Ремонт помещений по ул. Блюхера, 32, К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. Маркса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, 20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marL="355600" indent="0" algn="l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Внедрение новых цифровых решений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tem" panose="020B0503020203020204" pitchFamily="34" charset="-52"/>
                          <a:ea typeface="Stem" panose="020B0503020203020204" pitchFamily="34" charset="-52"/>
                        </a:rPr>
                        <a:t>26,9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Stem" panose="020B0503020203020204" pitchFamily="34" charset="-52"/>
                        <a:ea typeface="Stem" panose="020B05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marL="355600" marR="0" indent="0" algn="l" defTabSz="914400" rtl="0" eaLnBrk="1" fontAlgn="b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Всего </a:t>
                      </a:r>
                      <a:r>
                        <a:rPr lang="ru-RU" sz="1800" dirty="0" smtClean="0">
                          <a:solidFill>
                            <a:srgbClr val="741334"/>
                          </a:solidFill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(млн. руб.)</a:t>
                      </a: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ru-RU" sz="1800" b="1" i="0" u="none" strike="noStrike" dirty="0" smtClean="0">
                          <a:solidFill>
                            <a:srgbClr val="741334"/>
                          </a:solidFill>
                          <a:effectLst/>
                          <a:latin typeface="Stem Bold" panose="020B0703020203020204" pitchFamily="34" charset="-52"/>
                          <a:ea typeface="Stem Bold" panose="020B0703020203020204" pitchFamily="34" charset="-52"/>
                        </a:rPr>
                        <a:t>158,9</a:t>
                      </a:r>
                      <a:endParaRPr lang="ru-RU" sz="1800" b="1" i="0" u="none" strike="noStrike" dirty="0">
                        <a:solidFill>
                          <a:srgbClr val="741334"/>
                        </a:solidFill>
                        <a:effectLst/>
                        <a:latin typeface="Stem Bold" panose="020B0703020203020204" pitchFamily="34" charset="-52"/>
                        <a:ea typeface="Stem Bold" panose="020B0703020203020204" pitchFamily="34" charset="-52"/>
                      </a:endParaRPr>
                    </a:p>
                  </a:txBody>
                  <a:tcPr marL="10160" marR="10160" marT="1016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443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2074</Words>
  <Application>Microsoft Office PowerPoint</Application>
  <PresentationFormat>Широкоэкранный</PresentationFormat>
  <Paragraphs>515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Stem</vt:lpstr>
      <vt:lpstr>Stem Bold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VK</dc:creator>
  <cp:lastModifiedBy>bataev</cp:lastModifiedBy>
  <cp:revision>22</cp:revision>
  <dcterms:created xsi:type="dcterms:W3CDTF">2022-02-22T02:42:51Z</dcterms:created>
  <dcterms:modified xsi:type="dcterms:W3CDTF">2022-02-24T07:46:04Z</dcterms:modified>
</cp:coreProperties>
</file>