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1" r:id="rId2"/>
    <p:sldId id="272" r:id="rId3"/>
    <p:sldId id="273" r:id="rId4"/>
    <p:sldId id="274" r:id="rId5"/>
    <p:sldId id="275" r:id="rId6"/>
    <p:sldId id="276" r:id="rId7"/>
    <p:sldId id="282" r:id="rId8"/>
    <p:sldId id="277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8B9E7-24C6-414B-954D-1B3F9752868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8F90-1A1A-45D8-B210-2F93A26A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0B-8578-4C48-83F4-35BBF4A1B53E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7A61-3266-485B-ACE5-D3D642E2045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2920-4E38-4113-B34B-6BB567A252D0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DFA6-2B84-443A-B38E-AEC8425C8E90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65D4-9A4F-47B9-A209-B59AACEABD60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518B-2995-48E3-ACA7-B9F78E5B9269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0C26-10BF-4CE3-BC73-D584FDC462F9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A8B13-161D-47CF-9C11-F1D5DB6F02D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B7E4-B91F-45C5-BEE5-6320F27BBC0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4AC6-23A6-4360-B222-8372DF44BFE2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65CC-D392-42C9-B290-FD6B80A2A6C8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660F-C997-44E0-A4D7-CBDE200252CA}" type="datetime1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3AEE-21F2-48A5-AF67-089052A12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		                                           </a:t>
            </a:r>
            <a:r>
              <a:rPr lang="ru-RU" sz="7200" b="1" dirty="0" smtClean="0"/>
              <a:t>Сильные стороны факультета</a:t>
            </a:r>
            <a:r>
              <a:rPr lang="ru-RU" sz="7200" dirty="0" smtClean="0"/>
              <a:t>:</a:t>
            </a:r>
          </a:p>
          <a:p>
            <a:r>
              <a:rPr lang="ru-RU" sz="7200" dirty="0" smtClean="0"/>
              <a:t>- высокий профессиональный уровень большинства ППС;</a:t>
            </a:r>
          </a:p>
          <a:p>
            <a:r>
              <a:rPr lang="ru-RU" sz="7200" dirty="0" smtClean="0"/>
              <a:t>- уникальная МТБ по многим направлениям подготовки;</a:t>
            </a:r>
          </a:p>
          <a:p>
            <a:r>
              <a:rPr lang="ru-RU" sz="7200" dirty="0" smtClean="0"/>
              <a:t>- тесная связь с базовыми предприятиями, особенно с авиационным заводом;</a:t>
            </a:r>
          </a:p>
          <a:p>
            <a:r>
              <a:rPr lang="ru-RU" sz="7200" dirty="0" smtClean="0"/>
              <a:t>- «</a:t>
            </a:r>
            <a:r>
              <a:rPr lang="ru-RU" sz="7200" dirty="0" err="1" smtClean="0"/>
              <a:t>физтеховская</a:t>
            </a:r>
            <a:r>
              <a:rPr lang="ru-RU" sz="7200" dirty="0" smtClean="0"/>
              <a:t>» система подготовки на многих кафедрах;</a:t>
            </a:r>
          </a:p>
          <a:p>
            <a:r>
              <a:rPr lang="ru-RU" sz="7200" dirty="0" smtClean="0"/>
              <a:t>- увлеченность авиацией наиболее активной части ППС и студентов;</a:t>
            </a:r>
          </a:p>
          <a:p>
            <a:r>
              <a:rPr lang="ru-RU" sz="7200" dirty="0" smtClean="0"/>
              <a:t>- научно-техническая активность – СКБ, подготовка пилотов-любителей, планеристов…</a:t>
            </a:r>
          </a:p>
          <a:p>
            <a:r>
              <a:rPr lang="ru-RU" sz="7200" dirty="0" smtClean="0"/>
              <a:t>- растущая потребность в выпускниках факультета.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b="1" dirty="0" smtClean="0"/>
              <a:t>                                    Слабые стороны факультета</a:t>
            </a:r>
            <a:r>
              <a:rPr lang="ru-RU" sz="7200" dirty="0" smtClean="0"/>
              <a:t>:</a:t>
            </a:r>
          </a:p>
          <a:p>
            <a:r>
              <a:rPr lang="ru-RU" sz="7200" dirty="0" smtClean="0"/>
              <a:t>- высокая учебная нагрузка на ставку ППС и низкая стоимость часа;</a:t>
            </a:r>
          </a:p>
          <a:p>
            <a:r>
              <a:rPr lang="ru-RU" sz="7200" dirty="0" smtClean="0"/>
              <a:t>- малые доходы от НИР и других форм внебюджетной деятельности;</a:t>
            </a:r>
          </a:p>
          <a:p>
            <a:r>
              <a:rPr lang="ru-RU" sz="7200" dirty="0" smtClean="0"/>
              <a:t>- низкие зарплаты большинства сотрудников, особенно УВП;</a:t>
            </a:r>
          </a:p>
          <a:p>
            <a:r>
              <a:rPr lang="ru-RU" sz="7200" dirty="0" smtClean="0"/>
              <a:t>- пассивность значительной части ППС  в области НИР и освоения современных технологий обучения;</a:t>
            </a:r>
          </a:p>
          <a:p>
            <a:r>
              <a:rPr lang="ru-RU" sz="7200" dirty="0" smtClean="0"/>
              <a:t>- высокий средний возраст ППС;</a:t>
            </a:r>
          </a:p>
          <a:p>
            <a:r>
              <a:rPr lang="ru-RU" sz="7200" dirty="0" smtClean="0"/>
              <a:t>- моральная и физическая ветхость многих стендов и лабораторных установок;</a:t>
            </a:r>
          </a:p>
          <a:p>
            <a:r>
              <a:rPr lang="ru-RU" sz="7200" dirty="0" smtClean="0"/>
              <a:t>- малое число контрактных учащихся,  нехватка средств для развития МТБ (и даже для поддержания существующего уровня);</a:t>
            </a:r>
          </a:p>
          <a:p>
            <a:r>
              <a:rPr lang="ru-RU" sz="7200" dirty="0" smtClean="0"/>
              <a:t>- относительно низкий конкурс, проходной балл, слабая мотивация многих студентов.</a:t>
            </a:r>
          </a:p>
          <a:p>
            <a:endParaRPr lang="ru-RU" sz="4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/>
              <a:t>Приоритетные направления деятельности</a:t>
            </a:r>
            <a:r>
              <a:rPr lang="ru-RU" sz="2000" dirty="0" smtClean="0"/>
              <a:t> </a:t>
            </a:r>
            <a:r>
              <a:rPr lang="ru-RU" sz="2000" b="1" dirty="0" smtClean="0"/>
              <a:t>факультета</a:t>
            </a:r>
          </a:p>
          <a:p>
            <a:endParaRPr lang="ru-RU" sz="2000" dirty="0" smtClean="0"/>
          </a:p>
          <a:p>
            <a:r>
              <a:rPr lang="ru-RU" sz="2000" dirty="0" smtClean="0"/>
              <a:t>- </a:t>
            </a:r>
            <a:r>
              <a:rPr lang="ru-RU" sz="2000" b="1" dirty="0" smtClean="0"/>
              <a:t>активная работа по выполнению НГТУ программы стратегического академического лидерства "Приоритет-2030";</a:t>
            </a:r>
          </a:p>
          <a:p>
            <a:r>
              <a:rPr lang="ru-RU" sz="2000" dirty="0" smtClean="0"/>
              <a:t>- снижение нагрузки  на ставку ППС до 700 часов на ставку и увеличение стоимости часа;</a:t>
            </a:r>
          </a:p>
          <a:p>
            <a:r>
              <a:rPr lang="ru-RU" sz="2000" dirty="0" smtClean="0"/>
              <a:t>- активизация научно-исследовательской работы, увеличение доходов сотрудников за счет НИР и других форм внебюджетной деятельности;</a:t>
            </a:r>
          </a:p>
          <a:p>
            <a:r>
              <a:rPr lang="ru-RU" sz="2000" dirty="0" smtClean="0"/>
              <a:t>- привлечение молодых специалистов для преподавания и выполнения НИР;</a:t>
            </a:r>
          </a:p>
          <a:p>
            <a:r>
              <a:rPr lang="ru-RU" sz="2000" dirty="0" smtClean="0"/>
              <a:t>- укрепление связей с базовыми предприятиями, создание базовых кафедр, совместное с потребителями выпускников построение учебного процесса;</a:t>
            </a:r>
          </a:p>
          <a:p>
            <a:r>
              <a:rPr lang="ru-RU" sz="2000" dirty="0" smtClean="0"/>
              <a:t>- анализ рынка интеллектуального труда, прогнозирование потребностей рынка, оперативное реагирование на изменение </a:t>
            </a:r>
            <a:r>
              <a:rPr lang="ru-RU" sz="2000" dirty="0" err="1" smtClean="0"/>
              <a:t>профстандартов</a:t>
            </a:r>
            <a:r>
              <a:rPr lang="ru-RU" sz="2000" dirty="0" smtClean="0"/>
              <a:t>, требований к компетенциям специалистов;</a:t>
            </a:r>
          </a:p>
          <a:p>
            <a:r>
              <a:rPr lang="ru-RU" sz="2000" dirty="0" smtClean="0"/>
              <a:t>- активное участие в процессах трудоустройства выпускников и их адаптации на предприятиях, организация систематического повышения квалификации специалистов;</a:t>
            </a:r>
          </a:p>
          <a:p>
            <a:r>
              <a:rPr lang="ru-RU" sz="2000" dirty="0" smtClean="0"/>
              <a:t>- расширение связей с родственными вузами и факультетами, диссертационными советами, оргкомитетами конференций. 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Учебно-методическая работа</a:t>
            </a:r>
            <a:endParaRPr lang="ru-RU" sz="2000" dirty="0" smtClean="0"/>
          </a:p>
          <a:p>
            <a:pPr lvl="0"/>
            <a:r>
              <a:rPr lang="ru-RU" sz="2000" dirty="0" smtClean="0"/>
              <a:t> активное участие в блоке «Образовательная деятельность» программы "Приоритет-2030";</a:t>
            </a:r>
          </a:p>
          <a:p>
            <a:pPr lvl="0"/>
            <a:r>
              <a:rPr lang="ru-RU" sz="2000" dirty="0" smtClean="0"/>
              <a:t>увеличение количества </a:t>
            </a:r>
            <a:r>
              <a:rPr lang="ru-RU" sz="2000" b="1" dirty="0" smtClean="0"/>
              <a:t>повышений квалификации </a:t>
            </a:r>
            <a:r>
              <a:rPr lang="ru-RU" sz="2000" dirty="0" smtClean="0"/>
              <a:t>через НОЦ ФЛА </a:t>
            </a:r>
            <a:r>
              <a:rPr lang="ru-RU" sz="2000" b="1" dirty="0" smtClean="0"/>
              <a:t>до 100 в год;</a:t>
            </a:r>
          </a:p>
          <a:p>
            <a:pPr lvl="0"/>
            <a:r>
              <a:rPr lang="ru-RU" sz="2000" dirty="0" smtClean="0"/>
              <a:t>регулярное обновление учебных пособий, методических указаний, сайтов;</a:t>
            </a:r>
          </a:p>
          <a:p>
            <a:pPr lvl="0"/>
            <a:r>
              <a:rPr lang="ru-RU" sz="2000" dirty="0" smtClean="0"/>
              <a:t>подготовка и публикация монографий, учебников, в том числе с грифом УМО;</a:t>
            </a:r>
          </a:p>
          <a:p>
            <a:pPr lvl="0"/>
            <a:r>
              <a:rPr lang="ru-RU" sz="2000" dirty="0" smtClean="0"/>
              <a:t>разработка и внедрение инновационных технологий обучения, </a:t>
            </a:r>
            <a:r>
              <a:rPr lang="ru-RU" sz="2000" b="1" dirty="0" smtClean="0"/>
              <a:t>МООК (не менее 3 до 2026 года</a:t>
            </a:r>
            <a:r>
              <a:rPr lang="ru-RU" sz="2000" dirty="0" smtClean="0"/>
              <a:t>);</a:t>
            </a:r>
          </a:p>
          <a:p>
            <a:pPr lvl="0"/>
            <a:r>
              <a:rPr lang="ru-RU" sz="2000" dirty="0" smtClean="0"/>
              <a:t>увеличение процента выполнения </a:t>
            </a:r>
            <a:r>
              <a:rPr lang="ru-RU" sz="2000" dirty="0" err="1" smtClean="0"/>
              <a:t>госзадания</a:t>
            </a:r>
            <a:r>
              <a:rPr lang="ru-RU" sz="2000" dirty="0" smtClean="0"/>
              <a:t> за счет индивидуальной работы со слабыми студентами, также индивидуально подходить к сильным студентам – “лучше учить лучших“;</a:t>
            </a:r>
          </a:p>
          <a:p>
            <a:pPr lvl="0"/>
            <a:r>
              <a:rPr lang="ru-RU" sz="2000" dirty="0" smtClean="0"/>
              <a:t>увеличение количества программ двойных дипломов;</a:t>
            </a:r>
          </a:p>
          <a:p>
            <a:pPr lvl="0"/>
            <a:r>
              <a:rPr lang="ru-RU" sz="2000" dirty="0" smtClean="0"/>
              <a:t>увеличение количества иностранных учащихся на факультете.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i="1" dirty="0" smtClean="0"/>
              <a:t>Научно-исследовательская работа (НИР)</a:t>
            </a:r>
            <a:endParaRPr lang="ru-RU" sz="2400" dirty="0" smtClean="0"/>
          </a:p>
          <a:p>
            <a:r>
              <a:rPr lang="ru-RU" sz="2400" dirty="0" smtClean="0"/>
              <a:t>С целью исполнения  стратегического проекта № 2 «Новые материалы для прорывных технологий» </a:t>
            </a:r>
            <a:r>
              <a:rPr lang="ru-RU" sz="2400" b="1" dirty="0" smtClean="0"/>
              <a:t>ФЛА предлагает проекты:</a:t>
            </a:r>
          </a:p>
          <a:p>
            <a:r>
              <a:rPr lang="ru-RU" sz="2400" dirty="0" smtClean="0"/>
              <a:t> «Разработка комплексной методики создания перспективных конструкционных композитов и исследование их структурных, термомеханических и динамических свойств», «Применение </a:t>
            </a:r>
            <a:r>
              <a:rPr lang="ru-RU" sz="2400" dirty="0" err="1" smtClean="0"/>
              <a:t>нейросетевого</a:t>
            </a:r>
            <a:r>
              <a:rPr lang="ru-RU" sz="2400" dirty="0" smtClean="0"/>
              <a:t> моделирования при проектировании пространственных решетчатых конструкций из прогрессивных материалов для повышения их эксплуатационной надежности», «Новые строительные материалы на основе вторичного техногенного сырья», «Создание научной платформы для получения новых электроизоляционных материалов и катализаторов очистки сточных вод на основе альтернативного целлюлозосодержащего растительного сырья»,  «Разработка эффективных методов синтеза фосфатных керамических пигментов с использованием промышленных отходов».</a:t>
            </a:r>
          </a:p>
          <a:p>
            <a:r>
              <a:rPr lang="ru-RU" sz="2400" dirty="0" smtClean="0"/>
              <a:t>- активизация научно-исследовательской работы за счет расширения сфер деятельности, укрепления связей с базовыми предприятиями;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51520" y="404664"/>
            <a:ext cx="871296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участие совместно с Проектным офисом ЦКП «СКИФ» в разработках агрегатов для установки;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создание и развитие научно-инновационного ЦКП «КОМПОЗИТ-НГТУ» (в новом здании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Техноцентра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добиться участия представителей ФЛА в научно-технических советах предприятий – потребителях специалистов ФЛА;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увеличение объема хоздоговорных работ и г/б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НИР до 1,2 млн. руб. в год на ставку ППС;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НОЦ и инжиниринговых центров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уровня подразделений, имеющих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штатных научных работников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оплатой из хоздоговоров –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 штатных единиц к 2026 году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увеличение числа публикаций, индексируемых  в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Web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Science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Scopus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 изданиях, входящих в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Q1, Q2 до 1,8 в год на ППС к 2026 году.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оснащать лабораторные базы кафедр современным оборудованием;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сделать традицией регулярное проведение кафедральных 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межкафедральных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научно-технических семинаров.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9552" y="549550"/>
            <a:ext cx="828092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i="1" dirty="0" smtClean="0"/>
              <a:t>Научно-исследовательская работа студентов (НИРС</a:t>
            </a:r>
            <a:r>
              <a:rPr lang="ru-RU" sz="2400" b="1" i="1" dirty="0" smtClean="0"/>
              <a:t>)</a:t>
            </a:r>
          </a:p>
          <a:p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повышать </a:t>
            </a:r>
            <a:r>
              <a:rPr lang="ru-RU" sz="2400" dirty="0" smtClean="0"/>
              <a:t>уровень докладов всероссийской конференции «Наука. Промышленность. Оборона», конференции «Интеллектуальный потенциал Сибири», участвовать в подготовке и проведении студенческих</a:t>
            </a:r>
            <a:r>
              <a:rPr lang="ru-RU" sz="2400" dirty="0" smtClean="0"/>
              <a:t>.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укрепление </a:t>
            </a:r>
            <a:r>
              <a:rPr lang="ru-RU" sz="2400" dirty="0" smtClean="0"/>
              <a:t>«</a:t>
            </a:r>
            <a:r>
              <a:rPr lang="ru-RU" sz="2400" dirty="0" err="1" smtClean="0"/>
              <a:t>физтеховской</a:t>
            </a:r>
            <a:r>
              <a:rPr lang="ru-RU" sz="2400" dirty="0" smtClean="0"/>
              <a:t>» системы подготовки</a:t>
            </a:r>
            <a:r>
              <a:rPr lang="ru-RU" sz="2400" dirty="0" smtClean="0"/>
              <a:t>,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увеличение </a:t>
            </a:r>
            <a:r>
              <a:rPr lang="ru-RU" sz="2400" dirty="0" smtClean="0"/>
              <a:t>доли преподавателей-совместителей факультета в руководстве НИРС</a:t>
            </a:r>
            <a:r>
              <a:rPr lang="ru-RU" sz="2400" dirty="0" smtClean="0"/>
              <a:t>,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r>
              <a:rPr lang="ru-RU" sz="2400" dirty="0" smtClean="0"/>
              <a:t>- активизация работы СКБ ФЛА;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9552" y="361692"/>
            <a:ext cx="828092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i="1" dirty="0" smtClean="0"/>
              <a:t>Студенческая жизнь</a:t>
            </a:r>
          </a:p>
          <a:p>
            <a:pPr algn="ctr"/>
            <a:endParaRPr lang="ru-RU" sz="2400" dirty="0" smtClean="0"/>
          </a:p>
          <a:p>
            <a:pPr lvl="0"/>
            <a:r>
              <a:rPr lang="ru-RU" sz="2400" dirty="0" smtClean="0"/>
              <a:t>- развитие </a:t>
            </a:r>
            <a:r>
              <a:rPr lang="ru-RU" sz="2400" dirty="0" smtClean="0"/>
              <a:t>самоуправления студентов в различных областях деятельности – учебной, воспитательной, культурной, спортивной, борьбе с асоциальными явлениями и др. </a:t>
            </a:r>
          </a:p>
          <a:p>
            <a:pPr lvl="0"/>
            <a:r>
              <a:rPr lang="ru-RU" sz="2400" dirty="0" smtClean="0"/>
              <a:t>- организовать </a:t>
            </a:r>
            <a:r>
              <a:rPr lang="ru-RU" sz="2400" dirty="0" smtClean="0"/>
              <a:t>регулярное обновление информации на стенде в фойе второго этажа о достижениях и взысканиях студентов;</a:t>
            </a:r>
          </a:p>
          <a:p>
            <a:pPr lvl="0"/>
            <a:r>
              <a:rPr lang="ru-RU" sz="2400" dirty="0" smtClean="0"/>
              <a:t>- организовать </a:t>
            </a:r>
            <a:r>
              <a:rPr lang="ru-RU" sz="2400" dirty="0" smtClean="0"/>
              <a:t>ТВ ФЛА для передачи новостей факультета и университета;</a:t>
            </a:r>
          </a:p>
          <a:p>
            <a:pPr lvl="0"/>
            <a:r>
              <a:rPr lang="ru-RU" sz="2400" dirty="0" smtClean="0"/>
              <a:t> </a:t>
            </a:r>
            <a:r>
              <a:rPr lang="ru-RU" sz="2400" dirty="0" smtClean="0"/>
              <a:t>- организовать </a:t>
            </a:r>
            <a:r>
              <a:rPr lang="ru-RU" sz="2400" dirty="0" smtClean="0"/>
              <a:t>выпуск силами студентов серии фильмов о факультетской жизни с последующим их распространением через ТВ и сайт факультета.</a:t>
            </a:r>
          </a:p>
          <a:p>
            <a:pPr lvl="0"/>
            <a:r>
              <a:rPr lang="ru-RU" sz="2400" dirty="0" smtClean="0"/>
              <a:t>- возродить </a:t>
            </a:r>
            <a:r>
              <a:rPr lang="ru-RU" sz="2400" dirty="0" smtClean="0"/>
              <a:t>издание факультетской </a:t>
            </a:r>
            <a:r>
              <a:rPr lang="ru-RU" sz="2400" dirty="0" smtClean="0"/>
              <a:t>газеты после перерыва, связанного с пандемией.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581528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/>
              <a:t>Материально-техническое база (МТБ) </a:t>
            </a:r>
            <a:endParaRPr lang="ru-RU" sz="2400" dirty="0" smtClean="0"/>
          </a:p>
          <a:p>
            <a:pPr lvl="0"/>
            <a:r>
              <a:rPr lang="ru-RU" sz="2400" dirty="0" smtClean="0"/>
              <a:t>изыскивать дополнительные источники развития МТБ факультета;</a:t>
            </a:r>
          </a:p>
          <a:p>
            <a:pPr lvl="0"/>
            <a:r>
              <a:rPr lang="ru-RU" sz="2400" dirty="0" smtClean="0"/>
              <a:t>обеспечивать соответствие учебно-лабораторной базы образовательным программам;</a:t>
            </a:r>
          </a:p>
          <a:p>
            <a:pPr lvl="0"/>
            <a:r>
              <a:rPr lang="ru-RU" sz="2400" dirty="0" smtClean="0"/>
              <a:t>регулярно обновлять программно-информационное обеспечение учебного процесса</a:t>
            </a:r>
            <a:r>
              <a:rPr lang="ru-RU" sz="2400" dirty="0" smtClean="0"/>
              <a:t>.</a:t>
            </a:r>
          </a:p>
          <a:p>
            <a:pPr lvl="0"/>
            <a:endParaRPr lang="ru-RU" sz="2400" dirty="0" smtClean="0"/>
          </a:p>
          <a:p>
            <a:pPr algn="ctr">
              <a:buNone/>
            </a:pPr>
            <a:r>
              <a:rPr lang="ru-RU" sz="2400" b="1" i="1" dirty="0" err="1" smtClean="0"/>
              <a:t>Профориентационная</a:t>
            </a:r>
            <a:r>
              <a:rPr lang="ru-RU" sz="2400" b="1" i="1" dirty="0" smtClean="0"/>
              <a:t> работа</a:t>
            </a:r>
            <a:endParaRPr lang="ru-RU" sz="2400" dirty="0" smtClean="0"/>
          </a:p>
          <a:p>
            <a:r>
              <a:rPr lang="ru-RU" sz="2400" dirty="0" smtClean="0"/>
              <a:t>- улучшение качества набора и увеличение количества контрактников на факультете;</a:t>
            </a:r>
          </a:p>
          <a:p>
            <a:r>
              <a:rPr lang="ru-RU" sz="2400" dirty="0" smtClean="0"/>
              <a:t>- расширять формы </a:t>
            </a:r>
            <a:r>
              <a:rPr lang="ru-RU" sz="2400" dirty="0" err="1" smtClean="0"/>
              <a:t>профориентационной</a:t>
            </a:r>
            <a:r>
              <a:rPr lang="ru-RU" sz="2400" dirty="0" smtClean="0"/>
              <a:t> работы, усилить индивидуальную работу со школьниками, участвовать в проведении олимпиад всех уровней.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2420888"/>
            <a:ext cx="5688632" cy="1008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Спасибо за внимание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3AEE-21F2-48A5-AF67-089052A12FB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577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Т Ч Е Т  о работе ФЛА за 2016-2020гг.</dc:title>
  <dc:creator>salenko</dc:creator>
  <cp:lastModifiedBy>salenko</cp:lastModifiedBy>
  <cp:revision>15</cp:revision>
  <dcterms:created xsi:type="dcterms:W3CDTF">2021-10-26T11:44:19Z</dcterms:created>
  <dcterms:modified xsi:type="dcterms:W3CDTF">2021-10-27T05:34:05Z</dcterms:modified>
</cp:coreProperties>
</file>