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69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98B9E7-24C6-414B-954D-1B3F97528684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D8F90-1A1A-45D8-B210-2F93A26AEAE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3B0B-8578-4C48-83F4-35BBF4A1B53E}" type="datetime1">
              <a:rPr lang="ru-RU" smtClean="0"/>
              <a:pPr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AEE-21F2-48A5-AF67-089052A12F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F7A61-3266-485B-ACE5-D3D642E2045A}" type="datetime1">
              <a:rPr lang="ru-RU" smtClean="0"/>
              <a:pPr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AEE-21F2-48A5-AF67-089052A12F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C2920-4E38-4113-B34B-6BB567A252D0}" type="datetime1">
              <a:rPr lang="ru-RU" smtClean="0"/>
              <a:pPr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AEE-21F2-48A5-AF67-089052A12F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2DFA6-2B84-443A-B38E-AEC8425C8E90}" type="datetime1">
              <a:rPr lang="ru-RU" smtClean="0"/>
              <a:pPr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AEE-21F2-48A5-AF67-089052A12F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A65D4-9A4F-47B9-A209-B59AACEABD60}" type="datetime1">
              <a:rPr lang="ru-RU" smtClean="0"/>
              <a:pPr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AEE-21F2-48A5-AF67-089052A12F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518B-2995-48E3-ACA7-B9F78E5B9269}" type="datetime1">
              <a:rPr lang="ru-RU" smtClean="0"/>
              <a:pPr/>
              <a:t>27.10.2021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AEE-21F2-48A5-AF67-089052A12F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0C26-10BF-4CE3-BC73-D584FDC462F9}" type="datetime1">
              <a:rPr lang="ru-RU" smtClean="0"/>
              <a:pPr/>
              <a:t>27.10.2021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AEE-21F2-48A5-AF67-089052A12F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A8B13-161D-47CF-9C11-F1D5DB6F02DA}" type="datetime1">
              <a:rPr lang="ru-RU" smtClean="0"/>
              <a:pPr/>
              <a:t>27.10.2021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AEE-21F2-48A5-AF67-089052A12F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B7E4-B91F-45C5-BEE5-6320F27BBC0A}" type="datetime1">
              <a:rPr lang="ru-RU" smtClean="0"/>
              <a:pPr/>
              <a:t>27.10.2021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AEE-21F2-48A5-AF67-089052A12F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4AC6-23A6-4360-B222-8372DF44BFE2}" type="datetime1">
              <a:rPr lang="ru-RU" smtClean="0"/>
              <a:pPr/>
              <a:t>27.10.2021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AEE-21F2-48A5-AF67-089052A12F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65CC-D392-42C9-B290-FD6B80A2A6C8}" type="datetime1">
              <a:rPr lang="ru-RU" smtClean="0"/>
              <a:pPr/>
              <a:t>27.10.2021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AEE-21F2-48A5-AF67-089052A12F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E660F-C997-44E0-A4D7-CBDE200252CA}" type="datetime1">
              <a:rPr lang="ru-RU" smtClean="0"/>
              <a:pPr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B3AEE-21F2-48A5-AF67-089052A12FB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 Т Ч Е Т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 работе ФЛА за 2016-2020гг.</a:t>
            </a:r>
            <a:endParaRPr lang="ru-RU" dirty="0"/>
          </a:p>
        </p:txBody>
      </p:sp>
      <p:pic>
        <p:nvPicPr>
          <p:cNvPr id="4" name="Picture 1" descr="C:\Users\salenko\Documents\__ФЛА\НИР и Конкурсы\ОРУ-2017\Бренд НГТУ\Логотип ФЛА\Лог ФЛА цвет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2054184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" descr="C:\Users\salenko\Documents\__ФЛА\Презентация и Реклама\ФЛА-фото студенты на фоне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708920"/>
            <a:ext cx="4863799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6444208" y="6021288"/>
            <a:ext cx="2627784" cy="6389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27 октября 2021г.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111552" y="3356992"/>
            <a:ext cx="403244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Декан ФЛА,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 smtClean="0">
                <a:latin typeface="+mj-lt"/>
                <a:ea typeface="+mj-ea"/>
                <a:cs typeface="+mj-cs"/>
              </a:rPr>
              <a:t>профессор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Саленко С.Д.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AEE-21F2-48A5-AF67-089052A12FB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8229600" cy="60486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b="1" i="1" u="sng" dirty="0" smtClean="0"/>
              <a:t>Развитие </a:t>
            </a:r>
            <a:r>
              <a:rPr lang="ru-RU" sz="2000" b="1" i="1" u="sng" dirty="0" smtClean="0"/>
              <a:t>материально-технического оснащения</a:t>
            </a:r>
            <a:endParaRPr lang="ru-RU" sz="2000" dirty="0" smtClean="0"/>
          </a:p>
          <a:p>
            <a:pPr>
              <a:buNone/>
            </a:pPr>
            <a:r>
              <a:rPr lang="ru-RU" sz="2000" b="1" i="1" dirty="0" smtClean="0"/>
              <a:t> </a:t>
            </a:r>
            <a:endParaRPr lang="ru-RU" sz="2000" dirty="0" smtClean="0"/>
          </a:p>
          <a:p>
            <a:r>
              <a:rPr lang="ru-RU" sz="2000" dirty="0" smtClean="0"/>
              <a:t>- проведено оснащение лабораторных баз кафедр современным оборудованием на сумму около 5 млн. </a:t>
            </a:r>
            <a:r>
              <a:rPr lang="ru-RU" sz="2000" dirty="0" err="1" smtClean="0"/>
              <a:t>руб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-проведены плановые ремонты аудиторий 3 и 5 учебных корпусов, фасада и кровли 3 к.;</a:t>
            </a:r>
          </a:p>
          <a:p>
            <a:r>
              <a:rPr lang="ru-RU" sz="2000" dirty="0" smtClean="0"/>
              <a:t>- остается острой проблема источников развития МТБ факультета, контрактных студентов мало;</a:t>
            </a:r>
          </a:p>
          <a:p>
            <a:pPr>
              <a:buNone/>
            </a:pPr>
            <a:r>
              <a:rPr lang="ru-RU" sz="2000" dirty="0" smtClean="0"/>
              <a:t>В </a:t>
            </a:r>
            <a:r>
              <a:rPr lang="ru-RU" sz="2000" dirty="0" smtClean="0"/>
              <a:t>результате:</a:t>
            </a:r>
          </a:p>
          <a:p>
            <a:r>
              <a:rPr lang="ru-RU" sz="2000" dirty="0" smtClean="0"/>
              <a:t> 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AEE-21F2-48A5-AF67-089052A12FBA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8229600" cy="6048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2400" dirty="0" smtClean="0"/>
              <a:t>В результате: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AEE-21F2-48A5-AF67-089052A12FBA}" type="slidenum">
              <a:rPr lang="ru-RU" smtClean="0"/>
              <a:pPr/>
              <a:t>11</a:t>
            </a:fld>
            <a:endParaRPr lang="ru-RU"/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052736"/>
            <a:ext cx="5328592" cy="1963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3356992"/>
            <a:ext cx="5472608" cy="26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51720" y="2420888"/>
            <a:ext cx="5688632" cy="1008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dirty="0" smtClean="0"/>
              <a:t>Спасибо за внимание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AEE-21F2-48A5-AF67-089052A12FBA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8229600" cy="604867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		На ФЛА обучается более тысячи студентов, магистрантов и аспирантов, работает около ста пятидесяти преподавателей и сотрудников. Подготовка ведется более чем по тридцати направлениям и специальностям. В состав факультета входят 7 кафедр.</a:t>
            </a:r>
          </a:p>
          <a:p>
            <a:pPr algn="ctr">
              <a:buNone/>
            </a:pPr>
            <a:r>
              <a:rPr lang="ru-RU" b="1" i="1" u="sng" dirty="0" smtClean="0"/>
              <a:t>Учебно-методическая работа</a:t>
            </a:r>
            <a:endParaRPr lang="ru-RU" dirty="0" smtClean="0"/>
          </a:p>
          <a:p>
            <a:pPr lvl="0"/>
            <a:r>
              <a:rPr lang="ru-RU" dirty="0" smtClean="0"/>
              <a:t>успешно пройдена аттестация;</a:t>
            </a:r>
          </a:p>
          <a:p>
            <a:pPr lvl="0"/>
            <a:r>
              <a:rPr lang="ru-RU" dirty="0" smtClean="0"/>
              <a:t>в среднем 2 раза в год проводились методические семинары в рамках авиастроительного консорциума,  проводилась коррекция учебных планов по согласованию с ведущими авиационными предприятиями;</a:t>
            </a:r>
          </a:p>
          <a:p>
            <a:pPr lvl="0"/>
            <a:r>
              <a:rPr lang="ru-RU" dirty="0" smtClean="0"/>
              <a:t>проводилось регулярное обновление учебных пособий, методических указаний, сайтов;</a:t>
            </a:r>
          </a:p>
          <a:p>
            <a:pPr lvl="0"/>
            <a:r>
              <a:rPr lang="ru-RU" dirty="0" smtClean="0"/>
              <a:t>проводилось регулярное повышение квалификации ППС по требуемым направлениям;</a:t>
            </a:r>
          </a:p>
          <a:p>
            <a:pPr lvl="0"/>
            <a:r>
              <a:rPr lang="ru-RU" dirty="0" smtClean="0"/>
              <a:t>выполнялось </a:t>
            </a:r>
            <a:r>
              <a:rPr lang="ru-RU" dirty="0" err="1" smtClean="0"/>
              <a:t>госзадание</a:t>
            </a:r>
            <a:r>
              <a:rPr lang="ru-RU" dirty="0" smtClean="0"/>
              <a:t> за счет индивидуальной работы со слабыми студентами;</a:t>
            </a:r>
          </a:p>
          <a:p>
            <a:pPr lvl="0"/>
            <a:r>
              <a:rPr lang="ru-RU" dirty="0" smtClean="0"/>
              <a:t>студенты ФЛА ежегодно занимали призовые места на всероссийских и городских олимпиадах по теоретической механике и сопромату.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AEE-21F2-48A5-AF67-089052A12FB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8229600" cy="60486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b="1" i="1" u="sng" dirty="0" smtClean="0"/>
              <a:t>Научно-исследовательская работа (НИР)</a:t>
            </a:r>
            <a:r>
              <a:rPr lang="ru-RU" sz="2000" b="1" i="1" dirty="0" smtClean="0"/>
              <a:t> 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-объем хоздоговорных работ :</a:t>
            </a:r>
          </a:p>
          <a:p>
            <a:pPr>
              <a:buNone/>
            </a:pPr>
            <a:r>
              <a:rPr lang="ru-RU" sz="2000" dirty="0" smtClean="0"/>
              <a:t>	по системе учета ЭК: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	</a:t>
            </a:r>
          </a:p>
          <a:p>
            <a:pPr>
              <a:buNone/>
            </a:pPr>
            <a:r>
              <a:rPr lang="ru-RU" sz="2000" dirty="0" smtClean="0"/>
              <a:t>      по данным ЦИУ:</a:t>
            </a:r>
          </a:p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AEE-21F2-48A5-AF67-089052A12FBA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412776"/>
            <a:ext cx="4248472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4077072"/>
            <a:ext cx="432048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8229600" cy="604867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- постоянно выполнялось 2…3 гранта РФФИ;</a:t>
            </a:r>
          </a:p>
          <a:p>
            <a:r>
              <a:rPr lang="ru-RU" sz="2000" dirty="0" smtClean="0"/>
              <a:t>- несмотря на активизацию НИР на факультете, объемы работ остаются ниже нормы;</a:t>
            </a:r>
          </a:p>
          <a:p>
            <a:r>
              <a:rPr lang="ru-RU" sz="2000" dirty="0" smtClean="0"/>
              <a:t>- в среднем перевыполнялся план по числу публикаций, индексируемых  в </a:t>
            </a:r>
            <a:r>
              <a:rPr lang="ru-RU" sz="2000" dirty="0" err="1" smtClean="0"/>
              <a:t>Web</a:t>
            </a:r>
            <a:r>
              <a:rPr lang="ru-RU" sz="2000" dirty="0" smtClean="0"/>
              <a:t> </a:t>
            </a:r>
            <a:r>
              <a:rPr lang="ru-RU" sz="2000" dirty="0" err="1" smtClean="0"/>
              <a:t>of</a:t>
            </a:r>
            <a:r>
              <a:rPr lang="ru-RU" sz="2000" dirty="0" smtClean="0"/>
              <a:t> </a:t>
            </a:r>
            <a:r>
              <a:rPr lang="ru-RU" sz="2000" dirty="0" err="1" smtClean="0"/>
              <a:t>Science</a:t>
            </a:r>
            <a:r>
              <a:rPr lang="ru-RU" sz="2000" dirty="0" smtClean="0"/>
              <a:t> и  </a:t>
            </a:r>
            <a:r>
              <a:rPr lang="ru-RU" sz="2000" dirty="0" err="1" smtClean="0"/>
              <a:t>Scopus</a:t>
            </a:r>
            <a:r>
              <a:rPr lang="ru-RU" sz="2000" dirty="0" smtClean="0"/>
              <a:t>: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r>
              <a:rPr lang="ru-RU" sz="2000" dirty="0" smtClean="0"/>
              <a:t>- ежегодно проводилась (ФЛА – организатор) всероссийская конференция «Наука. Промышленность. Оборона»;</a:t>
            </a:r>
          </a:p>
          <a:p>
            <a:r>
              <a:rPr lang="ru-RU" sz="2000" dirty="0" smtClean="0"/>
              <a:t>- регулярно проводились кафедральные и </a:t>
            </a:r>
            <a:r>
              <a:rPr lang="ru-RU" sz="2000" dirty="0" err="1" smtClean="0"/>
              <a:t>межкафедральные</a:t>
            </a:r>
            <a:r>
              <a:rPr lang="ru-RU" sz="2000" dirty="0" smtClean="0"/>
              <a:t> научно-технические семинары.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AEE-21F2-48A5-AF67-089052A12FBA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15002" y="2060848"/>
            <a:ext cx="4005269" cy="1955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8229600" cy="6048672"/>
          </a:xfrm>
        </p:spPr>
        <p:txBody>
          <a:bodyPr>
            <a:normAutofit/>
          </a:bodyPr>
          <a:lstStyle/>
          <a:p>
            <a:r>
              <a:rPr lang="ru-RU" sz="2200" b="1" i="1" dirty="0" smtClean="0"/>
              <a:t>Научно-исследовательская работа студентов (НИРС)</a:t>
            </a:r>
            <a:endParaRPr lang="ru-RU" sz="2200" dirty="0" smtClean="0"/>
          </a:p>
          <a:p>
            <a:r>
              <a:rPr lang="ru-RU" sz="2200" dirty="0" smtClean="0"/>
              <a:t>- в рамках «</a:t>
            </a:r>
            <a:r>
              <a:rPr lang="ru-RU" sz="2200" dirty="0" err="1" smtClean="0"/>
              <a:t>физтеховской</a:t>
            </a:r>
            <a:r>
              <a:rPr lang="ru-RU" sz="2200" dirty="0" smtClean="0"/>
              <a:t>» системы подготовки студенты привлекались к выполнению НИРС (например, на кафедре АГД практически полный охват студентов),</a:t>
            </a:r>
          </a:p>
          <a:p>
            <a:r>
              <a:rPr lang="ru-RU" sz="2200" dirty="0" smtClean="0"/>
              <a:t>- произошла активизация работы СКБ ФЛА, разработаны и изготовлены опытные экземпляры </a:t>
            </a:r>
            <a:r>
              <a:rPr lang="ru-RU" sz="2200" b="1" dirty="0" smtClean="0"/>
              <a:t>алюминиевого авиадвигателя мощностью более 200 кВт</a:t>
            </a:r>
            <a:r>
              <a:rPr lang="ru-RU" sz="2200" dirty="0" smtClean="0"/>
              <a:t>, </a:t>
            </a:r>
            <a:r>
              <a:rPr lang="ru-RU" sz="2200" b="1" dirty="0" smtClean="0"/>
              <a:t>беспилотного летательного аппарата </a:t>
            </a:r>
            <a:r>
              <a:rPr lang="ru-RU" sz="2200" dirty="0" smtClean="0"/>
              <a:t>с размахом крыла более двух метров;</a:t>
            </a:r>
          </a:p>
          <a:p>
            <a:r>
              <a:rPr lang="ru-RU" sz="2200" b="1" i="1" dirty="0" smtClean="0"/>
              <a:t> </a:t>
            </a:r>
            <a:endParaRPr lang="ru-RU" sz="2200" dirty="0" smtClean="0"/>
          </a:p>
          <a:p>
            <a:r>
              <a:rPr lang="ru-RU" sz="2200" b="1" i="1" u="sng" dirty="0" smtClean="0"/>
              <a:t>Развитие кадрового потенциала</a:t>
            </a:r>
            <a:endParaRPr lang="ru-RU" sz="2200" dirty="0" smtClean="0"/>
          </a:p>
          <a:p>
            <a:pPr lvl="0"/>
            <a:r>
              <a:rPr lang="ru-RU" sz="2200" dirty="0" smtClean="0"/>
              <a:t>произошло некоторое омоложения состава ППС (особенно на кафедрах </a:t>
            </a:r>
            <a:r>
              <a:rPr lang="ru-RU" sz="2200" dirty="0" err="1" smtClean="0"/>
              <a:t>СиВС</a:t>
            </a:r>
            <a:r>
              <a:rPr lang="ru-RU" sz="2200" dirty="0" smtClean="0"/>
              <a:t>, ПЛА, ИПЭ, АГД), однако проблема привлечения молодых специалистов для преподавания и выполнения НИР остается острой:</a:t>
            </a:r>
            <a:endParaRPr lang="ru-RU" sz="2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AEE-21F2-48A5-AF67-089052A12FBA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AEE-21F2-48A5-AF67-089052A12FBA}" type="slidenum">
              <a:rPr lang="ru-RU" smtClean="0"/>
              <a:pPr/>
              <a:t>6</a:t>
            </a:fld>
            <a:endParaRPr lang="ru-RU"/>
          </a:p>
        </p:txBody>
      </p:sp>
      <p:pic>
        <p:nvPicPr>
          <p:cNvPr id="5" name="Содержимое 4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0"/>
            <a:ext cx="6552727" cy="6525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AEE-21F2-48A5-AF67-089052A12FBA}" type="slidenum">
              <a:rPr lang="ru-RU" smtClean="0"/>
              <a:pPr/>
              <a:t>7</a:t>
            </a:fld>
            <a:endParaRPr lang="ru-RU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772816"/>
            <a:ext cx="8229600" cy="4123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611560" y="404664"/>
            <a:ext cx="828092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Система дополнительного профессионального образования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НОЦ Авиастроение: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332656"/>
            <a:ext cx="7581528" cy="6048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i="1" dirty="0" smtClean="0"/>
              <a:t>			Студенческая жизнь:</a:t>
            </a:r>
          </a:p>
          <a:p>
            <a:r>
              <a:rPr lang="ru-RU" sz="2400" dirty="0" smtClean="0"/>
              <a:t> ежегодно реализовалась </a:t>
            </a:r>
            <a:r>
              <a:rPr lang="ru-RU" sz="2400" b="1" dirty="0" smtClean="0"/>
              <a:t>программа «Соколы НГТУ» </a:t>
            </a:r>
            <a:r>
              <a:rPr lang="ru-RU" sz="2400" dirty="0" smtClean="0"/>
              <a:t>(</a:t>
            </a:r>
            <a:r>
              <a:rPr lang="ru-RU" sz="2400" b="1" dirty="0" smtClean="0"/>
              <a:t>размер спонсорской помощи </a:t>
            </a:r>
            <a:r>
              <a:rPr lang="ru-RU" sz="2400" dirty="0" smtClean="0"/>
              <a:t>на программу от Фонда возрождения отечественной авиации – около </a:t>
            </a:r>
            <a:r>
              <a:rPr lang="ru-RU" sz="2400" b="1" dirty="0" smtClean="0"/>
              <a:t>10 млн. руб./год</a:t>
            </a:r>
            <a:r>
              <a:rPr lang="ru-RU" sz="2400" dirty="0" smtClean="0"/>
              <a:t>)</a:t>
            </a:r>
          </a:p>
          <a:p>
            <a:pPr lvl="0"/>
            <a:r>
              <a:rPr lang="ru-RU" sz="2400" dirty="0" smtClean="0"/>
              <a:t>возрождено издание факультетской газеты</a:t>
            </a:r>
          </a:p>
          <a:p>
            <a:pPr lvl="0">
              <a:buNone/>
            </a:pPr>
            <a:r>
              <a:rPr lang="ru-RU" sz="2400" dirty="0" smtClean="0"/>
              <a:t>     «ВАМ-ВЗЛЕТ!»;</a:t>
            </a:r>
          </a:p>
          <a:p>
            <a:pPr lvl="0"/>
            <a:r>
              <a:rPr lang="ru-RU" sz="2400" dirty="0" smtClean="0"/>
              <a:t>создан и активно работает </a:t>
            </a:r>
            <a:r>
              <a:rPr lang="ru-RU" sz="2400" dirty="0" err="1" smtClean="0"/>
              <a:t>медиацентр</a:t>
            </a:r>
            <a:r>
              <a:rPr lang="ru-RU" sz="2400" dirty="0" smtClean="0"/>
              <a:t> ФЛА ;</a:t>
            </a:r>
          </a:p>
          <a:p>
            <a:pPr lvl="0">
              <a:buNone/>
            </a:pPr>
            <a:r>
              <a:rPr lang="ru-RU" sz="2400" dirty="0" smtClean="0"/>
              <a:t>      </a:t>
            </a:r>
            <a:r>
              <a:rPr lang="ru-RU" sz="2400" b="1" i="1" dirty="0" smtClean="0"/>
              <a:t>*единственный факультетский</a:t>
            </a:r>
          </a:p>
          <a:p>
            <a:pPr lvl="0"/>
            <a:r>
              <a:rPr lang="ru-RU" sz="2400" dirty="0" smtClean="0"/>
              <a:t>в </a:t>
            </a:r>
            <a:r>
              <a:rPr lang="ru-RU" sz="2400" dirty="0" err="1" smtClean="0"/>
              <a:t>стартапах</a:t>
            </a:r>
            <a:r>
              <a:rPr lang="ru-RU" sz="2400" dirty="0" smtClean="0"/>
              <a:t>, «Гараже» участвуют около 20 студентов ФЛА;</a:t>
            </a:r>
          </a:p>
          <a:p>
            <a:pPr lvl="0"/>
            <a:r>
              <a:rPr lang="ru-RU" sz="2400" dirty="0" smtClean="0"/>
              <a:t>студенты ФЛА активно участвуют в культурных и спортивных мероприятиях, ежегодно занимая призовые места. 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AEE-21F2-48A5-AF67-089052A12FBA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8229600" cy="6048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b="1" i="1" dirty="0" smtClean="0"/>
              <a:t>	</a:t>
            </a:r>
            <a:r>
              <a:rPr lang="ru-RU" sz="2200" b="1" i="1" dirty="0" err="1" smtClean="0"/>
              <a:t>Профориентационная</a:t>
            </a:r>
            <a:r>
              <a:rPr lang="ru-RU" sz="2200" b="1" i="1" dirty="0" smtClean="0"/>
              <a:t> работа</a:t>
            </a:r>
            <a:endParaRPr lang="ru-RU" sz="2200" dirty="0" smtClean="0"/>
          </a:p>
          <a:p>
            <a:pPr>
              <a:buNone/>
            </a:pPr>
            <a:r>
              <a:rPr lang="ru-RU" sz="2200" dirty="0" smtClean="0"/>
              <a:t>	</a:t>
            </a:r>
            <a:r>
              <a:rPr lang="ru-RU" sz="2000" dirty="0" smtClean="0"/>
              <a:t>Кроме многочисленных экскурсий, лекций в школах, участия в судействе на олимпиадах и конференциях:</a:t>
            </a:r>
          </a:p>
          <a:p>
            <a:pPr lvl="0"/>
            <a:r>
              <a:rPr lang="ru-RU" sz="2000" dirty="0" smtClean="0"/>
              <a:t>студенты первого курса   направления 24.03.04 вместе с играющими тренерами – преподавателями кафедры </a:t>
            </a:r>
            <a:r>
              <a:rPr lang="ru-RU" sz="2000" dirty="0" err="1" smtClean="0"/>
              <a:t>СиВС</a:t>
            </a:r>
            <a:r>
              <a:rPr lang="ru-RU" sz="2000" dirty="0" smtClean="0"/>
              <a:t> много лет успешно участвуют, завоевывая первые и вторые места, в интеллектуальных играх НАЗ им. В.П. Чкалова;</a:t>
            </a:r>
          </a:p>
          <a:p>
            <a:pPr lvl="0"/>
            <a:r>
              <a:rPr lang="ru-RU" sz="2000" dirty="0" smtClean="0"/>
              <a:t>ежегодно НАЗ им В.П. Чкалова проводит форумы подшефных учебных заведений - ФЛА НГТУ, НАЛ, НАТК, 53,18,111,169,178,36 школы г. Новосибирска. Форум проходит  на базе лагеря </a:t>
            </a:r>
            <a:r>
              <a:rPr lang="ru-RU" sz="2000" dirty="0" err="1" smtClean="0"/>
              <a:t>Чкаловец</a:t>
            </a:r>
            <a:r>
              <a:rPr lang="ru-RU" sz="2000" dirty="0" smtClean="0"/>
              <a:t> (п. </a:t>
            </a:r>
            <a:r>
              <a:rPr lang="ru-RU" sz="2000" dirty="0" err="1" smtClean="0"/>
              <a:t>Бурмистрово</a:t>
            </a:r>
            <a:r>
              <a:rPr lang="ru-RU" sz="2000" dirty="0" smtClean="0"/>
              <a:t> )  к течение 3 дней.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AEE-21F2-48A5-AF67-089052A12FBA}" type="slidenum">
              <a:rPr lang="ru-RU" smtClean="0"/>
              <a:pPr/>
              <a:t>9</a:t>
            </a:fld>
            <a:endParaRPr lang="ru-RU"/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4005064"/>
            <a:ext cx="6192688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166</Words>
  <Application>Microsoft Office PowerPoint</Application>
  <PresentationFormat>Экран (4:3)</PresentationFormat>
  <Paragraphs>75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О Т Ч Е Т  о работе ФЛА за 2016-2020гг.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Т Ч Е Т  о работе ФЛА за 2016-2020гг.</dc:title>
  <dc:creator>salenko</dc:creator>
  <cp:lastModifiedBy>salenko</cp:lastModifiedBy>
  <cp:revision>9</cp:revision>
  <dcterms:created xsi:type="dcterms:W3CDTF">2021-10-26T11:44:19Z</dcterms:created>
  <dcterms:modified xsi:type="dcterms:W3CDTF">2021-10-27T04:04:38Z</dcterms:modified>
</cp:coreProperties>
</file>