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5"/>
  </p:notesMasterIdLst>
  <p:sldIdLst>
    <p:sldId id="279" r:id="rId2"/>
    <p:sldId id="275" r:id="rId3"/>
    <p:sldId id="290" r:id="rId4"/>
    <p:sldId id="258" r:id="rId5"/>
    <p:sldId id="259" r:id="rId6"/>
    <p:sldId id="264" r:id="rId7"/>
    <p:sldId id="289" r:id="rId8"/>
    <p:sldId id="285" r:id="rId9"/>
    <p:sldId id="283" r:id="rId10"/>
    <p:sldId id="284" r:id="rId11"/>
    <p:sldId id="265" r:id="rId12"/>
    <p:sldId id="261" r:id="rId13"/>
    <p:sldId id="294" r:id="rId14"/>
    <p:sldId id="292" r:id="rId15"/>
    <p:sldId id="271" r:id="rId16"/>
    <p:sldId id="272" r:id="rId17"/>
    <p:sldId id="274" r:id="rId18"/>
    <p:sldId id="273" r:id="rId19"/>
    <p:sldId id="288" r:id="rId20"/>
    <p:sldId id="287" r:id="rId21"/>
    <p:sldId id="269" r:id="rId22"/>
    <p:sldId id="268" r:id="rId23"/>
    <p:sldId id="286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Temp\bat\&#1053;&#1043;&#1058;&#1059;_&#1063;&#1080;&#1089;&#1083;&#1086;%20&#1087;&#1091;&#1073;&#1083;&#1080;&#1082;&#1072;&#1094;&#1080;&#1081;%20&#1074;&#1091;&#1079;&#1086;&#1074;%20&#1087;&#1086;%20&#1082;&#1074;&#1072;&#1088;&#1090;&#1080;&#1083;&#1103;&#1084;%20&#1080;%20&#1074;%20&#1082;&#1086;&#1083;&#1083;&#1072;&#1073;&#1086;&#1088;&#1072;&#1094;&#1080;&#1103;&#1093;%20&#1079;&#1072;%205%20&#1083;&#1077;&#1090;_24.03.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7;&#1086;&#1074;&#1077;&#1090;_31.03.21\&#1056;&#1077;&#1076;&#1072;&#1082;&#1090;&#1080;&#1088;&#1086;&#1074;&#1072;&#1085;&#1080;&#1077;\&#1053;&#1048;&#1056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Temp\bat\&#1053;&#1043;&#1058;&#1059;_&#1063;&#1080;&#1089;&#1083;&#1086;%20&#1087;&#1091;&#1073;&#1083;&#1080;&#1082;&#1072;&#1094;&#1080;&#1081;%20&#1074;&#1091;&#1079;&#1086;&#1074;%20&#1087;&#1086;%20&#1082;&#1074;&#1072;&#1088;&#1090;&#1080;&#1083;&#1103;&#1084;%20&#1080;%20&#1074;%20&#1082;&#1086;&#1083;&#1083;&#1072;&#1073;&#1086;&#1088;&#1072;&#1094;&#1080;&#1103;&#1093;%20&#1079;&#1072;%205%20&#1083;&#1077;&#1090;_24.03.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vel\Downloads\Incites%20Research%20Areas%20(27)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cientific%20and%20Scholarly%20Research\Prop%20Research\JIF%20breakdown%20templa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Temp\bat\&#1053;&#1043;&#1058;&#1059;_&#1063;&#1080;&#1089;&#1083;&#1086;%20&#1087;&#1091;&#1073;&#1083;&#1080;&#1082;&#1072;&#1094;&#1080;&#1081;%20&#1074;&#1091;&#1079;&#1086;&#1074;%20&#1087;&#1086;%20&#1082;&#1074;&#1072;&#1088;&#1090;&#1080;&#1083;&#1103;&#1084;%20&#1080;%20&#1074;%20&#1082;&#1086;&#1083;&#1083;&#1072;&#1073;&#1086;&#1088;&#1072;&#1094;&#1080;&#1103;&#1093;%20&#1079;&#1072;%205%20&#1083;&#1077;&#1090;_24.03.20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AppData\Local\Temp\bat\&#1053;&#1043;&#1058;&#1059;_&#1063;&#1080;&#1089;&#1083;&#1086;%20&#1087;&#1091;&#1073;&#1083;&#1080;&#1082;&#1072;&#1094;&#1080;&#1081;%20&#1074;&#1091;&#1079;&#1086;&#1074;%20&#1087;&#1086;%20&#1082;&#1074;&#1072;&#1088;&#1090;&#1080;&#1083;&#1103;&#1084;%20&#1080;%20&#1074;%20&#1082;&#1086;&#1083;&#1083;&#1072;&#1073;&#1086;&#1088;&#1072;&#1094;&#1080;&#1103;&#1093;%20&#1079;&#1072;%205%20&#1083;&#1077;&#1090;_24.03.202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7;&#1091;&#1073;&#1083;&#1080;&#1082;&#1072;&#1094;&#1080;&#1086;&#1085;&#1085;&#1072;&#1103;%20&#1072;&#1082;&#1090;&#1080;&#1074;&#1085;&#1086;&#1089;&#1090;&#1100;\&#1076;&#1086;&#1082;&#1083;&#1072;&#1076;%20&#1085;&#1072;%20&#1073;&#1086;&#1083;&#1100;&#1096;&#1086;&#1084;%20&#1091;&#1095;&#1077;&#1085;&#1086;&#1084;%20&#1089;&#1086;&#1074;&#1077;&#1090;&#1077;%20&#1074;&#1077;&#1089;&#1085;&#1072;%202021\&#1072;&#1089;&#1087;&#1080;&#1088;&#1072;&#1085;&#1090;&#1099;%204%20&#1075;&#1086;&#1076;&#1072;%20&#1086;&#1073;&#1091;&#1095;&#1077;&#1085;&#1080;&#1103;%20%20&#1075;&#1086;&#1090;&#1086;&#1074;&#1086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7;&#1091;&#1073;&#1083;&#1080;&#1082;&#1072;&#1094;&#1080;&#1086;&#1085;&#1085;&#1072;&#1103;%20&#1072;&#1082;&#1090;&#1080;&#1074;&#1085;&#1086;&#1089;&#1090;&#1100;\&#1076;&#1086;&#1082;&#1083;&#1072;&#1076;%20&#1085;&#1072;%20&#1073;&#1086;&#1083;&#1100;&#1096;&#1086;&#1084;%20&#1091;&#1095;&#1077;&#1085;&#1086;&#1084;%20&#1089;&#1086;&#1074;&#1077;&#1090;&#1077;%20&#1074;&#1077;&#1089;&#1085;&#1072;%202021\&#1072;&#1089;&#1087;&#1080;&#1088;&#1072;&#1085;&#1090;&#1099;%204%20&#1075;&#1086;&#1076;&#1072;%20&#1086;&#1073;&#1091;&#1095;&#1077;&#1085;&#1080;&#1103;%20%20&#1075;&#1086;&#1090;&#1086;&#1074;&#1086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rgey\Documents\&#1053;&#1072;&#1091;&#1095;&#1085;&#1072;&#1103;%20&#1088;&#1072;&#1073;&#1086;&#1090;&#1072;\&#1055;&#1088;&#1086;&#1088;&#1077;&#1082;&#1090;&#1086;&#1088;%20&#1087;&#1086;%20&#1085;&#1072;&#1091;&#1082;&#1077;\&#1053;&#1072;&#1091;&#1095;&#1085;&#1072;&#1103;%20&#1087;&#1086;&#1083;&#1080;&#1090;&#1080;&#1082;&#1072;%20&#1053;&#1043;&#1058;&#1059;\&#1041;&#1057;&#1042;_&#1053;&#1048;&#1055;\&#1056;&#1072;&#1079;&#1074;&#1080;&#1090;&#1080;&#1077;%20&#1092;&#1080;&#1085;&#1072;&#1085;&#1089;&#1080;&#1088;&#1086;&#1074;&#1072;&#1085;&#1080;&#1103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Число публикаций</a:t>
            </a:r>
            <a:r>
              <a:rPr lang="en-US" sz="2400" dirty="0"/>
              <a:t> </a:t>
            </a:r>
            <a:r>
              <a:rPr lang="ru-RU" sz="2400" dirty="0"/>
              <a:t>вузов 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 smtClean="0"/>
              <a:t>изданиях </a:t>
            </a:r>
            <a:r>
              <a:rPr lang="en-US" sz="2400" b="0" i="0" u="none" strike="noStrike" baseline="0" dirty="0" err="1" smtClean="0">
                <a:effectLst/>
              </a:rPr>
              <a:t>WoS</a:t>
            </a:r>
            <a:r>
              <a:rPr lang="ru-RU" sz="2400" b="0" i="0" u="none" strike="noStrike" baseline="0" dirty="0" smtClean="0">
                <a:effectLst/>
              </a:rPr>
              <a:t>,</a:t>
            </a:r>
            <a:r>
              <a:rPr lang="ru-RU" sz="2400" dirty="0" smtClean="0"/>
              <a:t> </a:t>
            </a:r>
            <a:r>
              <a:rPr lang="ru-RU" sz="2400" dirty="0"/>
              <a:t>квартилей </a:t>
            </a:r>
          </a:p>
          <a:p>
            <a:pPr>
              <a:defRPr sz="2400"/>
            </a:pPr>
            <a:r>
              <a:rPr lang="en-US" sz="2400" dirty="0"/>
              <a:t>Q1, </a:t>
            </a:r>
            <a:r>
              <a:rPr lang="en-US" sz="2400" dirty="0" smtClean="0"/>
              <a:t>Q2</a:t>
            </a:r>
            <a:r>
              <a:rPr lang="ru-RU" sz="2400" dirty="0" smtClean="0"/>
              <a:t> на </a:t>
            </a:r>
            <a:r>
              <a:rPr lang="ru-RU" sz="2400" dirty="0"/>
              <a:t>100 НПР</a:t>
            </a:r>
          </a:p>
        </c:rich>
      </c:tx>
      <c:layout>
        <c:manualLayout>
          <c:xMode val="edge"/>
          <c:yMode val="edge"/>
          <c:x val="0.16694485104309473"/>
          <c:y val="6.6530833585548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38009293008201"/>
          <c:y val="0.30154572233102273"/>
          <c:w val="0.862607147069686"/>
          <c:h val="0.57983556389908864"/>
        </c:manualLayout>
      </c:layout>
      <c:lineChart>
        <c:grouping val="standard"/>
        <c:varyColors val="0"/>
        <c:ser>
          <c:idx val="0"/>
          <c:order val="0"/>
          <c:tx>
            <c:strRef>
              <c:f>'на 100 НПР'!$L$5</c:f>
              <c:strCache>
                <c:ptCount val="1"/>
                <c:pt idx="0">
                  <c:v>НГТУ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734232727399292E-2"/>
                  <c:y val="4.5473868141298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588-42C9-B19F-22A1A904186E}"/>
                </c:ext>
              </c:extLst>
            </c:dLbl>
            <c:dLbl>
              <c:idx val="1"/>
              <c:layout>
                <c:manualLayout>
                  <c:x val="-2.7012760000232037E-2"/>
                  <c:y val="-3.6509154030962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588-42C9-B19F-22A1A904186E}"/>
                </c:ext>
              </c:extLst>
            </c:dLbl>
            <c:dLbl>
              <c:idx val="2"/>
              <c:layout>
                <c:manualLayout>
                  <c:x val="-1.718993818196593E-2"/>
                  <c:y val="-2.9690461790228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588-42C9-B19F-22A1A904186E}"/>
                </c:ext>
              </c:extLst>
            </c:dLbl>
            <c:dLbl>
              <c:idx val="3"/>
              <c:layout>
                <c:manualLayout>
                  <c:x val="-1.2278527272832743E-2"/>
                  <c:y val="-3.5368564109898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588-42C9-B19F-22A1A9041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НПР'!$M$5:$Q$5</c:f>
              <c:numCache>
                <c:formatCode>0.0</c:formatCode>
                <c:ptCount val="5"/>
                <c:pt idx="0">
                  <c:v>7.8651685393258424</c:v>
                </c:pt>
                <c:pt idx="1">
                  <c:v>7.1501532175689482</c:v>
                </c:pt>
                <c:pt idx="2">
                  <c:v>9.1930541368743608</c:v>
                </c:pt>
                <c:pt idx="3">
                  <c:v>9.0909090909090917</c:v>
                </c:pt>
                <c:pt idx="4">
                  <c:v>10.929519918283964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88-42C9-B19F-22A1A904186E}"/>
            </c:ext>
          </c:extLst>
        </c:ser>
        <c:ser>
          <c:idx val="1"/>
          <c:order val="1"/>
          <c:tx>
            <c:strRef>
              <c:f>'на 100 НПР'!$L$6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НПР'!$M$6:$Q$6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588-42C9-B19F-22A1A904186E}"/>
            </c:ext>
          </c:extLst>
        </c:ser>
        <c:ser>
          <c:idx val="2"/>
          <c:order val="2"/>
          <c:tx>
            <c:strRef>
              <c:f>'на 100 НПР'!$L$7</c:f>
              <c:strCache>
                <c:ptCount val="1"/>
                <c:pt idx="0">
                  <c:v>УрФУ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9114109091330975E-3"/>
                  <c:y val="2.5263260078499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588-42C9-B19F-22A1A904186E}"/>
                </c:ext>
              </c:extLst>
            </c:dLbl>
            <c:dLbl>
              <c:idx val="2"/>
              <c:layout>
                <c:manualLayout>
                  <c:x val="-7.3671163636996459E-3"/>
                  <c:y val="3.0315912094198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588-42C9-B19F-22A1A904186E}"/>
                </c:ext>
              </c:extLst>
            </c:dLbl>
            <c:dLbl>
              <c:idx val="3"/>
              <c:layout>
                <c:manualLayout>
                  <c:x val="4.9114109091330975E-3"/>
                  <c:y val="1.5157956047099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588-42C9-B19F-22A1A9041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НПР'!$M$7:$Q$7</c:f>
              <c:numCache>
                <c:formatCode>0.0</c:formatCode>
                <c:ptCount val="5"/>
                <c:pt idx="0">
                  <c:v>18.029739776951672</c:v>
                </c:pt>
                <c:pt idx="1">
                  <c:v>23.28066914498141</c:v>
                </c:pt>
                <c:pt idx="2">
                  <c:v>26.812267657992567</c:v>
                </c:pt>
                <c:pt idx="3">
                  <c:v>29.414498141263941</c:v>
                </c:pt>
                <c:pt idx="4">
                  <c:v>41.403345724907062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588-42C9-B19F-22A1A904186E}"/>
            </c:ext>
          </c:extLst>
        </c:ser>
        <c:ser>
          <c:idx val="3"/>
          <c:order val="3"/>
          <c:tx>
            <c:strRef>
              <c:f>'на 100 НПР'!$L$8</c:f>
              <c:strCache>
                <c:ptCount val="1"/>
                <c:pt idx="0">
                  <c:v>СПбПУ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101349091098937E-2"/>
                  <c:y val="-3.2842238102048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588-42C9-B19F-22A1A904186E}"/>
                </c:ext>
              </c:extLst>
            </c:dLbl>
            <c:dLbl>
              <c:idx val="1"/>
              <c:layout>
                <c:manualLayout>
                  <c:x val="-1.4734232727399247E-2"/>
                  <c:y val="4.0421216125598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588-42C9-B19F-22A1A904186E}"/>
                </c:ext>
              </c:extLst>
            </c:dLbl>
            <c:dLbl>
              <c:idx val="2"/>
              <c:layout>
                <c:manualLayout>
                  <c:x val="4.9114109091330073E-3"/>
                  <c:y val="-2.5263260078499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588-42C9-B19F-22A1A904186E}"/>
                </c:ext>
              </c:extLst>
            </c:dLbl>
            <c:dLbl>
              <c:idx val="3"/>
              <c:layout>
                <c:manualLayout>
                  <c:x val="-3.437987636393177E-2"/>
                  <c:y val="-3.78948901177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588-42C9-B19F-22A1A9041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НПР'!$M$8:$Q$8</c:f>
              <c:numCache>
                <c:formatCode>0.0</c:formatCode>
                <c:ptCount val="5"/>
                <c:pt idx="0">
                  <c:v>32.731958762886599</c:v>
                </c:pt>
                <c:pt idx="1">
                  <c:v>34.020618556701031</c:v>
                </c:pt>
                <c:pt idx="2">
                  <c:v>32.345360824742272</c:v>
                </c:pt>
                <c:pt idx="3">
                  <c:v>31.378865979381445</c:v>
                </c:pt>
                <c:pt idx="4">
                  <c:v>30.541237113402065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7588-42C9-B19F-22A1A904186E}"/>
            </c:ext>
          </c:extLst>
        </c:ser>
        <c:ser>
          <c:idx val="4"/>
          <c:order val="4"/>
          <c:tx>
            <c:strRef>
              <c:f>'на 100 НПР'!$L$9</c:f>
              <c:strCache>
                <c:ptCount val="1"/>
                <c:pt idx="0">
                  <c:v>ТПУ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7.3671163636996453E-2"/>
                  <c:y val="-5.305284616484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588-42C9-B19F-22A1A904186E}"/>
                </c:ext>
              </c:extLst>
            </c:dLbl>
            <c:dLbl>
              <c:idx val="3"/>
              <c:layout>
                <c:manualLayout>
                  <c:x val="-5.156981454589752E-2"/>
                  <c:y val="-4.5473868141298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588-42C9-B19F-22A1A904186E}"/>
                </c:ext>
              </c:extLst>
            </c:dLbl>
            <c:dLbl>
              <c:idx val="4"/>
              <c:layout>
                <c:manualLayout>
                  <c:x val="-3.9291287273064961E-2"/>
                  <c:y val="-4.5473868141298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588-42C9-B19F-22A1A9041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НПР'!$M$9:$Q$9</c:f>
              <c:numCache>
                <c:formatCode>0.0</c:formatCode>
                <c:ptCount val="5"/>
                <c:pt idx="0">
                  <c:v>27.709707822808671</c:v>
                </c:pt>
                <c:pt idx="1">
                  <c:v>36.28652214891612</c:v>
                </c:pt>
                <c:pt idx="2">
                  <c:v>51.366635249764371</c:v>
                </c:pt>
                <c:pt idx="3">
                  <c:v>63.336475023562677</c:v>
                </c:pt>
                <c:pt idx="4">
                  <c:v>66.163996229971715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7588-42C9-B19F-22A1A904186E}"/>
            </c:ext>
          </c:extLst>
        </c:ser>
        <c:ser>
          <c:idx val="5"/>
          <c:order val="5"/>
          <c:tx>
            <c:strRef>
              <c:f>'на 100 НПР'!$L$10</c:f>
              <c:strCache>
                <c:ptCount val="1"/>
                <c:pt idx="0">
                  <c:v>ТГУ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37987636393168E-2"/>
                  <c:y val="-3.121119069913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588-42C9-B19F-22A1A904186E}"/>
                </c:ext>
              </c:extLst>
            </c:dLbl>
            <c:dLbl>
              <c:idx val="1"/>
              <c:layout>
                <c:manualLayout>
                  <c:x val="-2.7012760000232037E-2"/>
                  <c:y val="-2.575387106537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7588-42C9-B19F-22A1A904186E}"/>
                </c:ext>
              </c:extLst>
            </c:dLbl>
            <c:dLbl>
              <c:idx val="2"/>
              <c:layout>
                <c:manualLayout>
                  <c:x val="-2.4557054545665487E-2"/>
                  <c:y val="4.4222979178738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7588-42C9-B19F-22A1A9041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НПР'!$M$4:$Q$4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'на 100 НПР'!$M$10:$Q$10</c:f>
              <c:numCache>
                <c:formatCode>0.0</c:formatCode>
                <c:ptCount val="5"/>
                <c:pt idx="0">
                  <c:v>51.726973684210535</c:v>
                </c:pt>
                <c:pt idx="1">
                  <c:v>53.70065789473685</c:v>
                </c:pt>
                <c:pt idx="2">
                  <c:v>50.98684210526315</c:v>
                </c:pt>
                <c:pt idx="3">
                  <c:v>58.305921052631582</c:v>
                </c:pt>
                <c:pt idx="4">
                  <c:v>63.898026315789465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7588-42C9-B19F-22A1A9041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610624"/>
        <c:axId val="44823616"/>
      </c:lineChart>
      <c:catAx>
        <c:axId val="9161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823616"/>
        <c:crosses val="autoZero"/>
        <c:auto val="1"/>
        <c:lblAlgn val="ctr"/>
        <c:lblOffset val="100"/>
        <c:noMultiLvlLbl val="0"/>
      </c:catAx>
      <c:valAx>
        <c:axId val="448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61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Лист1!$C$3:$I$3</c:f>
              <c:strCache>
                <c:ptCount val="7"/>
                <c:pt idx="0">
                  <c:v>Р218</c:v>
                </c:pt>
                <c:pt idx="1">
                  <c:v>х/д</c:v>
                </c:pt>
                <c:pt idx="2">
                  <c:v>РНФ</c:v>
                </c:pt>
                <c:pt idx="3">
                  <c:v>РФФИ</c:v>
                </c:pt>
                <c:pt idx="4">
                  <c:v>ГЗ</c:v>
                </c:pt>
                <c:pt idx="5">
                  <c:v>Гранты Президента</c:v>
                </c:pt>
                <c:pt idx="6">
                  <c:v>ИТОГО</c:v>
                </c:pt>
              </c:strCache>
            </c:strRef>
          </c:cat>
          <c:val>
            <c:numRef>
              <c:f>Лист1!$C$4:$I$4</c:f>
              <c:numCache>
                <c:formatCode>General</c:formatCode>
                <c:ptCount val="7"/>
                <c:pt idx="0">
                  <c:v>100</c:v>
                </c:pt>
                <c:pt idx="1">
                  <c:v>164</c:v>
                </c:pt>
                <c:pt idx="2">
                  <c:v>23.9</c:v>
                </c:pt>
                <c:pt idx="3">
                  <c:v>43.9</c:v>
                </c:pt>
                <c:pt idx="4">
                  <c:v>83.2</c:v>
                </c:pt>
                <c:pt idx="5">
                  <c:v>5.6</c:v>
                </c:pt>
                <c:pt idx="6">
                  <c:v>420.59999999999997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B-4838-9376-B364303BD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13728"/>
        <c:axId val="180293568"/>
      </c:barChart>
      <c:catAx>
        <c:axId val="1783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293568"/>
        <c:crosses val="autoZero"/>
        <c:auto val="1"/>
        <c:lblAlgn val="ctr"/>
        <c:lblOffset val="100"/>
        <c:noMultiLvlLbl val="0"/>
      </c:catAx>
      <c:valAx>
        <c:axId val="18029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31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Число публикаций вузов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 smtClean="0"/>
              <a:t>изданиях </a:t>
            </a:r>
            <a:r>
              <a:rPr lang="en-US" sz="2400" b="0" i="0" u="none" strike="noStrike" baseline="0" dirty="0" smtClean="0">
                <a:effectLst/>
              </a:rPr>
              <a:t>Scopus</a:t>
            </a:r>
            <a:r>
              <a:rPr lang="ru-RU" sz="2400" b="0" i="0" u="none" strike="noStrike" baseline="0" dirty="0" smtClean="0">
                <a:effectLst/>
              </a:rPr>
              <a:t>,</a:t>
            </a:r>
            <a:r>
              <a:rPr lang="ru-RU" sz="2400" dirty="0" smtClean="0"/>
              <a:t> </a:t>
            </a:r>
            <a:r>
              <a:rPr lang="ru-RU" sz="2400" dirty="0"/>
              <a:t>квартилей </a:t>
            </a:r>
            <a:endParaRPr lang="ru-RU" sz="2400" dirty="0" smtClean="0"/>
          </a:p>
          <a:p>
            <a:pPr>
              <a:defRPr sz="2400"/>
            </a:pPr>
            <a:r>
              <a:rPr lang="en-US" sz="2400" dirty="0" smtClean="0"/>
              <a:t>Q1</a:t>
            </a:r>
            <a:r>
              <a:rPr lang="en-US" sz="2400" dirty="0"/>
              <a:t>, </a:t>
            </a:r>
            <a:r>
              <a:rPr lang="en-US" sz="2400" dirty="0" smtClean="0"/>
              <a:t>Q2 </a:t>
            </a:r>
            <a:r>
              <a:rPr lang="ru-RU" sz="2400" dirty="0" smtClean="0"/>
              <a:t>на </a:t>
            </a:r>
            <a:r>
              <a:rPr lang="ru-RU" sz="2400" dirty="0"/>
              <a:t>100 НПР</a:t>
            </a:r>
          </a:p>
        </c:rich>
      </c:tx>
      <c:layout>
        <c:manualLayout>
          <c:xMode val="edge"/>
          <c:yMode val="edge"/>
          <c:x val="0.16414854846158944"/>
          <c:y val="7.3653210857460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488332871724963E-2"/>
          <c:y val="0.28804702007725219"/>
          <c:w val="0.88073417687417765"/>
          <c:h val="0.58881491900880845"/>
        </c:manualLayout>
      </c:layout>
      <c:lineChart>
        <c:grouping val="standard"/>
        <c:varyColors val="0"/>
        <c:ser>
          <c:idx val="0"/>
          <c:order val="0"/>
          <c:tx>
            <c:strRef>
              <c:f>'на 100 НПР'!$L$81</c:f>
              <c:strCache>
                <c:ptCount val="1"/>
                <c:pt idx="0">
                  <c:v>НГТУ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434082049179467E-3"/>
                  <c:y val="3.0111156400784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469-4DB7-A76A-317FF168A76A}"/>
                </c:ext>
              </c:extLst>
            </c:dLbl>
            <c:dLbl>
              <c:idx val="1"/>
              <c:layout>
                <c:manualLayout>
                  <c:x val="-7.0302246147538397E-3"/>
                  <c:y val="3.5129682467581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69-4DB7-A76A-317FF168A76A}"/>
                </c:ext>
              </c:extLst>
            </c:dLbl>
            <c:dLbl>
              <c:idx val="2"/>
              <c:layout>
                <c:manualLayout>
                  <c:x val="-1.4060449229507679E-2"/>
                  <c:y val="2.258336730058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69-4DB7-A76A-317FF168A76A}"/>
                </c:ext>
              </c:extLst>
            </c:dLbl>
            <c:dLbl>
              <c:idx val="3"/>
              <c:layout>
                <c:manualLayout>
                  <c:x val="-2.1090673844261519E-2"/>
                  <c:y val="2.258336730058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69-4DB7-A76A-317FF168A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НПР'!$M$81:$Q$81</c:f>
              <c:numCache>
                <c:formatCode>0.0</c:formatCode>
                <c:ptCount val="5"/>
                <c:pt idx="0">
                  <c:v>11.133810010214505</c:v>
                </c:pt>
                <c:pt idx="1">
                  <c:v>15.321756894790603</c:v>
                </c:pt>
                <c:pt idx="2">
                  <c:v>15.526046986721145</c:v>
                </c:pt>
                <c:pt idx="3">
                  <c:v>17.364657814096017</c:v>
                </c:pt>
                <c:pt idx="4">
                  <c:v>18.488253319713994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469-4DB7-A76A-317FF168A76A}"/>
            </c:ext>
          </c:extLst>
        </c:ser>
        <c:ser>
          <c:idx val="1"/>
          <c:order val="1"/>
          <c:tx>
            <c:strRef>
              <c:f>'на 100 НПР'!$L$82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НПР'!$M$82:$Q$82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469-4DB7-A76A-317FF168A76A}"/>
            </c:ext>
          </c:extLst>
        </c:ser>
        <c:ser>
          <c:idx val="2"/>
          <c:order val="2"/>
          <c:tx>
            <c:strRef>
              <c:f>'на 100 НПР'!$L$83</c:f>
              <c:strCache>
                <c:ptCount val="1"/>
                <c:pt idx="0">
                  <c:v>УрФУ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2.258336730058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469-4DB7-A76A-317FF168A76A}"/>
                </c:ext>
              </c:extLst>
            </c:dLbl>
            <c:dLbl>
              <c:idx val="1"/>
              <c:layout>
                <c:manualLayout>
                  <c:x val="-7.0302246147538397E-3"/>
                  <c:y val="3.011115640078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469-4DB7-A76A-317FF168A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НПР'!$M$83:$Q$83</c:f>
              <c:numCache>
                <c:formatCode>0.0</c:formatCode>
                <c:ptCount val="5"/>
                <c:pt idx="0">
                  <c:v>28.996282527881039</c:v>
                </c:pt>
                <c:pt idx="1">
                  <c:v>34.014869888475836</c:v>
                </c:pt>
                <c:pt idx="2">
                  <c:v>37.778810408921935</c:v>
                </c:pt>
                <c:pt idx="3">
                  <c:v>51.858736059479547</c:v>
                </c:pt>
                <c:pt idx="4">
                  <c:v>65.8457249070632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469-4DB7-A76A-317FF168A76A}"/>
            </c:ext>
          </c:extLst>
        </c:ser>
        <c:ser>
          <c:idx val="3"/>
          <c:order val="3"/>
          <c:tx>
            <c:strRef>
              <c:f>'на 100 НПР'!$L$84</c:f>
              <c:strCache>
                <c:ptCount val="1"/>
                <c:pt idx="0">
                  <c:v>СПбПУ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0076655281147172"/>
                  <c:y val="-2.258336730058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469-4DB7-A76A-317FF168A76A}"/>
                </c:ext>
              </c:extLst>
            </c:dLbl>
            <c:dLbl>
              <c:idx val="1"/>
              <c:layout>
                <c:manualLayout>
                  <c:x val="2.3434082049179038E-3"/>
                  <c:y val="-4.5166734601176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469-4DB7-A76A-317FF168A76A}"/>
                </c:ext>
              </c:extLst>
            </c:dLbl>
            <c:dLbl>
              <c:idx val="2"/>
              <c:layout>
                <c:manualLayout>
                  <c:x val="-4.2181347688523038E-2"/>
                  <c:y val="-5.018526066797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469-4DB7-A76A-317FF168A76A}"/>
                </c:ext>
              </c:extLst>
            </c:dLbl>
            <c:dLbl>
              <c:idx val="3"/>
              <c:layout>
                <c:manualLayout>
                  <c:x val="-7.0302246147537538E-3"/>
                  <c:y val="-4.7675997634575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469-4DB7-A76A-317FF168A76A}"/>
                </c:ext>
              </c:extLst>
            </c:dLbl>
            <c:dLbl>
              <c:idx val="4"/>
              <c:layout>
                <c:manualLayout>
                  <c:x val="2.3434082049179467E-3"/>
                  <c:y val="-4.5166734601176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469-4DB7-A76A-317FF168A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НПР'!$M$84:$Q$84</c:f>
              <c:numCache>
                <c:formatCode>0.0</c:formatCode>
                <c:ptCount val="5"/>
                <c:pt idx="0">
                  <c:v>44.523195876288653</c:v>
                </c:pt>
                <c:pt idx="1">
                  <c:v>41.043814432989691</c:v>
                </c:pt>
                <c:pt idx="2">
                  <c:v>40.786082474226802</c:v>
                </c:pt>
                <c:pt idx="3">
                  <c:v>33.054123711340203</c:v>
                </c:pt>
                <c:pt idx="4">
                  <c:v>37.693298969072167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469-4DB7-A76A-317FF168A76A}"/>
            </c:ext>
          </c:extLst>
        </c:ser>
        <c:ser>
          <c:idx val="4"/>
          <c:order val="4"/>
          <c:tx>
            <c:strRef>
              <c:f>'на 100 НПР'!$L$85</c:f>
              <c:strCache>
                <c:ptCount val="1"/>
                <c:pt idx="0">
                  <c:v>ТПУ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181347688523038E-2"/>
                  <c:y val="-3.2620419434182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469-4DB7-A76A-317FF168A76A}"/>
                </c:ext>
              </c:extLst>
            </c:dLbl>
            <c:dLbl>
              <c:idx val="2"/>
              <c:layout>
                <c:manualLayout>
                  <c:x val="-4.2181347688523038E-2"/>
                  <c:y val="-4.2657471567777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E469-4DB7-A76A-317FF168A76A}"/>
                </c:ext>
              </c:extLst>
            </c:dLbl>
            <c:dLbl>
              <c:idx val="3"/>
              <c:layout>
                <c:manualLayout>
                  <c:x val="-1.6403857434425712E-2"/>
                  <c:y val="3.7638945500980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469-4DB7-A76A-317FF168A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НПР'!$M$85:$Q$85</c:f>
              <c:numCache>
                <c:formatCode>0.0</c:formatCode>
                <c:ptCount val="5"/>
                <c:pt idx="0">
                  <c:v>53.911404335532524</c:v>
                </c:pt>
                <c:pt idx="1">
                  <c:v>62.016965127238457</c:v>
                </c:pt>
                <c:pt idx="2">
                  <c:v>80.207351555136668</c:v>
                </c:pt>
                <c:pt idx="3">
                  <c:v>81.809613572101796</c:v>
                </c:pt>
                <c:pt idx="4">
                  <c:v>84.448633364750236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469-4DB7-A76A-317FF168A76A}"/>
            </c:ext>
          </c:extLst>
        </c:ser>
        <c:ser>
          <c:idx val="5"/>
          <c:order val="5"/>
          <c:tx>
            <c:strRef>
              <c:f>'на 100 НПР'!$L$86</c:f>
              <c:strCache>
                <c:ptCount val="1"/>
                <c:pt idx="0">
                  <c:v>ТГУ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181347688523038E-2"/>
                  <c:y val="-2.7601893367385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E469-4DB7-A76A-317FF168A76A}"/>
                </c:ext>
              </c:extLst>
            </c:dLbl>
            <c:dLbl>
              <c:idx val="1"/>
              <c:layout>
                <c:manualLayout>
                  <c:x val="-4.921157230327692E-2"/>
                  <c:y val="-4.5166734601176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E469-4DB7-A76A-317FF168A76A}"/>
                </c:ext>
              </c:extLst>
            </c:dLbl>
            <c:dLbl>
              <c:idx val="2"/>
              <c:layout>
                <c:manualLayout>
                  <c:x val="0"/>
                  <c:y val="3.7638945500980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E469-4DB7-A76A-317FF168A76A}"/>
                </c:ext>
              </c:extLst>
            </c:dLbl>
            <c:dLbl>
              <c:idx val="3"/>
              <c:layout>
                <c:manualLayout>
                  <c:x val="-2.1090673844261519E-2"/>
                  <c:y val="-4.7675997634575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E469-4DB7-A76A-317FF168A76A}"/>
                </c:ext>
              </c:extLst>
            </c:dLbl>
            <c:dLbl>
              <c:idx val="4"/>
              <c:layout>
                <c:manualLayout>
                  <c:x val="-7.0302246147538397E-3"/>
                  <c:y val="-3.0111156400784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E469-4DB7-A76A-317FF168A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НПР'!$M$80:$Q$80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НПР'!$M$86:$Q$86</c:f>
              <c:numCache>
                <c:formatCode>0.0</c:formatCode>
                <c:ptCount val="5"/>
                <c:pt idx="0">
                  <c:v>70.641447368421055</c:v>
                </c:pt>
                <c:pt idx="1">
                  <c:v>67.023026315789465</c:v>
                </c:pt>
                <c:pt idx="2">
                  <c:v>78.289473684210535</c:v>
                </c:pt>
                <c:pt idx="3">
                  <c:v>86.92434210526315</c:v>
                </c:pt>
                <c:pt idx="4">
                  <c:v>86.348684210526315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469-4DB7-A76A-317FF168A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028352"/>
        <c:axId val="44824768"/>
      </c:lineChart>
      <c:catAx>
        <c:axId val="10102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824768"/>
        <c:crosses val="autoZero"/>
        <c:auto val="1"/>
        <c:lblAlgn val="ctr"/>
        <c:lblOffset val="100"/>
        <c:noMultiLvlLbl val="0"/>
      </c:catAx>
      <c:valAx>
        <c:axId val="4482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2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ubbleChart>
        <c:varyColors val="0"/>
        <c:ser>
          <c:idx val="0"/>
          <c:order val="0"/>
          <c:tx>
            <c:strRef>
              <c:f>'Incites Research Areas (27)'!$A$2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'Incites Research Areas (27)'!$B$2</c:f>
              <c:numCache>
                <c:formatCode>General</c:formatCode>
                <c:ptCount val="1"/>
                <c:pt idx="0">
                  <c:v>446</c:v>
                </c:pt>
              </c:numCache>
            </c:numRef>
          </c:xVal>
          <c:yVal>
            <c:numRef>
              <c:f>'Incites Research Areas (27)'!$C$2</c:f>
              <c:numCache>
                <c:formatCode>General</c:formatCode>
                <c:ptCount val="1"/>
                <c:pt idx="0">
                  <c:v>0.70114686098654699</c:v>
                </c:pt>
              </c:numCache>
            </c:numRef>
          </c:yVal>
          <c:bubbleSize>
            <c:numRef>
              <c:f>'Incites Research Areas (27)'!$D$2</c:f>
              <c:numCache>
                <c:formatCode>General</c:formatCode>
                <c:ptCount val="1"/>
                <c:pt idx="0">
                  <c:v>32.670454545454497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85E0-4677-AAD0-DF2FED754DF8}"/>
            </c:ext>
          </c:extLst>
        </c:ser>
        <c:ser>
          <c:idx val="1"/>
          <c:order val="1"/>
          <c:tx>
            <c:strRef>
              <c:f>'Incites Research Areas (27)'!$A$3</c:f>
              <c:strCache>
                <c:ptCount val="1"/>
                <c:pt idx="0">
                  <c:v>Materials Science</c:v>
                </c:pt>
              </c:strCache>
            </c:strRef>
          </c:tx>
          <c:spPr>
            <a:solidFill>
              <a:schemeClr val="accent2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8167539267015741E-2"/>
                  <c:y val="0.1195049082373026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5E0-4677-AAD0-DF2FED75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Research Areas (27)'!$B$3</c:f>
              <c:numCache>
                <c:formatCode>General</c:formatCode>
                <c:ptCount val="1"/>
                <c:pt idx="0">
                  <c:v>164</c:v>
                </c:pt>
              </c:numCache>
            </c:numRef>
          </c:xVal>
          <c:yVal>
            <c:numRef>
              <c:f>'Incites Research Areas (27)'!$C$3</c:f>
              <c:numCache>
                <c:formatCode>General</c:formatCode>
                <c:ptCount val="1"/>
                <c:pt idx="0">
                  <c:v>0.42567560975609697</c:v>
                </c:pt>
              </c:numCache>
            </c:numRef>
          </c:yVal>
          <c:bubbleSize>
            <c:numRef>
              <c:f>'Incites Research Areas (27)'!$D$3</c:f>
              <c:numCache>
                <c:formatCode>General</c:formatCode>
                <c:ptCount val="1"/>
                <c:pt idx="0">
                  <c:v>29.133858267716501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85E0-4677-AAD0-DF2FED754DF8}"/>
            </c:ext>
          </c:extLst>
        </c:ser>
        <c:ser>
          <c:idx val="2"/>
          <c:order val="2"/>
          <c:tx>
            <c:strRef>
              <c:f>'Incites Research Areas (27)'!$A$4</c:f>
              <c:strCache>
                <c:ptCount val="1"/>
                <c:pt idx="0">
                  <c:v>Chemistry</c:v>
                </c:pt>
              </c:strCache>
            </c:strRef>
          </c:tx>
          <c:spPr>
            <a:solidFill>
              <a:schemeClr val="accent3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082024432809696E-2"/>
                  <c:y val="-0.2091335894152795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5E0-4677-AAD0-DF2FED75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Research Areas (27)'!$B$4</c:f>
              <c:numCache>
                <c:formatCode>General</c:formatCode>
                <c:ptCount val="1"/>
                <c:pt idx="0">
                  <c:v>142</c:v>
                </c:pt>
              </c:numCache>
            </c:numRef>
          </c:xVal>
          <c:yVal>
            <c:numRef>
              <c:f>'Incites Research Areas (27)'!$C$4</c:f>
              <c:numCache>
                <c:formatCode>General</c:formatCode>
                <c:ptCount val="1"/>
                <c:pt idx="0">
                  <c:v>0.44138591549295703</c:v>
                </c:pt>
              </c:numCache>
            </c:numRef>
          </c:yVal>
          <c:bubbleSize>
            <c:numRef>
              <c:f>'Incites Research Areas (27)'!$D$4</c:f>
              <c:numCache>
                <c:formatCode>General</c:formatCode>
                <c:ptCount val="1"/>
                <c:pt idx="0">
                  <c:v>13.2231404958677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4-85E0-4677-AAD0-DF2FED754DF8}"/>
            </c:ext>
          </c:extLst>
        </c:ser>
        <c:ser>
          <c:idx val="3"/>
          <c:order val="3"/>
          <c:tx>
            <c:strRef>
              <c:f>'Incites Research Areas (27)'!$A$5</c:f>
              <c:strCache>
                <c:ptCount val="1"/>
                <c:pt idx="0">
                  <c:v>Engineering</c:v>
                </c:pt>
              </c:strCache>
            </c:strRef>
          </c:tx>
          <c:spPr>
            <a:solidFill>
              <a:schemeClr val="accent4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8167539267015713E-2"/>
                  <c:y val="-0.119504908237302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5E0-4677-AAD0-DF2FED75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Research Areas (27)'!$B$5</c:f>
              <c:numCache>
                <c:formatCode>General</c:formatCode>
                <c:ptCount val="1"/>
                <c:pt idx="0">
                  <c:v>115</c:v>
                </c:pt>
              </c:numCache>
            </c:numRef>
          </c:xVal>
          <c:yVal>
            <c:numRef>
              <c:f>'Incites Research Areas (27)'!$C$5</c:f>
              <c:numCache>
                <c:formatCode>General</c:formatCode>
                <c:ptCount val="1"/>
                <c:pt idx="0">
                  <c:v>0.48997739130434698</c:v>
                </c:pt>
              </c:numCache>
            </c:numRef>
          </c:yVal>
          <c:bubbleSize>
            <c:numRef>
              <c:f>'Incites Research Areas (27)'!$D$5</c:f>
              <c:numCache>
                <c:formatCode>General</c:formatCode>
                <c:ptCount val="1"/>
                <c:pt idx="0">
                  <c:v>26.190476190476101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6-85E0-4677-AAD0-DF2FED754DF8}"/>
            </c:ext>
          </c:extLst>
        </c:ser>
        <c:ser>
          <c:idx val="4"/>
          <c:order val="4"/>
          <c:tx>
            <c:strRef>
              <c:f>'Incites Research Areas (27)'!$A$6</c:f>
              <c:strCache>
                <c:ptCount val="1"/>
                <c:pt idx="0">
                  <c:v>Mathematics</c:v>
                </c:pt>
              </c:strCache>
            </c:strRef>
          </c:tx>
          <c:spPr>
            <a:solidFill>
              <a:schemeClr val="accent5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334904105503841"/>
                  <c:y val="-6.53143379705468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5E0-4677-AAD0-DF2FED75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Research Areas (27)'!$B$6</c:f>
              <c:numCache>
                <c:formatCode>General</c:formatCode>
                <c:ptCount val="1"/>
                <c:pt idx="0">
                  <c:v>52</c:v>
                </c:pt>
              </c:numCache>
            </c:numRef>
          </c:xVal>
          <c:yVal>
            <c:numRef>
              <c:f>'Incites Research Areas (27)'!$C$6</c:f>
              <c:numCache>
                <c:formatCode>General</c:formatCode>
                <c:ptCount val="1"/>
                <c:pt idx="0">
                  <c:v>0.49592499999999901</c:v>
                </c:pt>
              </c:numCache>
            </c:numRef>
          </c:yVal>
          <c:bubbleSize>
            <c:numRef>
              <c:f>'Incites Research Areas (27)'!$D$6</c:f>
              <c:numCache>
                <c:formatCode>General</c:formatCode>
                <c:ptCount val="1"/>
                <c:pt idx="0">
                  <c:v>5.2631578947368398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85E0-4677-AAD0-DF2FED754DF8}"/>
            </c:ext>
          </c:extLst>
        </c:ser>
        <c:ser>
          <c:idx val="5"/>
          <c:order val="5"/>
          <c:tx>
            <c:strRef>
              <c:f>'Incites Research Areas (27)'!$A$7</c:f>
              <c:strCache>
                <c:ptCount val="1"/>
                <c:pt idx="0">
                  <c:v>Geosciences</c:v>
                </c:pt>
              </c:strCache>
            </c:strRef>
          </c:tx>
          <c:spPr>
            <a:solidFill>
              <a:schemeClr val="accent6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534031413612579E-2"/>
                  <c:y val="6.402048655569773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5E0-4677-AAD0-DF2FED75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Research Areas (27)'!$B$7</c:f>
              <c:numCache>
                <c:formatCode>General</c:formatCode>
                <c:ptCount val="1"/>
                <c:pt idx="0">
                  <c:v>32</c:v>
                </c:pt>
              </c:numCache>
            </c:numRef>
          </c:xVal>
          <c:yVal>
            <c:numRef>
              <c:f>'Incites Research Areas (27)'!$C$7</c:f>
              <c:numCache>
                <c:formatCode>General</c:formatCode>
                <c:ptCount val="1"/>
                <c:pt idx="0">
                  <c:v>0.31181562499999999</c:v>
                </c:pt>
              </c:numCache>
            </c:numRef>
          </c:yVal>
          <c:bubbleSize>
            <c:numRef>
              <c:f>'Incites Research Areas (27)'!$D$7</c:f>
              <c:numCache>
                <c:formatCode>General</c:formatCode>
                <c:ptCount val="1"/>
                <c:pt idx="0">
                  <c:v>4.3478260869565197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85E0-4677-AAD0-DF2FED754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3433920"/>
        <c:axId val="103434496"/>
      </c:bubbleChart>
      <c:valAx>
        <c:axId val="10343392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4496"/>
        <c:crosses val="autoZero"/>
        <c:crossBetween val="midCat"/>
      </c:valAx>
      <c:valAx>
        <c:axId val="10343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3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 Meeting Abstracts'!$B$1</c:f>
              <c:strCache>
                <c:ptCount val="1"/>
                <c:pt idx="0">
                  <c:v>Web of Science Documents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'No Meeting Abstracts'!$A$2:$A$5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'No Meeting Abstracts'!$B$2:$B$5</c:f>
              <c:numCache>
                <c:formatCode>General</c:formatCode>
                <c:ptCount val="4"/>
                <c:pt idx="0">
                  <c:v>243</c:v>
                </c:pt>
                <c:pt idx="1">
                  <c:v>190</c:v>
                </c:pt>
                <c:pt idx="2">
                  <c:v>209</c:v>
                </c:pt>
                <c:pt idx="3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AF-46A8-B7A2-295AF07F3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3208576"/>
        <c:axId val="103437376"/>
      </c:barChart>
      <c:scatterChart>
        <c:scatterStyle val="lineMarker"/>
        <c:varyColors val="0"/>
        <c:ser>
          <c:idx val="1"/>
          <c:order val="1"/>
          <c:tx>
            <c:strRef>
              <c:f>'No Meeting Abstracts'!$C$1</c:f>
              <c:strCache>
                <c:ptCount val="1"/>
                <c:pt idx="0">
                  <c:v>Category Normalized Citation Impact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'No Meeting Abstracts'!$A$2:$A$5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xVal>
          <c:yVal>
            <c:numRef>
              <c:f>'No Meeting Abstracts'!$C$2:$C$5</c:f>
              <c:numCache>
                <c:formatCode>0.00</c:formatCode>
                <c:ptCount val="4"/>
                <c:pt idx="0">
                  <c:v>1.17</c:v>
                </c:pt>
                <c:pt idx="1">
                  <c:v>0.61</c:v>
                </c:pt>
                <c:pt idx="2">
                  <c:v>0.44</c:v>
                </c:pt>
                <c:pt idx="3">
                  <c:v>0.32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AF-46A8-B7A2-295AF07F3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438528"/>
        <c:axId val="103437952"/>
      </c:scatterChart>
      <c:catAx>
        <c:axId val="932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7376"/>
        <c:crosses val="autoZero"/>
        <c:auto val="1"/>
        <c:lblAlgn val="ctr"/>
        <c:lblOffset val="100"/>
        <c:noMultiLvlLbl val="0"/>
      </c:catAx>
      <c:valAx>
        <c:axId val="10343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208576"/>
        <c:crosses val="autoZero"/>
        <c:crossBetween val="between"/>
      </c:valAx>
      <c:valAx>
        <c:axId val="10343795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8528"/>
        <c:crosses val="max"/>
        <c:crossBetween val="midCat"/>
      </c:valAx>
      <c:valAx>
        <c:axId val="103438528"/>
        <c:scaling>
          <c:orientation val="minMax"/>
        </c:scaling>
        <c:delete val="1"/>
        <c:axPos val="t"/>
        <c:majorTickMark val="out"/>
        <c:minorTickMark val="none"/>
        <c:tickLblPos val="nextTo"/>
        <c:crossAx val="10343795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Число публикаций </a:t>
            </a:r>
            <a:r>
              <a:rPr lang="en-US" sz="2400" dirty="0" err="1"/>
              <a:t>WoS</a:t>
            </a:r>
            <a:r>
              <a:rPr lang="en-US" sz="2400" dirty="0"/>
              <a:t> </a:t>
            </a:r>
            <a:r>
              <a:rPr lang="ru-RU" sz="2400" dirty="0"/>
              <a:t>вузов 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100 НПР в </a:t>
            </a:r>
            <a:r>
              <a:rPr lang="ru-RU" sz="2400" dirty="0" err="1"/>
              <a:t>коллаборациях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другими </a:t>
            </a:r>
            <a:r>
              <a:rPr lang="ru-RU" sz="2400" dirty="0" smtClean="0"/>
              <a:t>организациями</a:t>
            </a:r>
            <a:endParaRPr lang="ru-RU" sz="2400" dirty="0"/>
          </a:p>
        </c:rich>
      </c:tx>
      <c:layout>
        <c:manualLayout>
          <c:xMode val="edge"/>
          <c:yMode val="edge"/>
          <c:x val="0.12789678603063445"/>
          <c:y val="3.1797298481491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'на 100 НПР'!$L$42</c:f>
              <c:strCache>
                <c:ptCount val="1"/>
                <c:pt idx="0">
                  <c:v>НГТУ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3229355001234393E-2"/>
                  <c:y val="2.7557658683959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1B-41C9-9168-C0253563E4D7}"/>
                </c:ext>
              </c:extLst>
            </c:dLbl>
            <c:dLbl>
              <c:idx val="1"/>
              <c:layout>
                <c:manualLayout>
                  <c:x val="-1.5434247501440125E-2"/>
                  <c:y val="2.7557658683959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B-41C9-9168-C0253563E4D7}"/>
                </c:ext>
              </c:extLst>
            </c:dLbl>
            <c:dLbl>
              <c:idx val="2"/>
              <c:layout>
                <c:manualLayout>
                  <c:x val="-3.3073387503086062E-2"/>
                  <c:y val="-2.3318018886426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1B-41C9-9168-C0253563E4D7}"/>
                </c:ext>
              </c:extLst>
            </c:dLbl>
            <c:dLbl>
              <c:idx val="3"/>
              <c:layout>
                <c:manualLayout>
                  <c:x val="-3.3073387503085978E-2"/>
                  <c:y val="3.3917118380257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1B-41C9-9168-C0253563E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НПР'!$M$41:$Q$41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НПР'!$M$42:$Q$42</c:f>
              <c:numCache>
                <c:formatCode>0.0</c:formatCode>
                <c:ptCount val="5"/>
                <c:pt idx="0">
                  <c:v>35.648621041879466</c:v>
                </c:pt>
                <c:pt idx="1">
                  <c:v>38.202247191011232</c:v>
                </c:pt>
                <c:pt idx="2">
                  <c:v>39.121552604698671</c:v>
                </c:pt>
                <c:pt idx="3">
                  <c:v>36.465781409601632</c:v>
                </c:pt>
                <c:pt idx="4">
                  <c:v>28.49846782431052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B1B-41C9-9168-C0253563E4D7}"/>
            </c:ext>
          </c:extLst>
        </c:ser>
        <c:ser>
          <c:idx val="2"/>
          <c:order val="2"/>
          <c:tx>
            <c:strRef>
              <c:f>'на 100 НПР'!$L$44</c:f>
              <c:strCache>
                <c:ptCount val="1"/>
                <c:pt idx="0">
                  <c:v>УрФУ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892957503908909E-2"/>
                  <c:y val="-2.9677478582725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1B-41C9-9168-C0253563E4D7}"/>
                </c:ext>
              </c:extLst>
            </c:dLbl>
            <c:dLbl>
              <c:idx val="1"/>
              <c:layout>
                <c:manualLayout>
                  <c:x val="-8.0845124411100863E-17"/>
                  <c:y val="1.69585591901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B1B-41C9-9168-C0253563E4D7}"/>
                </c:ext>
              </c:extLst>
            </c:dLbl>
            <c:dLbl>
              <c:idx val="2"/>
              <c:layout>
                <c:manualLayout>
                  <c:x val="-2.2048925002057323E-3"/>
                  <c:y val="2.5437838785192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B1B-41C9-9168-C0253563E4D7}"/>
                </c:ext>
              </c:extLst>
            </c:dLbl>
            <c:dLbl>
              <c:idx val="3"/>
              <c:layout>
                <c:manualLayout>
                  <c:x val="-3.3073387503085978E-2"/>
                  <c:y val="-2.9677478582725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B1B-41C9-9168-C0253563E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НПР'!$M$41:$Q$41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НПР'!$M$44:$Q$44</c:f>
              <c:numCache>
                <c:formatCode>0.0</c:formatCode>
                <c:ptCount val="5"/>
                <c:pt idx="0">
                  <c:v>49.860594795539029</c:v>
                </c:pt>
                <c:pt idx="1">
                  <c:v>59.340148698884754</c:v>
                </c:pt>
                <c:pt idx="2">
                  <c:v>71.143122676579935</c:v>
                </c:pt>
                <c:pt idx="3">
                  <c:v>82.481412639405207</c:v>
                </c:pt>
                <c:pt idx="4">
                  <c:v>74.628252788104092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B1B-41C9-9168-C0253563E4D7}"/>
            </c:ext>
          </c:extLst>
        </c:ser>
        <c:ser>
          <c:idx val="3"/>
          <c:order val="3"/>
          <c:tx>
            <c:strRef>
              <c:f>'на 100 НПР'!$L$45</c:f>
              <c:strCache>
                <c:ptCount val="1"/>
                <c:pt idx="0">
                  <c:v>СПбПУ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458710002468806E-2"/>
                  <c:y val="-2.3318018886426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B1B-41C9-9168-C0253563E4D7}"/>
                </c:ext>
              </c:extLst>
            </c:dLbl>
            <c:dLbl>
              <c:idx val="1"/>
              <c:layout>
                <c:manualLayout>
                  <c:x val="-1.9844032501851669E-2"/>
                  <c:y val="-2.5437838785193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1B-41C9-9168-C0253563E4D7}"/>
                </c:ext>
              </c:extLst>
            </c:dLbl>
            <c:dLbl>
              <c:idx val="2"/>
              <c:layout>
                <c:manualLayout>
                  <c:x val="-3.5278280003291793E-2"/>
                  <c:y val="-4.4516217874087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B1B-41C9-9168-C0253563E4D7}"/>
                </c:ext>
              </c:extLst>
            </c:dLbl>
            <c:dLbl>
              <c:idx val="3"/>
              <c:layout>
                <c:manualLayout>
                  <c:x val="-4.409785000411464E-2"/>
                  <c:y val="2.9677478582725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B1B-41C9-9168-C0253563E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НПР'!$M$41:$Q$41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НПР'!$M$45:$Q$45</c:f>
              <c:numCache>
                <c:formatCode>0.0</c:formatCode>
                <c:ptCount val="5"/>
                <c:pt idx="0">
                  <c:v>69.007731958762889</c:v>
                </c:pt>
                <c:pt idx="1">
                  <c:v>67.719072164948457</c:v>
                </c:pt>
                <c:pt idx="2">
                  <c:v>74.355670103092791</c:v>
                </c:pt>
                <c:pt idx="3">
                  <c:v>74.484536082474222</c:v>
                </c:pt>
                <c:pt idx="4">
                  <c:v>46.649484536082475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B1B-41C9-9168-C0253563E4D7}"/>
            </c:ext>
          </c:extLst>
        </c:ser>
        <c:ser>
          <c:idx val="4"/>
          <c:order val="4"/>
          <c:tx>
            <c:strRef>
              <c:f>'на 100 НПР'!$L$46</c:f>
              <c:strCache>
                <c:ptCount val="1"/>
                <c:pt idx="0">
                  <c:v>ТПУ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3229355001234393E-2"/>
                  <c:y val="-2.5437838785192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B1B-41C9-9168-C0253563E4D7}"/>
                </c:ext>
              </c:extLst>
            </c:dLbl>
            <c:dLbl>
              <c:idx val="1"/>
              <c:layout>
                <c:manualLayout>
                  <c:x val="-1.5434247501440125E-2"/>
                  <c:y val="-2.9677478582725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B1B-41C9-9168-C0253563E4D7}"/>
                </c:ext>
              </c:extLst>
            </c:dLbl>
            <c:dLbl>
              <c:idx val="2"/>
              <c:layout>
                <c:manualLayout>
                  <c:x val="-2.6458710002468865E-2"/>
                  <c:y val="3.815675817778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B1B-41C9-9168-C0253563E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НПР'!$M$41:$Q$41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НПР'!$M$46:$Q$46</c:f>
              <c:numCache>
                <c:formatCode>0.0</c:formatCode>
                <c:ptCount val="5"/>
                <c:pt idx="0">
                  <c:v>157.11592836946278</c:v>
                </c:pt>
                <c:pt idx="1">
                  <c:v>137.22902921771913</c:v>
                </c:pt>
                <c:pt idx="2">
                  <c:v>123.0914231856739</c:v>
                </c:pt>
                <c:pt idx="3">
                  <c:v>118.0018850141376</c:v>
                </c:pt>
                <c:pt idx="4">
                  <c:v>92.931196983977387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B1B-41C9-9168-C0253563E4D7}"/>
            </c:ext>
          </c:extLst>
        </c:ser>
        <c:ser>
          <c:idx val="5"/>
          <c:order val="5"/>
          <c:tx>
            <c:strRef>
              <c:f>'на 100 НПР'!$L$47</c:f>
              <c:strCache>
                <c:ptCount val="1"/>
                <c:pt idx="0">
                  <c:v>ТГУ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71252750473184E-2"/>
                  <c:y val="3.8156758177789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B1B-41C9-9168-C0253563E4D7}"/>
                </c:ext>
              </c:extLst>
            </c:dLbl>
            <c:dLbl>
              <c:idx val="1"/>
              <c:layout>
                <c:manualLayout>
                  <c:x val="-1.3229355001234433E-2"/>
                  <c:y val="2.7557658683958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1B1B-41C9-9168-C0253563E4D7}"/>
                </c:ext>
              </c:extLst>
            </c:dLbl>
            <c:dLbl>
              <c:idx val="2"/>
              <c:layout>
                <c:manualLayout>
                  <c:x val="-3.3073387503086062E-2"/>
                  <c:y val="-3.3917118380257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B1B-41C9-9168-C0253563E4D7}"/>
                </c:ext>
              </c:extLst>
            </c:dLbl>
            <c:dLbl>
              <c:idx val="3"/>
              <c:layout>
                <c:manualLayout>
                  <c:x val="-1.1024462501028742E-2"/>
                  <c:y val="-3.1797298481491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1B1B-41C9-9168-C0253563E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НПР'!$M$41:$Q$41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НПР'!$M$47:$Q$47</c:f>
              <c:numCache>
                <c:formatCode>0.0</c:formatCode>
                <c:ptCount val="5"/>
                <c:pt idx="0">
                  <c:v>145.97039473684211</c:v>
                </c:pt>
                <c:pt idx="1">
                  <c:v>124.01315789473684</c:v>
                </c:pt>
                <c:pt idx="2">
                  <c:v>133.30592105263156</c:v>
                </c:pt>
                <c:pt idx="3">
                  <c:v>140.625</c:v>
                </c:pt>
                <c:pt idx="4">
                  <c:v>107.64802631578947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1B1B-41C9-9168-C0253563E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82720"/>
        <c:axId val="4478796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'на 100 НПР'!$L$43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'на 100 НПР'!$M$41:$Q$41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'на 100 НПР'!$M$43:$Q$43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8-1B1B-41C9-9168-C0253563E4D7}"/>
                  </c:ext>
                </c:extLst>
              </c15:ser>
            </c15:filteredLineSeries>
          </c:ext>
        </c:extLst>
      </c:lineChart>
      <c:catAx>
        <c:axId val="1035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87968"/>
        <c:crosses val="autoZero"/>
        <c:auto val="1"/>
        <c:lblAlgn val="ctr"/>
        <c:lblOffset val="100"/>
        <c:noMultiLvlLbl val="0"/>
      </c:catAx>
      <c:valAx>
        <c:axId val="4478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58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Число публикаций </a:t>
            </a:r>
            <a:r>
              <a:rPr lang="en-US" sz="2400" dirty="0" smtClean="0"/>
              <a:t>Scopus </a:t>
            </a:r>
            <a:r>
              <a:rPr lang="ru-RU" sz="2400" dirty="0"/>
              <a:t>вузов 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100 НПР  в </a:t>
            </a:r>
            <a:r>
              <a:rPr lang="ru-RU" sz="2400" dirty="0" err="1"/>
              <a:t>коллаборациях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другими </a:t>
            </a:r>
            <a:r>
              <a:rPr lang="ru-RU" sz="2400" dirty="0" smtClean="0"/>
              <a:t>организациями</a:t>
            </a:r>
            <a:endParaRPr lang="ru-RU" sz="2400" dirty="0"/>
          </a:p>
        </c:rich>
      </c:tx>
      <c:layout>
        <c:manualLayout>
          <c:xMode val="edge"/>
          <c:yMode val="edge"/>
          <c:x val="0.11297309656121991"/>
          <c:y val="3.57032295960755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'на 100 НПР'!$L$99</c:f>
              <c:strCache>
                <c:ptCount val="1"/>
                <c:pt idx="0">
                  <c:v>НГТУ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827520087624629E-3"/>
                  <c:y val="1.8901709786157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16E-4790-893D-14658CE7BC9A}"/>
                </c:ext>
              </c:extLst>
            </c:dLbl>
            <c:dLbl>
              <c:idx val="1"/>
              <c:layout>
                <c:manualLayout>
                  <c:x val="-2.5696512052574699E-2"/>
                  <c:y val="2.3102089738637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16E-4790-893D-14658CE7BC9A}"/>
                </c:ext>
              </c:extLst>
            </c:dLbl>
            <c:dLbl>
              <c:idx val="2"/>
              <c:layout>
                <c:manualLayout>
                  <c:x val="-1.0706880021906187E-2"/>
                  <c:y val="2.940265966735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16E-4790-893D-14658CE7BC9A}"/>
                </c:ext>
              </c:extLst>
            </c:dLbl>
            <c:dLbl>
              <c:idx val="3"/>
              <c:layout>
                <c:manualLayout>
                  <c:x val="-1.9272384039430993E-2"/>
                  <c:y val="-1.4701329833678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16E-4790-893D-14658CE7B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НПР'!$M$98:$Q$98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НПР'!$M$99:$Q$99</c:f>
              <c:numCache>
                <c:formatCode>0.0</c:formatCode>
                <c:ptCount val="5"/>
                <c:pt idx="0">
                  <c:v>35.852911133810011</c:v>
                </c:pt>
                <c:pt idx="1">
                  <c:v>45.863125638406537</c:v>
                </c:pt>
                <c:pt idx="2">
                  <c:v>49.540347293156287</c:v>
                </c:pt>
                <c:pt idx="3">
                  <c:v>51.378958120531159</c:v>
                </c:pt>
                <c:pt idx="4">
                  <c:v>46.373850868232893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16E-4790-893D-14658CE7BC9A}"/>
            </c:ext>
          </c:extLst>
        </c:ser>
        <c:ser>
          <c:idx val="2"/>
          <c:order val="2"/>
          <c:tx>
            <c:strRef>
              <c:f>'на 100 НПР'!$L$101</c:f>
              <c:strCache>
                <c:ptCount val="1"/>
                <c:pt idx="0">
                  <c:v>УрФУ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696512052574678E-2"/>
                  <c:y val="-1.8901709786157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16E-4790-893D-14658CE7BC9A}"/>
                </c:ext>
              </c:extLst>
            </c:dLbl>
            <c:dLbl>
              <c:idx val="1"/>
              <c:layout>
                <c:manualLayout>
                  <c:x val="0"/>
                  <c:y val="-2.5202279714876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16E-4790-893D-14658CE7BC9A}"/>
                </c:ext>
              </c:extLst>
            </c:dLbl>
            <c:dLbl>
              <c:idx val="2"/>
              <c:layout>
                <c:manualLayout>
                  <c:x val="4.2827520087624429E-3"/>
                  <c:y val="1.260113985743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16E-4790-893D-14658CE7BC9A}"/>
                </c:ext>
              </c:extLst>
            </c:dLbl>
            <c:dLbl>
              <c:idx val="3"/>
              <c:layout>
                <c:manualLayout>
                  <c:x val="-2.1413760043812215E-3"/>
                  <c:y val="2.7302469691116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16E-4790-893D-14658CE7B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НПР'!$M$98:$Q$98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НПР'!$M$101:$Q$101</c:f>
              <c:numCache>
                <c:formatCode>0.0</c:formatCode>
                <c:ptCount val="5"/>
                <c:pt idx="0">
                  <c:v>53.066914498141259</c:v>
                </c:pt>
                <c:pt idx="1">
                  <c:v>61.431226765799252</c:v>
                </c:pt>
                <c:pt idx="2">
                  <c:v>71.979553903345732</c:v>
                </c:pt>
                <c:pt idx="3">
                  <c:v>93.540892193308551</c:v>
                </c:pt>
                <c:pt idx="4">
                  <c:v>103.76394052044611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16E-4790-893D-14658CE7BC9A}"/>
            </c:ext>
          </c:extLst>
        </c:ser>
        <c:ser>
          <c:idx val="3"/>
          <c:order val="3"/>
          <c:tx>
            <c:strRef>
              <c:f>'на 100 НПР'!$L$102</c:f>
              <c:strCache>
                <c:ptCount val="1"/>
                <c:pt idx="0">
                  <c:v>СПбПУ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84825602628735E-2"/>
                  <c:y val="-1.8901709786157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16E-4790-893D-14658CE7BC9A}"/>
                </c:ext>
              </c:extLst>
            </c:dLbl>
            <c:dLbl>
              <c:idx val="1"/>
              <c:layout>
                <c:manualLayout>
                  <c:x val="-1.0706880021906107E-2"/>
                  <c:y val="-2.5202279714876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16E-4790-893D-14658CE7BC9A}"/>
                </c:ext>
              </c:extLst>
            </c:dLbl>
            <c:dLbl>
              <c:idx val="2"/>
              <c:layout>
                <c:manualLayout>
                  <c:x val="-2.5696512052574737E-2"/>
                  <c:y val="-2.940265966735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16E-4790-893D-14658CE7B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НПР'!$M$98:$Q$98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НПР'!$M$102:$Q$102</c:f>
              <c:numCache>
                <c:formatCode>0.0</c:formatCode>
                <c:ptCount val="5"/>
                <c:pt idx="0">
                  <c:v>77.190721649484544</c:v>
                </c:pt>
                <c:pt idx="1">
                  <c:v>77.706185567010309</c:v>
                </c:pt>
                <c:pt idx="2">
                  <c:v>88.724226804123703</c:v>
                </c:pt>
                <c:pt idx="3">
                  <c:v>109.14948453608247</c:v>
                </c:pt>
                <c:pt idx="4">
                  <c:v>91.430412371134011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16E-4790-893D-14658CE7BC9A}"/>
            </c:ext>
          </c:extLst>
        </c:ser>
        <c:ser>
          <c:idx val="4"/>
          <c:order val="4"/>
          <c:tx>
            <c:strRef>
              <c:f>'на 100 НПР'!$L$103</c:f>
              <c:strCache>
                <c:ptCount val="1"/>
                <c:pt idx="0">
                  <c:v>ТПУ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0706880021906128E-2"/>
                  <c:y val="-2.3102089738637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16E-4790-893D-14658CE7BC9A}"/>
                </c:ext>
              </c:extLst>
            </c:dLbl>
            <c:dLbl>
              <c:idx val="1"/>
              <c:layout>
                <c:manualLayout>
                  <c:x val="-1.2848256026287329E-2"/>
                  <c:y val="-2.3102089738637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16E-4790-893D-14658CE7BC9A}"/>
                </c:ext>
              </c:extLst>
            </c:dLbl>
            <c:dLbl>
              <c:idx val="2"/>
              <c:layout>
                <c:manualLayout>
                  <c:x val="-1.2848256026287329E-2"/>
                  <c:y val="-2.5202279714876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616E-4790-893D-14658CE7BC9A}"/>
                </c:ext>
              </c:extLst>
            </c:dLbl>
            <c:dLbl>
              <c:idx val="3"/>
              <c:layout>
                <c:manualLayout>
                  <c:x val="-4.4968896092005654E-2"/>
                  <c:y val="2.940265966735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616E-4790-893D-14658CE7B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НПР'!$M$98:$Q$98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НПР'!$M$103:$Q$103</c:f>
              <c:numCache>
                <c:formatCode>0.0</c:formatCode>
                <c:ptCount val="5"/>
                <c:pt idx="0">
                  <c:v>171.44203581526861</c:v>
                </c:pt>
                <c:pt idx="1">
                  <c:v>144.76908576814327</c:v>
                </c:pt>
                <c:pt idx="2">
                  <c:v>139.86804901036757</c:v>
                </c:pt>
                <c:pt idx="3">
                  <c:v>134.40150801131009</c:v>
                </c:pt>
                <c:pt idx="4">
                  <c:v>123.27992459943448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16E-4790-893D-14658CE7BC9A}"/>
            </c:ext>
          </c:extLst>
        </c:ser>
        <c:ser>
          <c:idx val="5"/>
          <c:order val="5"/>
          <c:tx>
            <c:strRef>
              <c:f>'на 100 НПР'!$L$104</c:f>
              <c:strCache>
                <c:ptCount val="1"/>
                <c:pt idx="0">
                  <c:v>ТГУ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544768078862007E-2"/>
                  <c:y val="3.780341957231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16E-4790-893D-14658CE7BC9A}"/>
                </c:ext>
              </c:extLst>
            </c:dLbl>
            <c:dLbl>
              <c:idx val="1"/>
              <c:layout>
                <c:manualLayout>
                  <c:x val="-4.2827520087624828E-3"/>
                  <c:y val="1.8901709786157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616E-4790-893D-14658CE7BC9A}"/>
                </c:ext>
              </c:extLst>
            </c:dLbl>
            <c:dLbl>
              <c:idx val="2"/>
              <c:layout>
                <c:manualLayout>
                  <c:x val="-7.8516213134650612E-17"/>
                  <c:y val="2.9402659667356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616E-4790-893D-14658CE7BC9A}"/>
                </c:ext>
              </c:extLst>
            </c:dLbl>
            <c:dLbl>
              <c:idx val="3"/>
              <c:layout>
                <c:manualLayout>
                  <c:x val="2.1413760043813785E-3"/>
                  <c:y val="-2.7302469691116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16E-4790-893D-14658CE7B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'на 100 НПР'!$M$98:$Q$98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'на 100 НПР'!$M$104:$Q$104</c:f>
              <c:numCache>
                <c:formatCode>0.0</c:formatCode>
                <c:ptCount val="5"/>
                <c:pt idx="0">
                  <c:v>149.67105263157893</c:v>
                </c:pt>
                <c:pt idx="1">
                  <c:v>123.35526315789474</c:v>
                </c:pt>
                <c:pt idx="2">
                  <c:v>137.00657894736844</c:v>
                </c:pt>
                <c:pt idx="3">
                  <c:v>149.50657894736844</c:v>
                </c:pt>
                <c:pt idx="4">
                  <c:v>137.00657894736844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616E-4790-893D-14658CE7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227712"/>
        <c:axId val="18028953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'на 100 НПР'!$L$100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'на 100 НПР'!$M$98:$Q$98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'на 100 НПР'!$M$100:$Q$100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8-616E-4790-893D-14658CE7BC9A}"/>
                  </c:ext>
                </c:extLst>
              </c15:ser>
            </c15:filteredLineSeries>
          </c:ext>
        </c:extLst>
      </c:lineChart>
      <c:catAx>
        <c:axId val="17822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289536"/>
        <c:crosses val="autoZero"/>
        <c:auto val="1"/>
        <c:lblAlgn val="ctr"/>
        <c:lblOffset val="100"/>
        <c:noMultiLvlLbl val="0"/>
      </c:catAx>
      <c:valAx>
        <c:axId val="18028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22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Лист2!$C$4</c:f>
              <c:strCache>
                <c:ptCount val="1"/>
                <c:pt idx="0">
                  <c:v>Число аспирантов 4 года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Лист2!$B$5:$B$15</c:f>
              <c:strCache>
                <c:ptCount val="8"/>
                <c:pt idx="0">
                  <c:v>АВТФ</c:v>
                </c:pt>
                <c:pt idx="1">
                  <c:v>ФЛА</c:v>
                </c:pt>
                <c:pt idx="2">
                  <c:v>ФЭН</c:v>
                </c:pt>
                <c:pt idx="3">
                  <c:v>РЭФ</c:v>
                </c:pt>
                <c:pt idx="4">
                  <c:v>ФПМИ</c:v>
                </c:pt>
                <c:pt idx="5">
                  <c:v>МТФ</c:v>
                </c:pt>
                <c:pt idx="6">
                  <c:v>ФМА</c:v>
                </c:pt>
                <c:pt idx="7">
                  <c:v>ФТФ</c:v>
                </c:pt>
              </c:strCache>
              <c:extLst/>
            </c:strRef>
          </c:cat>
          <c:val>
            <c:numRef>
              <c:f>Лист2!$C$5:$C$15</c:f>
              <c:numCache>
                <c:formatCode>General</c:formatCode>
                <c:ptCount val="8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4BF-4E36-91F8-E969D0CF1C48}"/>
            </c:ext>
          </c:extLst>
        </c:ser>
        <c:ser>
          <c:idx val="3"/>
          <c:order val="1"/>
          <c:tx>
            <c:strRef>
              <c:f>Лист2!$F$4</c:f>
              <c:strCache>
                <c:ptCount val="1"/>
                <c:pt idx="0">
                  <c:v>Аспиранты 4 года, имеющие 2 и более публикации, индексируемые в WoS, Scopus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Лист2!$B$5:$B$15</c:f>
              <c:strCache>
                <c:ptCount val="8"/>
                <c:pt idx="0">
                  <c:v>АВТФ</c:v>
                </c:pt>
                <c:pt idx="1">
                  <c:v>ФЛА</c:v>
                </c:pt>
                <c:pt idx="2">
                  <c:v>ФЭН</c:v>
                </c:pt>
                <c:pt idx="3">
                  <c:v>РЭФ</c:v>
                </c:pt>
                <c:pt idx="4">
                  <c:v>ФПМИ</c:v>
                </c:pt>
                <c:pt idx="5">
                  <c:v>МТФ</c:v>
                </c:pt>
                <c:pt idx="6">
                  <c:v>ФМА</c:v>
                </c:pt>
                <c:pt idx="7">
                  <c:v>ФТФ</c:v>
                </c:pt>
              </c:strCache>
              <c:extLst/>
            </c:strRef>
          </c:cat>
          <c:val>
            <c:numRef>
              <c:f>Лист2!$F$5:$F$15</c:f>
              <c:numCache>
                <c:formatCode>General</c:formatCode>
                <c:ptCount val="8"/>
                <c:pt idx="0">
                  <c:v>6</c:v>
                </c:pt>
                <c:pt idx="1">
                  <c:v>2</c:v>
                </c:pt>
                <c:pt idx="2">
                  <c:v>7</c:v>
                </c:pt>
                <c:pt idx="3">
                  <c:v>6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4BF-4E36-91F8-E969D0CF1C48}"/>
            </c:ext>
          </c:extLst>
        </c:ser>
        <c:ser>
          <c:idx val="4"/>
          <c:order val="2"/>
          <c:tx>
            <c:strRef>
              <c:f>Лист2!$G$4</c:f>
              <c:strCache>
                <c:ptCount val="1"/>
                <c:pt idx="0">
                  <c:v>Аспиранты 4 года, имеющие квартильные публикации, индексируемые в WoS, Scopus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Лист2!$B$5:$B$15</c:f>
              <c:strCache>
                <c:ptCount val="8"/>
                <c:pt idx="0">
                  <c:v>АВТФ</c:v>
                </c:pt>
                <c:pt idx="1">
                  <c:v>ФЛА</c:v>
                </c:pt>
                <c:pt idx="2">
                  <c:v>ФЭН</c:v>
                </c:pt>
                <c:pt idx="3">
                  <c:v>РЭФ</c:v>
                </c:pt>
                <c:pt idx="4">
                  <c:v>ФПМИ</c:v>
                </c:pt>
                <c:pt idx="5">
                  <c:v>МТФ</c:v>
                </c:pt>
                <c:pt idx="6">
                  <c:v>ФМА</c:v>
                </c:pt>
                <c:pt idx="7">
                  <c:v>ФТФ</c:v>
                </c:pt>
              </c:strCache>
              <c:extLst/>
            </c:strRef>
          </c:cat>
          <c:val>
            <c:numRef>
              <c:f>Лист2!$G$5:$G$15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4BF-4E36-91F8-E969D0CF1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0720000"/>
        <c:axId val="179793280"/>
      </c:barChart>
      <c:catAx>
        <c:axId val="11072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793280"/>
        <c:crosses val="autoZero"/>
        <c:auto val="1"/>
        <c:lblAlgn val="ctr"/>
        <c:lblOffset val="100"/>
        <c:noMultiLvlLbl val="0"/>
      </c:catAx>
      <c:valAx>
        <c:axId val="17979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72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642902941027063E-2"/>
          <c:y val="0.70678032004826352"/>
          <c:w val="0.9667140224973948"/>
          <c:h val="0.27845698446952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65756888325509E-2"/>
          <c:y val="3.0325133837783552E-2"/>
          <c:w val="0.90844677287757114"/>
          <c:h val="0.66145283909688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Лист2!$C$4</c:f>
              <c:strCache>
                <c:ptCount val="1"/>
                <c:pt idx="0">
                  <c:v>Число аспирантов 4 года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Лист2!$B$5:$B$12</c:f>
              <c:strCache>
                <c:ptCount val="8"/>
                <c:pt idx="0">
                  <c:v>АВТФ</c:v>
                </c:pt>
                <c:pt idx="1">
                  <c:v>ФЛА</c:v>
                </c:pt>
                <c:pt idx="2">
                  <c:v>ФЭН</c:v>
                </c:pt>
                <c:pt idx="3">
                  <c:v>РЭФ</c:v>
                </c:pt>
                <c:pt idx="4">
                  <c:v>ФПМИ</c:v>
                </c:pt>
                <c:pt idx="5">
                  <c:v>МТФ</c:v>
                </c:pt>
                <c:pt idx="6">
                  <c:v>ФМА</c:v>
                </c:pt>
                <c:pt idx="7">
                  <c:v>ФТФ</c:v>
                </c:pt>
              </c:strCache>
            </c:strRef>
          </c:cat>
          <c:val>
            <c:numRef>
              <c:f>Лист2!$C$5:$C$12</c:f>
              <c:numCache>
                <c:formatCode>General</c:formatCode>
                <c:ptCount val="8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7-4A86-A309-2BA26A3EF39F}"/>
            </c:ext>
          </c:extLst>
        </c:ser>
        <c:ser>
          <c:idx val="1"/>
          <c:order val="1"/>
          <c:tx>
            <c:strRef>
              <c:f>Лист2!$D$4</c:f>
              <c:strCache>
                <c:ptCount val="1"/>
                <c:pt idx="0">
                  <c:v>Аспиранты 4 года, имеющие 2 и более статьи в журналах из списка ВАК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Лист2!$B$5:$B$12</c:f>
              <c:strCache>
                <c:ptCount val="8"/>
                <c:pt idx="0">
                  <c:v>АВТФ</c:v>
                </c:pt>
                <c:pt idx="1">
                  <c:v>ФЛА</c:v>
                </c:pt>
                <c:pt idx="2">
                  <c:v>ФЭН</c:v>
                </c:pt>
                <c:pt idx="3">
                  <c:v>РЭФ</c:v>
                </c:pt>
                <c:pt idx="4">
                  <c:v>ФПМИ</c:v>
                </c:pt>
                <c:pt idx="5">
                  <c:v>МТФ</c:v>
                </c:pt>
                <c:pt idx="6">
                  <c:v>ФМА</c:v>
                </c:pt>
                <c:pt idx="7">
                  <c:v>ФТФ</c:v>
                </c:pt>
              </c:strCache>
            </c:strRef>
          </c:cat>
          <c:val>
            <c:numRef>
              <c:f>Лист2!$D$5:$D$12</c:f>
              <c:numCache>
                <c:formatCode>General</c:formatCode>
                <c:ptCount val="8"/>
                <c:pt idx="0">
                  <c:v>6</c:v>
                </c:pt>
                <c:pt idx="1">
                  <c:v>0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7-4A86-A309-2BA26A3EF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1046144"/>
        <c:axId val="207118336"/>
      </c:barChart>
      <c:catAx>
        <c:axId val="7104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118336"/>
        <c:crosses val="autoZero"/>
        <c:auto val="1"/>
        <c:lblAlgn val="ctr"/>
        <c:lblOffset val="100"/>
        <c:noMultiLvlLbl val="0"/>
      </c:catAx>
      <c:valAx>
        <c:axId val="20711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04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296728194487083E-2"/>
          <c:y val="0.77239875784122902"/>
          <c:w val="0.97316222813519826"/>
          <c:h val="0.21283854667656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Динамика объемов НИОКР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Лист1!$C$4</c:f>
              <c:strCache>
                <c:ptCount val="1"/>
                <c:pt idx="0">
                  <c:v>Объем всего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Лист1!$D$3:$L$3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Лист1!$D$4:$L$4</c:f>
              <c:numCache>
                <c:formatCode>General</c:formatCode>
                <c:ptCount val="9"/>
                <c:pt idx="0">
                  <c:v>211</c:v>
                </c:pt>
                <c:pt idx="1">
                  <c:v>168.2</c:v>
                </c:pt>
                <c:pt idx="2">
                  <c:v>243.8</c:v>
                </c:pt>
                <c:pt idx="3">
                  <c:v>260.10000000000002</c:v>
                </c:pt>
                <c:pt idx="4">
                  <c:v>337.1</c:v>
                </c:pt>
                <c:pt idx="5">
                  <c:v>391.69</c:v>
                </c:pt>
                <c:pt idx="6">
                  <c:v>442.28</c:v>
                </c:pt>
                <c:pt idx="7">
                  <c:v>434.62</c:v>
                </c:pt>
                <c:pt idx="8">
                  <c:v>478.41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8E-4965-BC08-8B7685E42530}"/>
            </c:ext>
          </c:extLst>
        </c:ser>
        <c:ser>
          <c:idx val="1"/>
          <c:order val="1"/>
          <c:tx>
            <c:strRef>
              <c:f>Лист1!$C$5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Лист1!$D$3:$L$3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Лист1!$D$5:$L$5</c:f>
              <c:numCache>
                <c:formatCode>General</c:formatCode>
                <c:ptCount val="9"/>
                <c:pt idx="0">
                  <c:v>73.900000000000006</c:v>
                </c:pt>
                <c:pt idx="1">
                  <c:v>100.5</c:v>
                </c:pt>
                <c:pt idx="2">
                  <c:v>141.19999999999999</c:v>
                </c:pt>
                <c:pt idx="3">
                  <c:v>134</c:v>
                </c:pt>
                <c:pt idx="4">
                  <c:v>163</c:v>
                </c:pt>
                <c:pt idx="5">
                  <c:v>137.91</c:v>
                </c:pt>
                <c:pt idx="6">
                  <c:v>198.57</c:v>
                </c:pt>
                <c:pt idx="7">
                  <c:v>217.17</c:v>
                </c:pt>
                <c:pt idx="8">
                  <c:v>288.32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8E-4965-BC08-8B7685E42530}"/>
            </c:ext>
          </c:extLst>
        </c:ser>
        <c:ser>
          <c:idx val="2"/>
          <c:order val="2"/>
          <c:tx>
            <c:strRef>
              <c:f>Лист1!$C$6</c:f>
              <c:strCache>
                <c:ptCount val="1"/>
                <c:pt idx="0">
                  <c:v>Госбюджет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Лист1!$D$3:$L$3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Лист1!$D$6:$L$6</c:f>
              <c:numCache>
                <c:formatCode>General</c:formatCode>
                <c:ptCount val="9"/>
                <c:pt idx="0">
                  <c:v>137.1</c:v>
                </c:pt>
                <c:pt idx="1">
                  <c:v>67.8</c:v>
                </c:pt>
                <c:pt idx="2">
                  <c:v>102.7</c:v>
                </c:pt>
                <c:pt idx="3">
                  <c:v>126</c:v>
                </c:pt>
                <c:pt idx="4">
                  <c:v>174.1</c:v>
                </c:pt>
                <c:pt idx="5">
                  <c:v>231.21</c:v>
                </c:pt>
                <c:pt idx="6">
                  <c:v>228.61</c:v>
                </c:pt>
                <c:pt idx="7">
                  <c:v>208.6</c:v>
                </c:pt>
                <c:pt idx="8">
                  <c:v>183.59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8E-4965-BC08-8B7685E42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369664"/>
        <c:axId val="103646912"/>
      </c:lineChart>
      <c:catAx>
        <c:axId val="104369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646912"/>
        <c:crosses val="autoZero"/>
        <c:auto val="1"/>
        <c:lblAlgn val="ctr"/>
        <c:lblOffset val="100"/>
        <c:noMultiLvlLbl val="0"/>
      </c:catAx>
      <c:valAx>
        <c:axId val="10364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</a:rPr>
                  <a:t>Тыс. руб. /1 НПР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36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BDF6B-A6FB-4B75-BA75-F589EF3EDC1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88CC0-DA35-42DD-815F-F7F7C727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33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3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24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71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2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87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33763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split_right_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129584-7C6D-8641-A681-03B2B29EE589}"/>
              </a:ext>
            </a:extLst>
          </p:cNvPr>
          <p:cNvSpPr/>
          <p:nvPr userDrawn="1"/>
        </p:nvSpPr>
        <p:spPr>
          <a:xfrm>
            <a:off x="8484781" y="407988"/>
            <a:ext cx="3707219" cy="6450012"/>
          </a:xfrm>
          <a:prstGeom prst="rect">
            <a:avLst/>
          </a:prstGeom>
          <a:solidFill>
            <a:srgbClr val="009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/>
        </p:nvSpPr>
        <p:spPr>
          <a:xfrm>
            <a:off x="8115301" y="407988"/>
            <a:ext cx="4076700" cy="645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A7D0C98-CB62-1B42-992B-1B88BC922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161" y="6542510"/>
            <a:ext cx="290351" cy="1606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B1C5B0C-AD29-E24B-A1CE-DA6B30B0C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84779" y="6542512"/>
            <a:ext cx="2340383" cy="1606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footer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2159A6-4C6F-154B-92F4-BCDA42B7F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780" y="816951"/>
            <a:ext cx="7162507" cy="395878"/>
          </a:xfrm>
        </p:spPr>
        <p:txBody>
          <a:bodyPr wrap="square" anchor="t" anchorCtr="0">
            <a:no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AE4E7B4-C96C-B544-B17D-C874C8DA1F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3068" y="1812925"/>
            <a:ext cx="7171853" cy="4548188"/>
          </a:xfrm>
        </p:spPr>
        <p:txBody>
          <a:bodyPr>
            <a:normAutofit/>
          </a:bodyPr>
          <a:lstStyle>
            <a:lvl1pPr marL="360000" indent="-360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 marL="828000" indent="-43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 marL="1216800" indent="-378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598400" indent="-378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872000" indent="-25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2149200" indent="-25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87EC923-F285-F84B-8FDF-72665989524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484781" y="1812925"/>
            <a:ext cx="3116352" cy="4548188"/>
          </a:xfrm>
        </p:spPr>
        <p:txBody>
          <a:bodyPr>
            <a:normAutofit/>
          </a:bodyPr>
          <a:lstStyle>
            <a:lvl1pPr marL="238125" indent="-238125">
              <a:lnSpc>
                <a:spcPct val="100000"/>
              </a:lnSpc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 marL="465138" indent="-227013">
              <a:lnSpc>
                <a:spcPct val="100000"/>
              </a:lnSpc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2pPr>
            <a:lvl3pPr marL="690563" indent="-225425">
              <a:lnSpc>
                <a:spcPct val="100000"/>
              </a:lnSpc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3pPr>
            <a:lvl4pPr marL="917575" indent="-227013">
              <a:lnSpc>
                <a:spcPct val="100000"/>
              </a:lnSpc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4pPr>
            <a:lvl5pPr marL="1584000" indent="-20880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1800000" indent="-2088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C9800EF-35F1-9D43-8429-3F06A528F3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823" y="1193187"/>
            <a:ext cx="7171851" cy="313350"/>
          </a:xfrm>
        </p:spPr>
        <p:txBody>
          <a:bodyPr wrap="square" tIns="3600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C4CA7-444A-9547-AFC7-8677D702CDCA}"/>
              </a:ext>
            </a:extLst>
          </p:cNvPr>
          <p:cNvCxnSpPr/>
          <p:nvPr userDrawn="1"/>
        </p:nvCxnSpPr>
        <p:spPr>
          <a:xfrm>
            <a:off x="8470903" y="1535113"/>
            <a:ext cx="31226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98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um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0E3F65AB-ECD0-1342-BCB6-1D958E120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0781" y="6542510"/>
            <a:ext cx="290351" cy="1606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5B444AC-5CD2-5041-B0DC-990C1072C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052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88ECB1-0687-764A-A1EC-F70A4E234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86" y="816951"/>
            <a:ext cx="8326363" cy="395878"/>
          </a:xfrm>
        </p:spPr>
        <p:txBody>
          <a:bodyPr wrap="square" anchor="t" anchorCtr="0">
            <a:no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7124A53-577E-1447-B0F2-0EDD1B213F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9986" y="1812925"/>
            <a:ext cx="8326364" cy="4548188"/>
          </a:xfrm>
        </p:spPr>
        <p:txBody>
          <a:bodyPr>
            <a:normAutofit/>
          </a:bodyPr>
          <a:lstStyle>
            <a:lvl1pPr marL="360000" indent="-360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 marL="828000" indent="-43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 marL="1216800" indent="-378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598400" indent="-378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872000" indent="-25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2149200" indent="-2520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66BFEAC-391A-E342-961B-894E4899FA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823" y="1193187"/>
            <a:ext cx="8326363" cy="313350"/>
          </a:xfrm>
        </p:spPr>
        <p:txBody>
          <a:bodyPr wrap="square" tIns="3600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370208902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5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6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2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5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6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1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0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2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91BF-059F-4187-A5EB-E9C07488E9F7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43A1A-41C6-4EE4-90DF-83D4F16D1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0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434278" y="409326"/>
            <a:ext cx="186165" cy="2755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737572"/>
                </a:solidFill>
              </a:rPr>
              <a:t>1</a:t>
            </a:fld>
            <a:endParaRPr>
              <a:solidFill>
                <a:srgbClr val="737572"/>
              </a:solidFill>
            </a:endParaRPr>
          </a:p>
        </p:txBody>
      </p:sp>
      <p:pic>
        <p:nvPicPr>
          <p:cNvPr id="18" name="160919-005lab_crop.jpg"/>
          <p:cNvPicPr/>
          <p:nvPr/>
        </p:nvPicPr>
        <p:blipFill>
          <a:blip r:embed="rId2">
            <a:extLst/>
          </a:blip>
          <a:srcRect l="27090" r="27090"/>
          <a:stretch>
            <a:fillRect/>
          </a:stretch>
        </p:blipFill>
        <p:spPr>
          <a:xfrm>
            <a:off x="-78979" y="-2547918"/>
            <a:ext cx="12349868" cy="72121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129051" y="4765472"/>
            <a:ext cx="88505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Анализ результативности научной работы в НГТУ </a:t>
            </a:r>
            <a:endParaRPr lang="en-US" sz="3200" dirty="0" smtClean="0"/>
          </a:p>
          <a:p>
            <a:pPr algn="ctr"/>
            <a:r>
              <a:rPr lang="ru-RU" sz="3200" dirty="0" smtClean="0"/>
              <a:t>и </a:t>
            </a:r>
            <a:r>
              <a:rPr lang="ru-RU" sz="3200" dirty="0"/>
              <a:t>пути ее развития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9952" y="5943950"/>
            <a:ext cx="3814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Проректор по научной работе</a:t>
            </a:r>
          </a:p>
          <a:p>
            <a:r>
              <a:rPr lang="ru-RU" dirty="0" smtClean="0"/>
              <a:t>д-р </a:t>
            </a:r>
            <a:r>
              <a:rPr lang="ru-RU" dirty="0" err="1" smtClean="0"/>
              <a:t>техн</a:t>
            </a:r>
            <a:r>
              <a:rPr lang="ru-RU" dirty="0" smtClean="0"/>
              <a:t>. наук, </a:t>
            </a:r>
            <a:r>
              <a:rPr lang="ru-RU" dirty="0" smtClean="0"/>
              <a:t>доцент С. В. Брованов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60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8B5B7-CEC7-4D19-AB15-56378B3B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3944"/>
            <a:ext cx="12192000" cy="53199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A3D2F-6E81-48BC-A221-9D222862B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40072-2050-E24D-B430-547640EDA0F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37CC4C5-1501-4583-B5E1-53D9D8BE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550" y="548992"/>
            <a:ext cx="9200547" cy="395878"/>
          </a:xfrm>
        </p:spPr>
        <p:txBody>
          <a:bodyPr/>
          <a:lstStyle/>
          <a:p>
            <a:r>
              <a:rPr lang="ru-RU" dirty="0"/>
              <a:t>Наиболее активные партнёры по исследованиям НГТУ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A9C93F-7EFA-4C44-92C9-5F88737861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ru-RU" dirty="0"/>
              <a:t>Число в круге – нормализованная цитируемость этих публикаций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1BD3BD-F403-49A8-8569-5F1C913C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09" y="1045627"/>
            <a:ext cx="2502482" cy="110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3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92755"/>
              </p:ext>
            </p:extLst>
          </p:nvPr>
        </p:nvGraphicFramePr>
        <p:xfrm>
          <a:off x="159619" y="631106"/>
          <a:ext cx="5759918" cy="59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9" y="178227"/>
            <a:ext cx="2622385" cy="452879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217238"/>
              </p:ext>
            </p:extLst>
          </p:nvPr>
        </p:nvGraphicFramePr>
        <p:xfrm>
          <a:off x="6120063" y="596422"/>
          <a:ext cx="5930766" cy="604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45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1" y="686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Цитирование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публикаций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Scopus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без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самоцитирования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2016-2020 гг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100 НПР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43233"/>
              </p:ext>
            </p:extLst>
          </p:nvPr>
        </p:nvGraphicFramePr>
        <p:xfrm>
          <a:off x="1245326" y="2011680"/>
          <a:ext cx="10337075" cy="3901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1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81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цитирований </a:t>
                      </a:r>
                      <a:r>
                        <a:rPr lang="en-US" sz="2000" b="1" u="none" strike="noStrike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WoS</a:t>
                      </a:r>
                      <a:endParaRPr lang="en-US" sz="2000" b="1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WoS</a:t>
                      </a:r>
                      <a:r>
                        <a:rPr lang="en-US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2000" b="1" u="none" strike="noStrike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самоцитирования</a:t>
                      </a:r>
                      <a:endParaRPr lang="ru-RU" sz="2000" b="1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цитирований </a:t>
                      </a:r>
                      <a:r>
                        <a:rPr lang="en-US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Scopus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Scopus </a:t>
                      </a:r>
                      <a:r>
                        <a:rPr lang="ru-RU" sz="20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2000" b="1" u="none" strike="noStrike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самоцитирования</a:t>
                      </a:r>
                      <a:endParaRPr lang="ru-RU" sz="2000" b="1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2016-2020 гг.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УРФУ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1 616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1 882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СПбПУ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2 821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2 060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4 110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2 497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ТГУ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5 074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4 353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5 796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ТПУ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3 033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3 909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2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НГТУ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4" y="233238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" y="151308"/>
            <a:ext cx="2622385" cy="452879"/>
          </a:xfrm>
          <a:prstGeom prst="rect">
            <a:avLst/>
          </a:prstGeom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626268" y="887053"/>
            <a:ext cx="9765632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Публикационная активность аспирантов </a:t>
            </a:r>
            <a:r>
              <a:rPr lang="ru-RU" sz="4000" dirty="0" smtClean="0"/>
              <a:t>4 </a:t>
            </a:r>
            <a:r>
              <a:rPr lang="ru-RU" sz="4000" dirty="0"/>
              <a:t>года обучения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876699"/>
              </p:ext>
            </p:extLst>
          </p:nvPr>
        </p:nvGraphicFramePr>
        <p:xfrm>
          <a:off x="6093151" y="1435693"/>
          <a:ext cx="5826808" cy="5422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343604"/>
              </p:ext>
            </p:extLst>
          </p:nvPr>
        </p:nvGraphicFramePr>
        <p:xfrm>
          <a:off x="340406" y="1452785"/>
          <a:ext cx="5658741" cy="516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44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239" y="530226"/>
            <a:ext cx="10515600" cy="8867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Эффективность работы аспирантов</a:t>
            </a:r>
            <a:br>
              <a:rPr lang="ru-RU" sz="4000" b="1" dirty="0" smtClean="0"/>
            </a:br>
            <a:r>
              <a:rPr lang="ru-RU" sz="3600" b="1" dirty="0" smtClean="0"/>
              <a:t>(выпуск 2020 г.)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00138"/>
              </p:ext>
            </p:extLst>
          </p:nvPr>
        </p:nvGraphicFramePr>
        <p:xfrm>
          <a:off x="2332264" y="1670880"/>
          <a:ext cx="7681550" cy="3917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7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2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Факультет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аспирантов-выпускников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Положительное заключение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Отрицательное заключение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Нет заключения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АВТФ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МТФ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РЭФ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ФЛА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ФПМИ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ФТФ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ФЭН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4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7537"/>
              </p:ext>
            </p:extLst>
          </p:nvPr>
        </p:nvGraphicFramePr>
        <p:xfrm>
          <a:off x="996289" y="2368020"/>
          <a:ext cx="10206469" cy="2954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7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86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Q1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Q2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2020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2020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6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</a:rPr>
                        <a:t>WoS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6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</a:rPr>
                        <a:t>Scopus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6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7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1285508" y="1161111"/>
            <a:ext cx="10058400" cy="1019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Число публикаций заведующих кафедрами НГТУ </a:t>
            </a:r>
          </a:p>
          <a:p>
            <a:pPr algn="ctr"/>
            <a:r>
              <a:rPr lang="ru-RU" sz="3600" b="1" dirty="0" smtClean="0"/>
              <a:t>за 2018-2020 гг., статьи Q1-Q2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4" y="2125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80667"/>
              </p:ext>
            </p:extLst>
          </p:nvPr>
        </p:nvGraphicFramePr>
        <p:xfrm>
          <a:off x="1183906" y="2281188"/>
          <a:ext cx="10087278" cy="3022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0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43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Q1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Q2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2020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2019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2020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7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</a:rPr>
                        <a:t>WoS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7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</a:rPr>
                        <a:t>Scopus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1106906" y="854494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Число публикаций деканов НГТУ </a:t>
            </a:r>
          </a:p>
          <a:p>
            <a:pPr algn="ctr"/>
            <a:r>
              <a:rPr lang="ru-RU" b="1" dirty="0" smtClean="0"/>
              <a:t>за 2018-2020 гг., статьи Q1-Q2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4" y="1998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229559"/>
              </p:ext>
            </p:extLst>
          </p:nvPr>
        </p:nvGraphicFramePr>
        <p:xfrm>
          <a:off x="368299" y="1743233"/>
          <a:ext cx="5272106" cy="3868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6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910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WoS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0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 Q1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 Q2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2020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2020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207324"/>
              </p:ext>
            </p:extLst>
          </p:nvPr>
        </p:nvGraphicFramePr>
        <p:xfrm>
          <a:off x="5983407" y="1747013"/>
          <a:ext cx="5730537" cy="3874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6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5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9713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Scopus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713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 Q1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 Q2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2018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2019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2019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Докторант 8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1829" y="513042"/>
            <a:ext cx="10515600" cy="8649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Публикационная активность докторантов в изданиях </a:t>
            </a:r>
            <a:r>
              <a:rPr lang="en-US" sz="3200" b="1" dirty="0" smtClean="0"/>
              <a:t>Q1 </a:t>
            </a:r>
            <a:r>
              <a:rPr lang="ru-RU" sz="3200" b="1" dirty="0" smtClean="0"/>
              <a:t>и</a:t>
            </a:r>
            <a:r>
              <a:rPr lang="en-US" sz="3200" b="1" dirty="0" smtClean="0"/>
              <a:t> Q2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" y="601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37972845"/>
              </p:ext>
            </p:extLst>
          </p:nvPr>
        </p:nvGraphicFramePr>
        <p:xfrm>
          <a:off x="2197289" y="1678016"/>
          <a:ext cx="7519562" cy="483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513042"/>
            <a:ext cx="10515600" cy="11776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Динамика объемов НИОКР и научных услуг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/>
              <a:t>расчете </a:t>
            </a:r>
            <a:r>
              <a:rPr lang="ru-RU" sz="3200" b="1" dirty="0" smtClean="0"/>
              <a:t>на </a:t>
            </a:r>
            <a:r>
              <a:rPr lang="ru-RU" sz="3200" b="1" dirty="0"/>
              <a:t>1 НПР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4" y="1871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1113" y="454025"/>
            <a:ext cx="10515600" cy="7676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Доходы НГТУ от научно-исследовательских работ (2020 г.)</a:t>
            </a:r>
            <a:br>
              <a:rPr lang="ru-RU" sz="3200" b="1" dirty="0" smtClean="0"/>
            </a:br>
            <a:r>
              <a:rPr lang="ru-RU" sz="2700" b="1" dirty="0" smtClean="0"/>
              <a:t>млн руб.</a:t>
            </a:r>
            <a:endParaRPr lang="ru-RU" sz="2700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830039"/>
              </p:ext>
            </p:extLst>
          </p:nvPr>
        </p:nvGraphicFramePr>
        <p:xfrm>
          <a:off x="2830285" y="1328058"/>
          <a:ext cx="6357257" cy="5236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74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4547"/>
              </p:ext>
            </p:extLst>
          </p:nvPr>
        </p:nvGraphicFramePr>
        <p:xfrm>
          <a:off x="1698171" y="1404256"/>
          <a:ext cx="8871858" cy="4973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КЛЮЧЕВЫЕ ПОКАЗАТЕЛИ РЕЗУЛЬТАТИВНОСТИ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Ед. изм.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2020 г</a:t>
                      </a:r>
                      <a:r>
                        <a:rPr lang="ru-RU" sz="1800" b="1" dirty="0" smtClean="0">
                          <a:effectLst/>
                        </a:rPr>
                        <a:t>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2024 г</a:t>
                      </a:r>
                      <a:r>
                        <a:rPr lang="ru-RU" sz="1800" b="1" dirty="0" smtClean="0">
                          <a:effectLst/>
                        </a:rPr>
                        <a:t>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2030 г</a:t>
                      </a:r>
                      <a:r>
                        <a:rPr lang="ru-RU" sz="1800" b="1" dirty="0" smtClean="0">
                          <a:effectLst/>
                        </a:rPr>
                        <a:t>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Объем НИОКР от фондов поддержки науки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млн руб.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120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180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Госзадание (наука)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млн руб.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83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150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Доля выпускников аспирантуры, защитивших диссертации </a:t>
                      </a:r>
                      <a:r>
                        <a:rPr lang="ru-RU" sz="1600" b="1" dirty="0" smtClean="0">
                          <a:effectLst/>
                        </a:rPr>
                        <a:t/>
                      </a:r>
                      <a:br>
                        <a:rPr lang="ru-RU" sz="1600" b="1" dirty="0" smtClean="0">
                          <a:effectLst/>
                        </a:rPr>
                      </a:br>
                      <a:r>
                        <a:rPr lang="ru-RU" sz="1600" b="1" dirty="0" smtClean="0">
                          <a:effectLst/>
                        </a:rPr>
                        <a:t>не </a:t>
                      </a:r>
                      <a:r>
                        <a:rPr lang="ru-RU" sz="1600" b="1" dirty="0">
                          <a:effectLst/>
                        </a:rPr>
                        <a:t>позднее </a:t>
                      </a:r>
                      <a:r>
                        <a:rPr lang="ru-RU" sz="1600" b="1" dirty="0" smtClean="0">
                          <a:effectLst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</a:rPr>
                        <a:t>года после выпуска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%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16,6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публикаций по приоритетам НТР РФ в изданиях 1 и 2 квартилей </a:t>
                      </a:r>
                      <a:r>
                        <a:rPr lang="en-US" sz="1600" b="1" dirty="0" err="1">
                          <a:effectLst/>
                        </a:rPr>
                        <a:t>WoS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/>
                      </a:r>
                      <a:br>
                        <a:rPr lang="ru-RU" sz="1600" b="1" dirty="0" smtClean="0">
                          <a:effectLst/>
                        </a:rPr>
                      </a:br>
                      <a:r>
                        <a:rPr lang="ru-RU" sz="1600" b="1" dirty="0" smtClean="0">
                          <a:effectLst/>
                        </a:rPr>
                        <a:t>на </a:t>
                      </a:r>
                      <a:r>
                        <a:rPr lang="ru-RU" sz="1600" b="1" dirty="0">
                          <a:effectLst/>
                        </a:rPr>
                        <a:t>1 НПР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ед.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0,12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0,2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0,45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публикаций по приоритетам НТР РФ в изданиях 1 и 2 квартилей </a:t>
                      </a:r>
                      <a:r>
                        <a:rPr lang="en-US" sz="1600" b="1" dirty="0" smtClean="0">
                          <a:effectLst/>
                        </a:rPr>
                        <a:t>Scopus </a:t>
                      </a:r>
                      <a:r>
                        <a:rPr lang="ru-RU" sz="1600" b="1" dirty="0">
                          <a:effectLst/>
                        </a:rPr>
                        <a:t>на 1 НПР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ед.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0,21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0,35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0,55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680810"/>
            <a:ext cx="11049000" cy="72344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Ключевые показатели результативности программы «ПРИОРИТЕТ -2030»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4" y="138686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22217"/>
              </p:ext>
            </p:extLst>
          </p:nvPr>
        </p:nvGraphicFramePr>
        <p:xfrm>
          <a:off x="2415655" y="1119115"/>
          <a:ext cx="7519913" cy="4647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9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180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г.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 </a:t>
                      </a:r>
                      <a:r>
                        <a:rPr lang="ru-RU" sz="1800" dirty="0" smtClean="0">
                          <a:effectLst/>
                        </a:rPr>
                        <a:t>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Факультет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Кол-во заявок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Факультет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Кол-во заявок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АВТФ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АВТФ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МТФ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МТФ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РЭФ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РЭФ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ФПМИ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ФПМИ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ФТФ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ФТФ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ФЭН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ФЭН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89507" y="357200"/>
            <a:ext cx="9020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Количество поданных заявок по факультетам в 2019 и 2020 году *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69242" y="6114197"/>
            <a:ext cx="981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 - заявки на РНФ</a:t>
            </a:r>
            <a:r>
              <a:rPr lang="ru-RU" dirty="0" smtClean="0"/>
              <a:t>, </a:t>
            </a:r>
            <a:r>
              <a:rPr lang="ru-RU" dirty="0"/>
              <a:t>218 и 220 постановления, ГЗ и </a:t>
            </a:r>
            <a:r>
              <a:rPr lang="ru-RU" dirty="0" smtClean="0"/>
              <a:t>стипендии </a:t>
            </a:r>
            <a:r>
              <a:rPr lang="ru-RU" dirty="0"/>
              <a:t>Президента (кроме заявок на РФФИ)</a:t>
            </a:r>
          </a:p>
        </p:txBody>
      </p:sp>
    </p:spTree>
    <p:extLst>
      <p:ext uri="{BB962C8B-B14F-4D97-AF65-F5344CB8AC3E}">
        <p14:creationId xmlns:p14="http://schemas.microsoft.com/office/powerpoint/2010/main" val="3666551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827314" y="854332"/>
            <a:ext cx="10678886" cy="5677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1</a:t>
            </a:r>
            <a:r>
              <a:rPr lang="ru-RU" sz="2200" dirty="0" smtClean="0"/>
              <a:t>) Ввести в </a:t>
            </a:r>
            <a:r>
              <a:rPr lang="ru-RU" sz="2200" i="1" dirty="0" smtClean="0"/>
              <a:t>базовую часть </a:t>
            </a:r>
            <a:r>
              <a:rPr lang="ru-RU" sz="2200" dirty="0" smtClean="0"/>
              <a:t>эффективного контракта показатель по публикация</a:t>
            </a:r>
            <a:r>
              <a:rPr lang="ru-RU" sz="2200" dirty="0"/>
              <a:t>м</a:t>
            </a:r>
            <a:r>
              <a:rPr lang="ru-RU" sz="2200" dirty="0" smtClean="0"/>
              <a:t>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 </a:t>
            </a:r>
            <a:r>
              <a:rPr lang="ru-RU" sz="2200" dirty="0" smtClean="0"/>
              <a:t>журналах </a:t>
            </a:r>
            <a:r>
              <a:rPr lang="en-US" sz="2200" i="1" dirty="0" err="1" smtClean="0"/>
              <a:t>WoS</a:t>
            </a:r>
            <a:r>
              <a:rPr lang="en-US" sz="2200" i="1" dirty="0" smtClean="0"/>
              <a:t> </a:t>
            </a:r>
            <a:r>
              <a:rPr lang="ru-RU" sz="2200" i="1" dirty="0" smtClean="0"/>
              <a:t>и </a:t>
            </a:r>
            <a:r>
              <a:rPr lang="en-US" sz="2200" i="1" dirty="0" smtClean="0"/>
              <a:t>Scopus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/>
              <a:t>2</a:t>
            </a:r>
            <a:r>
              <a:rPr lang="ru-RU" sz="2200" dirty="0" smtClean="0"/>
              <a:t>) </a:t>
            </a:r>
            <a:r>
              <a:rPr lang="ru-RU" sz="2200" dirty="0"/>
              <a:t>Сформировать фонд финансовой поддержки аспирантов, опубликовавших результаты исследований в журналах </a:t>
            </a:r>
            <a:r>
              <a:rPr lang="en-US" sz="2200" dirty="0"/>
              <a:t>Q</a:t>
            </a:r>
            <a:r>
              <a:rPr lang="ru-RU" sz="2200" dirty="0"/>
              <a:t>1 или </a:t>
            </a:r>
            <a:r>
              <a:rPr lang="en-US" sz="2200" dirty="0"/>
              <a:t>Q</a:t>
            </a:r>
            <a:r>
              <a:rPr lang="ru-RU" sz="2200" dirty="0"/>
              <a:t>2, для представления </a:t>
            </a:r>
            <a:r>
              <a:rPr lang="ru-RU" sz="2200" dirty="0" smtClean="0"/>
              <a:t>своих результатов </a:t>
            </a:r>
            <a:r>
              <a:rPr lang="ru-RU" sz="2200" dirty="0"/>
              <a:t>на значимых конференциях, включая международные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/>
              <a:t>3</a:t>
            </a:r>
            <a:r>
              <a:rPr lang="ru-RU" sz="2200" dirty="0" smtClean="0"/>
              <a:t>) При </a:t>
            </a:r>
            <a:r>
              <a:rPr lang="ru-RU" sz="2200" dirty="0"/>
              <a:t>формировании объема целевых мест в аспирантуре учитывать эффективность работы подразделений по защитам аспирантов в срок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 smtClean="0"/>
              <a:t>4) Показатель </a:t>
            </a:r>
            <a:r>
              <a:rPr lang="ru-RU" sz="2200" dirty="0"/>
              <a:t>эффективного </a:t>
            </a:r>
            <a:r>
              <a:rPr lang="ru-RU" sz="2200" dirty="0" smtClean="0"/>
              <a:t>контракта </a:t>
            </a:r>
            <a:r>
              <a:rPr lang="ru-RU" sz="2200" dirty="0"/>
              <a:t>«</a:t>
            </a:r>
            <a:r>
              <a:rPr lang="ru-RU" sz="2200" b="1" dirty="0"/>
              <a:t>Руководство аспирантами и докторантами</a:t>
            </a:r>
            <a:r>
              <a:rPr lang="ru-RU" sz="2200" dirty="0"/>
              <a:t>» учитывать при условии выполнения аспирантами следующих показателей:</a:t>
            </a:r>
          </a:p>
          <a:p>
            <a:pPr>
              <a:buFontTx/>
              <a:buChar char="-"/>
            </a:pPr>
            <a:r>
              <a:rPr lang="ru-RU" sz="2200" b="1" dirty="0"/>
              <a:t>1 год</a:t>
            </a:r>
            <a:r>
              <a:rPr lang="ru-RU" sz="2200" dirty="0"/>
              <a:t>. Иметь проведенный обзор по теме диссертации, сформулированные задачи и цель исследования, выступление с докладом на конференции.</a:t>
            </a:r>
          </a:p>
          <a:p>
            <a:pPr>
              <a:buFontTx/>
              <a:buChar char="-"/>
            </a:pPr>
            <a:r>
              <a:rPr lang="ru-RU" sz="2200" b="1" dirty="0"/>
              <a:t>2 год</a:t>
            </a:r>
            <a:r>
              <a:rPr lang="ru-RU" sz="2200" dirty="0"/>
              <a:t>. </a:t>
            </a:r>
            <a:r>
              <a:rPr lang="en-US" sz="2200" dirty="0"/>
              <a:t>Min </a:t>
            </a:r>
            <a:r>
              <a:rPr lang="ru-RU" sz="2200" dirty="0"/>
              <a:t>1 (</a:t>
            </a:r>
            <a:r>
              <a:rPr lang="ru-RU" sz="2200" dirty="0" err="1"/>
              <a:t>техн</a:t>
            </a:r>
            <a:r>
              <a:rPr lang="ru-RU" sz="2200" dirty="0"/>
              <a:t>.), 2 (</a:t>
            </a:r>
            <a:r>
              <a:rPr lang="ru-RU" sz="2200" dirty="0" err="1"/>
              <a:t>гум</a:t>
            </a:r>
            <a:r>
              <a:rPr lang="ru-RU" sz="2200" dirty="0"/>
              <a:t>.) статьи в рецензируемых научных изданиях за период обучения в аспирантуре.</a:t>
            </a:r>
          </a:p>
          <a:p>
            <a:pPr>
              <a:buFontTx/>
              <a:buChar char="-"/>
            </a:pPr>
            <a:r>
              <a:rPr lang="ru-RU" sz="2200" b="1" dirty="0"/>
              <a:t>3 год</a:t>
            </a:r>
            <a:r>
              <a:rPr lang="ru-RU" sz="2200" dirty="0"/>
              <a:t>. </a:t>
            </a:r>
            <a:r>
              <a:rPr lang="en-US" sz="2200" dirty="0"/>
              <a:t>Min</a:t>
            </a:r>
            <a:r>
              <a:rPr lang="ru-RU" sz="2200" dirty="0"/>
              <a:t> 2 (</a:t>
            </a:r>
            <a:r>
              <a:rPr lang="ru-RU" sz="2200" dirty="0" err="1"/>
              <a:t>техн</a:t>
            </a:r>
            <a:r>
              <a:rPr lang="ru-RU" sz="2200" dirty="0"/>
              <a:t>.), 3 (</a:t>
            </a:r>
            <a:r>
              <a:rPr lang="ru-RU" sz="2200" dirty="0" err="1"/>
              <a:t>гум</a:t>
            </a:r>
            <a:r>
              <a:rPr lang="ru-RU" sz="2200" dirty="0"/>
              <a:t>.) статьи в рецензируемых научных изданиях. </a:t>
            </a:r>
            <a:r>
              <a:rPr lang="ru-RU" sz="2200" dirty="0" smtClean="0"/>
              <a:t>А также иметь </a:t>
            </a:r>
            <a:r>
              <a:rPr lang="ru-RU" sz="2200" dirty="0"/>
              <a:t>сданные кандидатские экзамены за период обучения в аспирантуре.</a:t>
            </a:r>
          </a:p>
          <a:p>
            <a:pPr marL="0" indent="0">
              <a:buNone/>
            </a:pPr>
            <a:endParaRPr lang="ru-RU" sz="2100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63237" y="306778"/>
            <a:ext cx="10607040" cy="67488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Предложения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4" y="230808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2960" y="601942"/>
            <a:ext cx="10607040" cy="8999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Предложения</a:t>
            </a:r>
            <a:endParaRPr lang="ru-RU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97280" y="1192590"/>
            <a:ext cx="10332720" cy="5194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5) </a:t>
            </a:r>
            <a:r>
              <a:rPr lang="ru-RU" sz="2400" dirty="0"/>
              <a:t>Показатель эффективного </a:t>
            </a:r>
            <a:r>
              <a:rPr lang="ru-RU" sz="2400" dirty="0" smtClean="0"/>
              <a:t>контракта </a:t>
            </a:r>
            <a:r>
              <a:rPr lang="ru-RU" sz="2400" dirty="0"/>
              <a:t>«Руководство аспирантами и докторантами</a:t>
            </a:r>
            <a:r>
              <a:rPr lang="ru-RU" sz="2400" dirty="0" smtClean="0"/>
              <a:t>» учитывать при условии выполнения аспирантами следующих показателей:</a:t>
            </a:r>
          </a:p>
          <a:p>
            <a:pPr>
              <a:buFontTx/>
              <a:buChar char="-"/>
            </a:pPr>
            <a:r>
              <a:rPr lang="ru-RU" sz="2400" b="1" dirty="0" smtClean="0"/>
              <a:t>1 год</a:t>
            </a:r>
            <a:r>
              <a:rPr lang="ru-RU" sz="2400" dirty="0" smtClean="0"/>
              <a:t>. Иметь проведенный обзор по теме диссертации, сформулированные задачи и цель исследования, выступление с докладом на конференции.</a:t>
            </a:r>
          </a:p>
          <a:p>
            <a:pPr>
              <a:buFontTx/>
              <a:buChar char="-"/>
            </a:pPr>
            <a:r>
              <a:rPr lang="ru-RU" sz="2400" b="1" dirty="0" smtClean="0"/>
              <a:t>2 год</a:t>
            </a:r>
            <a:r>
              <a:rPr lang="ru-RU" sz="2400" dirty="0" smtClean="0"/>
              <a:t>. </a:t>
            </a:r>
            <a:r>
              <a:rPr lang="en-US" sz="2400" dirty="0" smtClean="0"/>
              <a:t>Min </a:t>
            </a:r>
            <a:r>
              <a:rPr lang="ru-RU" sz="2400" dirty="0" smtClean="0"/>
              <a:t>1 (</a:t>
            </a:r>
            <a:r>
              <a:rPr lang="ru-RU" sz="2400" dirty="0" err="1" smtClean="0"/>
              <a:t>техн</a:t>
            </a:r>
            <a:r>
              <a:rPr lang="ru-RU" sz="2400" dirty="0" smtClean="0"/>
              <a:t>.), 2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dirty="0" err="1" smtClean="0"/>
              <a:t>гум</a:t>
            </a:r>
            <a:r>
              <a:rPr lang="ru-RU" sz="2400" dirty="0" smtClean="0"/>
              <a:t>.) статьи в рецензируемых научных изданиях за период обучения в аспирантуре.</a:t>
            </a:r>
          </a:p>
          <a:p>
            <a:pPr>
              <a:buFontTx/>
              <a:buChar char="-"/>
            </a:pPr>
            <a:r>
              <a:rPr lang="ru-RU" sz="2400" b="1" dirty="0" smtClean="0"/>
              <a:t>3 год</a:t>
            </a:r>
            <a:r>
              <a:rPr lang="ru-RU" sz="2400" dirty="0" smtClean="0"/>
              <a:t>. </a:t>
            </a:r>
            <a:r>
              <a:rPr lang="en-US" sz="2400" dirty="0" smtClean="0"/>
              <a:t>Min</a:t>
            </a:r>
            <a:r>
              <a:rPr lang="ru-RU" sz="2400" dirty="0" smtClean="0"/>
              <a:t> 2 (</a:t>
            </a:r>
            <a:r>
              <a:rPr lang="ru-RU" sz="2400" dirty="0" err="1" smtClean="0"/>
              <a:t>техн</a:t>
            </a:r>
            <a:r>
              <a:rPr lang="ru-RU" sz="2400" dirty="0" smtClean="0"/>
              <a:t>.), 3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dirty="0" err="1" smtClean="0"/>
              <a:t>гум</a:t>
            </a:r>
            <a:r>
              <a:rPr lang="ru-RU" sz="2400" dirty="0" smtClean="0"/>
              <a:t>.) статьи </a:t>
            </a:r>
            <a:r>
              <a:rPr lang="ru-RU" sz="2400" dirty="0"/>
              <a:t>в рецензируемых научных изданиях</a:t>
            </a:r>
            <a:r>
              <a:rPr lang="ru-RU" sz="2400" dirty="0" smtClean="0"/>
              <a:t>. Иметь сданные кандидатские </a:t>
            </a:r>
            <a:r>
              <a:rPr lang="ru-RU" sz="2400" dirty="0"/>
              <a:t>экзамены за период обучения в аспирантуре. </a:t>
            </a:r>
            <a:endParaRPr lang="ru-RU" sz="2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4" y="217948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434278" y="409326"/>
            <a:ext cx="186165" cy="2755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737572"/>
                </a:solidFill>
              </a:rPr>
              <a:t>23</a:t>
            </a:fld>
            <a:endParaRPr>
              <a:solidFill>
                <a:srgbClr val="737572"/>
              </a:solidFill>
            </a:endParaRPr>
          </a:p>
        </p:txBody>
      </p:sp>
      <p:pic>
        <p:nvPicPr>
          <p:cNvPr id="18" name="160919-005lab_crop.jpg"/>
          <p:cNvPicPr/>
          <p:nvPr/>
        </p:nvPicPr>
        <p:blipFill>
          <a:blip r:embed="rId2">
            <a:extLst/>
          </a:blip>
          <a:srcRect l="27090" r="27090"/>
          <a:stretch>
            <a:fillRect/>
          </a:stretch>
        </p:blipFill>
        <p:spPr>
          <a:xfrm>
            <a:off x="-78979" y="-2547918"/>
            <a:ext cx="12349868" cy="72121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129051" y="4765472"/>
            <a:ext cx="88505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Анализ результативности научной работы в НГТУ </a:t>
            </a:r>
            <a:endParaRPr lang="en-US" sz="3200" dirty="0" smtClean="0"/>
          </a:p>
          <a:p>
            <a:pPr algn="ctr"/>
            <a:r>
              <a:rPr lang="ru-RU" sz="3200" dirty="0" smtClean="0"/>
              <a:t>и </a:t>
            </a:r>
            <a:r>
              <a:rPr lang="ru-RU" sz="3200" dirty="0"/>
              <a:t>пути ее развития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9952" y="5943950"/>
            <a:ext cx="405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Проректор по научной работе</a:t>
            </a:r>
          </a:p>
          <a:p>
            <a:r>
              <a:rPr lang="ru-RU" dirty="0" smtClean="0"/>
              <a:t>д-р </a:t>
            </a:r>
            <a:r>
              <a:rPr lang="ru-RU" dirty="0" err="1" smtClean="0"/>
              <a:t>техн</a:t>
            </a:r>
            <a:r>
              <a:rPr lang="ru-RU" dirty="0" smtClean="0"/>
              <a:t>. наук, </a:t>
            </a:r>
            <a:r>
              <a:rPr lang="ru-RU" dirty="0"/>
              <a:t>доцент С. </a:t>
            </a:r>
            <a:r>
              <a:rPr lang="ru-RU"/>
              <a:t>В</a:t>
            </a:r>
            <a:r>
              <a:rPr lang="ru-RU" smtClean="0"/>
              <a:t>. </a:t>
            </a:r>
            <a:r>
              <a:rPr lang="ru-RU" smtClean="0"/>
              <a:t>Брованов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28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00781"/>
              </p:ext>
            </p:extLst>
          </p:nvPr>
        </p:nvGraphicFramePr>
        <p:xfrm>
          <a:off x="2448066" y="2940049"/>
          <a:ext cx="7465325" cy="2114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600+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800+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ТГУ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ТПУ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УРФУ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СПбПУ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НГТУ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 descr="https://www.nstu.ru/static_files/63613/QS_ranking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54" y="538162"/>
            <a:ext cx="42481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78" y="590870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публикаций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2016-2020 гг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179635"/>
              </p:ext>
            </p:extLst>
          </p:nvPr>
        </p:nvGraphicFramePr>
        <p:xfrm>
          <a:off x="838200" y="1994261"/>
          <a:ext cx="10824756" cy="3674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1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7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публикаций WoS, на 100 НПР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2016-2020 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УРФУ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577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СПбПУ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ТГУ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1 082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ТПУ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799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НГТУ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314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" y="601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2778" y="784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публикаций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2016-2020 гг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809637"/>
              </p:ext>
            </p:extLst>
          </p:nvPr>
        </p:nvGraphicFramePr>
        <p:xfrm>
          <a:off x="838200" y="1994261"/>
          <a:ext cx="10824756" cy="3674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1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89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7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публикаций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Scopus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на 100 НПР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2016-2020 гг.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УРФУ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648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СПбПУ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ТГУ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1 056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ТПУ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НГТУ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403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4" y="212563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441438"/>
              </p:ext>
            </p:extLst>
          </p:nvPr>
        </p:nvGraphicFramePr>
        <p:xfrm>
          <a:off x="682239" y="346509"/>
          <a:ext cx="5171630" cy="5917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239567"/>
              </p:ext>
            </p:extLst>
          </p:nvPr>
        </p:nvGraphicFramePr>
        <p:xfrm>
          <a:off x="6365192" y="365760"/>
          <a:ext cx="5419457" cy="6035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" y="139320"/>
            <a:ext cx="2622385" cy="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1DF4A-C8D8-47D9-9524-DEF2C0B09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4A5429-853D-480E-B6A4-8D193EA1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2" y="544808"/>
            <a:ext cx="7162507" cy="395878"/>
          </a:xfrm>
        </p:spPr>
        <p:txBody>
          <a:bodyPr/>
          <a:lstStyle/>
          <a:p>
            <a:r>
              <a:rPr lang="ru-RU" dirty="0"/>
              <a:t>Предметные области,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которых НГТУ наиболее активен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5444FB-0B0A-4080-8F2A-8977B801935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484781" y="3428999"/>
            <a:ext cx="3116352" cy="293211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Классификатор предметных областей </a:t>
            </a:r>
            <a:r>
              <a:rPr lang="en-US" dirty="0" smtClean="0"/>
              <a:t>(</a:t>
            </a:r>
            <a:r>
              <a:rPr lang="ru-RU" dirty="0" smtClean="0"/>
              <a:t>только </a:t>
            </a:r>
            <a:r>
              <a:rPr lang="ru-RU" dirty="0"/>
              <a:t>документы </a:t>
            </a:r>
            <a:r>
              <a:rPr lang="en-US" dirty="0"/>
              <a:t>Article </a:t>
            </a:r>
            <a:r>
              <a:rPr lang="ru-RU" dirty="0"/>
              <a:t>и </a:t>
            </a:r>
            <a:r>
              <a:rPr lang="en-US" dirty="0"/>
              <a:t>Review</a:t>
            </a:r>
            <a:r>
              <a:rPr lang="en-US" dirty="0" smtClean="0"/>
              <a:t>)</a:t>
            </a:r>
            <a:r>
              <a:rPr lang="ru-RU" dirty="0" smtClean="0"/>
              <a:t>.</a:t>
            </a:r>
            <a:endParaRPr lang="en-US" dirty="0"/>
          </a:p>
          <a:p>
            <a:r>
              <a:rPr lang="ru-RU" dirty="0"/>
              <a:t>Лучше всего относительно среднемирового уровня цитируются публикации НГТУ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области </a:t>
            </a:r>
            <a:r>
              <a:rPr lang="ru-RU" dirty="0" smtClean="0"/>
              <a:t>физики.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633D4A-E895-4056-A6CA-5E09F05D775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742" y="1340823"/>
            <a:ext cx="7171851" cy="313350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dirty="0"/>
              <a:t>нормализованная средняя цитируемость этих публикаций</a:t>
            </a:r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F094CB-20DA-4AA4-8654-AC6B5BED43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1779" y="1882773"/>
          <a:ext cx="7162507" cy="4270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3BDDD28-7B80-4B01-828E-D8E02DC1115A}"/>
              </a:ext>
            </a:extLst>
          </p:cNvPr>
          <p:cNvSpPr txBox="1"/>
          <p:nvPr/>
        </p:nvSpPr>
        <p:spPr>
          <a:xfrm>
            <a:off x="931333" y="6084114"/>
            <a:ext cx="65955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Количество публикаций</a:t>
            </a:r>
            <a:r>
              <a:rPr lang="en-US" sz="1200" dirty="0"/>
              <a:t> </a:t>
            </a:r>
            <a:r>
              <a:rPr lang="ru-RU" sz="1200" dirty="0"/>
              <a:t>НГТУ в этой предметной области в </a:t>
            </a:r>
            <a:r>
              <a:rPr lang="en-US" sz="1200" dirty="0"/>
              <a:t>Web of Science Core Collection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8AC35E-EAC6-48C5-85A8-36CBECC9F794}"/>
              </a:ext>
            </a:extLst>
          </p:cNvPr>
          <p:cNvSpPr txBox="1"/>
          <p:nvPr/>
        </p:nvSpPr>
        <p:spPr>
          <a:xfrm rot="16200000">
            <a:off x="-1623414" y="3776081"/>
            <a:ext cx="42033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Нормализованная цитируемость этих публикаций</a:t>
            </a:r>
            <a:endParaRPr lang="en-US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24D1BD-887B-454A-BDD6-5AE017EBC8BE}"/>
              </a:ext>
            </a:extLst>
          </p:cNvPr>
          <p:cNvCxnSpPr>
            <a:cxnSpLocks/>
          </p:cNvCxnSpPr>
          <p:nvPr/>
        </p:nvCxnSpPr>
        <p:spPr>
          <a:xfrm flipH="1">
            <a:off x="2810934" y="3073400"/>
            <a:ext cx="634999" cy="637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657615F-7DE4-4E6C-AD44-13779627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779" y="1771877"/>
            <a:ext cx="3108731" cy="13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0FCEC7-DD49-42E7-A214-93CA1378F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93B9C-CECB-4422-B1AC-FD6C2F0B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1" y="806127"/>
            <a:ext cx="7162507" cy="395878"/>
          </a:xfrm>
        </p:spPr>
        <p:txBody>
          <a:bodyPr/>
          <a:lstStyle/>
          <a:p>
            <a:r>
              <a:rPr lang="ru-RU" dirty="0"/>
              <a:t>Публикации НГТУ в разбивке по квартилям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2EAC61-B436-47FB-BAE1-3BB0332EA9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84781" y="3285067"/>
            <a:ext cx="3116352" cy="3076046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Чем выше квартиль журнала, тем лучше в среднем цитируются публикации в </a:t>
            </a:r>
            <a:r>
              <a:rPr lang="ru-RU" dirty="0" smtClean="0">
                <a:solidFill>
                  <a:schemeClr val="bg1"/>
                </a:solidFill>
              </a:rPr>
              <a:t>нём.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Это связано, в первую очередь, с бОльшими читательскими аудиториями </a:t>
            </a:r>
            <a:r>
              <a:rPr lang="ru-RU" dirty="0" err="1">
                <a:solidFill>
                  <a:schemeClr val="bg1"/>
                </a:solidFill>
              </a:rPr>
              <a:t>высокоимпактовых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изданий.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36FB86-54CA-4DBA-9346-A43A47B040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207" y="1380922"/>
            <a:ext cx="7171851" cy="313350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dirty="0"/>
              <a:t>нормализованная цитируемость этих публикаций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ru-RU" dirty="0"/>
              <a:t>1 = среднемировой уровень)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89B7B2D-2981-4612-BD2C-AC97F5909DD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0867" y="2269067"/>
          <a:ext cx="7143420" cy="398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7DA632E-D692-46D0-9590-7E53C51A7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236" y="1827153"/>
            <a:ext cx="3116352" cy="12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2A54CD-9891-411A-B5D9-C09AD3B883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5758"/>
            <a:ext cx="12192000" cy="55286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A3D2F-6E81-48BC-A221-9D222862B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37CC4C5-1501-4583-B5E1-53D9D8BE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580" y="573227"/>
            <a:ext cx="9200547" cy="395878"/>
          </a:xfrm>
        </p:spPr>
        <p:txBody>
          <a:bodyPr/>
          <a:lstStyle/>
          <a:p>
            <a:r>
              <a:rPr lang="ru-RU" dirty="0"/>
              <a:t>Наиболее активные партнёры по исследованиям НГТУ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A9C93F-7EFA-4C44-92C9-5F88737861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ru-RU" dirty="0"/>
              <a:t>Число в круге – количество совместных публикаций в </a:t>
            </a:r>
            <a:r>
              <a:rPr lang="en-US" dirty="0"/>
              <a:t>Web of Science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1BD3BD-F403-49A8-8569-5F1C913C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886" y="1175758"/>
            <a:ext cx="2502482" cy="110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8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1996</TotalTime>
  <Words>1053</Words>
  <Application>Microsoft Office PowerPoint</Application>
  <PresentationFormat>Широкоэкранный</PresentationFormat>
  <Paragraphs>608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System Font</vt:lpstr>
      <vt:lpstr>Times New Roman</vt:lpstr>
      <vt:lpstr>Office Theme</vt:lpstr>
      <vt:lpstr>Презентация PowerPoint</vt:lpstr>
      <vt:lpstr>Ключевые показатели результативности программы «ПРИОРИТЕТ -2030»</vt:lpstr>
      <vt:lpstr>Презентация PowerPoint</vt:lpstr>
      <vt:lpstr>Число публикаций WoS за 2016-2020 гг.</vt:lpstr>
      <vt:lpstr>Число публикаций Scopus за 2016-2020 гг.</vt:lpstr>
      <vt:lpstr>Презентация PowerPoint</vt:lpstr>
      <vt:lpstr>Предметные области,  в которых НГТУ наиболее активен</vt:lpstr>
      <vt:lpstr>Публикации НГТУ в разбивке по квартилям</vt:lpstr>
      <vt:lpstr>Наиболее активные партнёры по исследованиям НГТУ</vt:lpstr>
      <vt:lpstr>Наиболее активные партнёры по исследованиям НГТУ</vt:lpstr>
      <vt:lpstr>Презентация PowerPoint</vt:lpstr>
      <vt:lpstr>Цитирование  публикаций WoS, Scopus всего  и без самоцитирования за 2016-2020 гг. на 100 НПР</vt:lpstr>
      <vt:lpstr>Публикационная активность аспирантов 4 года обучения </vt:lpstr>
      <vt:lpstr>Эффективность работы аспирантов (выпуск 2020 г.)</vt:lpstr>
      <vt:lpstr>Презентация PowerPoint</vt:lpstr>
      <vt:lpstr>Презентация PowerPoint</vt:lpstr>
      <vt:lpstr>Публикационная активность докторантов в изданиях Q1 и Q2</vt:lpstr>
      <vt:lpstr>Динамика объемов НИОКР и научных услуг  в расчете на 1 НПР</vt:lpstr>
      <vt:lpstr>Доходы НГТУ от научно-исследовательских работ (2020 г.) млн руб.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Баздырева Татьяна Викторовна</dc:creator>
  <cp:lastModifiedBy>Пользователь Windows</cp:lastModifiedBy>
  <cp:revision>160</cp:revision>
  <cp:lastPrinted>2021-03-31T04:55:07Z</cp:lastPrinted>
  <dcterms:created xsi:type="dcterms:W3CDTF">2021-03-24T02:40:10Z</dcterms:created>
  <dcterms:modified xsi:type="dcterms:W3CDTF">2021-04-05T09:09:15Z</dcterms:modified>
</cp:coreProperties>
</file>