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6" r:id="rId1"/>
  </p:sldMasterIdLst>
  <p:notesMasterIdLst>
    <p:notesMasterId r:id="rId32"/>
  </p:notesMasterIdLst>
  <p:handoutMasterIdLst>
    <p:handoutMasterId r:id="rId33"/>
  </p:handoutMasterIdLst>
  <p:sldIdLst>
    <p:sldId id="256" r:id="rId2"/>
    <p:sldId id="306" r:id="rId3"/>
    <p:sldId id="323" r:id="rId4"/>
    <p:sldId id="309" r:id="rId5"/>
    <p:sldId id="325" r:id="rId6"/>
    <p:sldId id="326" r:id="rId7"/>
    <p:sldId id="327" r:id="rId8"/>
    <p:sldId id="310" r:id="rId9"/>
    <p:sldId id="277" r:id="rId10"/>
    <p:sldId id="308" r:id="rId11"/>
    <p:sldId id="296" r:id="rId12"/>
    <p:sldId id="283" r:id="rId13"/>
    <p:sldId id="284" r:id="rId14"/>
    <p:sldId id="301" r:id="rId15"/>
    <p:sldId id="300" r:id="rId16"/>
    <p:sldId id="286" r:id="rId17"/>
    <p:sldId id="287" r:id="rId18"/>
    <p:sldId id="302" r:id="rId19"/>
    <p:sldId id="303" r:id="rId20"/>
    <p:sldId id="304" r:id="rId21"/>
    <p:sldId id="311" r:id="rId22"/>
    <p:sldId id="288" r:id="rId23"/>
    <p:sldId id="312" r:id="rId24"/>
    <p:sldId id="289" r:id="rId25"/>
    <p:sldId id="321" r:id="rId26"/>
    <p:sldId id="314" r:id="rId27"/>
    <p:sldId id="322" r:id="rId28"/>
    <p:sldId id="315" r:id="rId29"/>
    <p:sldId id="278" r:id="rId30"/>
    <p:sldId id="328" r:id="rId3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41261E0-7990-4A97-8FCE-BD64A4E505EF}">
          <p14:sldIdLst>
            <p14:sldId id="256"/>
            <p14:sldId id="306"/>
            <p14:sldId id="323"/>
            <p14:sldId id="309"/>
            <p14:sldId id="325"/>
            <p14:sldId id="326"/>
            <p14:sldId id="327"/>
            <p14:sldId id="310"/>
            <p14:sldId id="277"/>
            <p14:sldId id="308"/>
            <p14:sldId id="296"/>
            <p14:sldId id="283"/>
            <p14:sldId id="284"/>
            <p14:sldId id="301"/>
            <p14:sldId id="300"/>
            <p14:sldId id="286"/>
            <p14:sldId id="287"/>
            <p14:sldId id="302"/>
            <p14:sldId id="303"/>
            <p14:sldId id="304"/>
            <p14:sldId id="311"/>
            <p14:sldId id="288"/>
            <p14:sldId id="312"/>
            <p14:sldId id="289"/>
            <p14:sldId id="321"/>
            <p14:sldId id="314"/>
            <p14:sldId id="322"/>
            <p14:sldId id="315"/>
            <p14:sldId id="278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FF3"/>
    <a:srgbClr val="FDFFDD"/>
    <a:srgbClr val="E1FFE8"/>
    <a:srgbClr val="692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5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05742-E2E7-4BD4-A469-A9E3087F88FE}" type="datetimeFigureOut">
              <a:rPr lang="ru-RU" smtClean="0"/>
              <a:t>07.04.2021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0FD4A-B521-4099-8AD8-EE490615FE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68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36BEF-3A68-40AB-A272-1741847EFF5E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D90B5-45F9-4B1C-98C7-4B7AAEFDBB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D90B5-45F9-4B1C-98C7-4B7AAEFDBB7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112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D90B5-45F9-4B1C-98C7-4B7AAEFDBB74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11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16DE5-CBD9-47C3-9809-5E594B328E2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06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10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453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62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06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39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152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845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119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77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81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27038-3F37-4307-9F36-94311FF1EB8B}" type="datetimeFigureOut">
              <a:rPr lang="ru-RU" smtClean="0"/>
              <a:pPr/>
              <a:t>07.04.2021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52912-D9AF-4A3A-AA65-8654ED213E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466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498" y="1398457"/>
            <a:ext cx="8647558" cy="365459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Результаты </a:t>
            </a:r>
            <a:r>
              <a:rPr lang="ru-RU" sz="4000" b="1" dirty="0"/>
              <a:t>финансово-хозяйственной деятельности за 2020 год </a:t>
            </a:r>
            <a:r>
              <a:rPr lang="en-US" sz="4000" b="1" dirty="0" smtClean="0">
                <a:latin typeface="Adobe Caslon Pro" panose="0205050205050A020403" pitchFamily="18" charset="0"/>
              </a:rPr>
              <a:t/>
            </a:r>
            <a:br>
              <a:rPr lang="en-US" sz="4000" b="1" dirty="0" smtClean="0">
                <a:latin typeface="Adobe Caslon Pro" panose="0205050205050A020403" pitchFamily="18" charset="0"/>
              </a:rPr>
            </a:br>
            <a:r>
              <a:rPr lang="ru-RU" sz="4000" b="1" dirty="0" smtClean="0"/>
              <a:t>и план на 2021 год</a:t>
            </a:r>
            <a:br>
              <a:rPr lang="ru-RU" sz="40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1. </a:t>
            </a:r>
            <a:r>
              <a:rPr lang="ru-RU" sz="3000" b="1" dirty="0" smtClean="0"/>
              <a:t>Основные параметры бюджета за 2020 год </a:t>
            </a:r>
            <a:br>
              <a:rPr lang="ru-RU" sz="3000" b="1" dirty="0" smtClean="0"/>
            </a:br>
            <a:r>
              <a:rPr lang="ru-RU" sz="3000" b="1" dirty="0" smtClean="0"/>
              <a:t>и плана на 2021 год</a:t>
            </a:r>
            <a:br>
              <a:rPr lang="ru-RU" sz="3000" b="1" dirty="0" smtClean="0"/>
            </a:br>
            <a:r>
              <a:rPr lang="ru-RU" sz="3000" b="1" dirty="0" smtClean="0"/>
              <a:t>2. Финансовое обеспечение вуза в части оплаты труда</a:t>
            </a: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5554" y="5053047"/>
            <a:ext cx="7736168" cy="52712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Доклад А. А. </a:t>
            </a:r>
            <a:r>
              <a:rPr lang="ru-RU" sz="2400" dirty="0" err="1" smtClean="0">
                <a:solidFill>
                  <a:schemeClr val="tx1"/>
                </a:solidFill>
              </a:rPr>
              <a:t>Батаева</a:t>
            </a:r>
            <a:r>
              <a:rPr lang="ru-RU" sz="2400" dirty="0" smtClean="0">
                <a:solidFill>
                  <a:schemeClr val="tx1"/>
                </a:solidFill>
              </a:rPr>
              <a:t> 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24.02.2021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1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754"/>
            <a:ext cx="8229600" cy="1464646"/>
          </a:xfrm>
          <a:noFill/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+mn-lt"/>
              </a:rPr>
              <a:t>ФОТ НГТУ (в 2020 году)</a:t>
            </a:r>
            <a:endParaRPr lang="ru-RU" sz="4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589402" y="1683383"/>
            <a:ext cx="7972816" cy="4447817"/>
          </a:xfrm>
          <a:noFill/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3200" b="1" dirty="0" smtClean="0"/>
              <a:t>1 309,4 </a:t>
            </a:r>
            <a:r>
              <a:rPr lang="ru-RU" sz="3200" dirty="0" smtClean="0"/>
              <a:t>млн руб. </a:t>
            </a:r>
            <a:r>
              <a:rPr lang="en-US" dirty="0"/>
              <a:t>—</a:t>
            </a:r>
            <a:r>
              <a:rPr lang="ru-RU" sz="3200" dirty="0" smtClean="0"/>
              <a:t> общая сумма расходов по ФОТ (без страховых выплат), что составляет  </a:t>
            </a:r>
            <a:r>
              <a:rPr lang="ru-RU" sz="3200" b="1" dirty="0" smtClean="0"/>
              <a:t>43,7 </a:t>
            </a:r>
            <a:r>
              <a:rPr lang="ru-RU" sz="3200" dirty="0" smtClean="0"/>
              <a:t>% от общей суммы расходов за год.</a:t>
            </a:r>
          </a:p>
          <a:p>
            <a:pPr marL="0" lvl="0" indent="0">
              <a:buNone/>
            </a:pPr>
            <a:endParaRPr lang="ru-RU" sz="3200" b="1" dirty="0"/>
          </a:p>
          <a:p>
            <a:pPr marL="0" lvl="0" indent="0">
              <a:buNone/>
            </a:pPr>
            <a:r>
              <a:rPr lang="ru-RU" sz="3200" b="1" dirty="0" smtClean="0"/>
              <a:t>Структура общей суммы ФОТ:</a:t>
            </a:r>
          </a:p>
          <a:p>
            <a:pPr marL="0" lvl="0" indent="0">
              <a:buNone/>
            </a:pPr>
            <a:r>
              <a:rPr lang="ru-RU" sz="3200" dirty="0" smtClean="0"/>
              <a:t>ППС (ВО) </a:t>
            </a:r>
            <a:r>
              <a:rPr lang="en-US" dirty="0"/>
              <a:t>—</a:t>
            </a:r>
            <a:r>
              <a:rPr lang="ru-RU" sz="3200" dirty="0" smtClean="0"/>
              <a:t> </a:t>
            </a:r>
            <a:r>
              <a:rPr lang="ru-RU" sz="3200" b="1" dirty="0" smtClean="0"/>
              <a:t>759,2</a:t>
            </a:r>
            <a:r>
              <a:rPr lang="ru-RU" sz="3200" dirty="0" smtClean="0"/>
              <a:t> млн руб. (58,0 %)</a:t>
            </a:r>
          </a:p>
          <a:p>
            <a:pPr marL="0" indent="0">
              <a:buNone/>
            </a:pPr>
            <a:r>
              <a:rPr lang="ru-RU" sz="3200" dirty="0" smtClean="0"/>
              <a:t>Преподаватели СПО, педагоги </a:t>
            </a:r>
            <a:r>
              <a:rPr lang="en-US" dirty="0"/>
              <a:t>—</a:t>
            </a:r>
            <a:r>
              <a:rPr lang="ru-RU" sz="3200" dirty="0" smtClean="0"/>
              <a:t>  </a:t>
            </a:r>
            <a:r>
              <a:rPr lang="ru-RU" sz="3200" b="1" dirty="0" smtClean="0"/>
              <a:t>31,2</a:t>
            </a:r>
            <a:r>
              <a:rPr lang="ru-RU" sz="3200" dirty="0" smtClean="0"/>
              <a:t> млн руб</a:t>
            </a:r>
            <a:r>
              <a:rPr lang="ru-RU" sz="3200" dirty="0"/>
              <a:t>. </a:t>
            </a:r>
            <a:r>
              <a:rPr lang="ru-RU" sz="3200" dirty="0" smtClean="0"/>
              <a:t>(2,4 %)</a:t>
            </a:r>
          </a:p>
          <a:p>
            <a:pPr marL="0" indent="0">
              <a:buNone/>
            </a:pPr>
            <a:r>
              <a:rPr lang="ru-RU" sz="3200" dirty="0" err="1" smtClean="0"/>
              <a:t>НРиНС</a:t>
            </a:r>
            <a:r>
              <a:rPr lang="ru-RU" sz="3200" dirty="0" smtClean="0"/>
              <a:t> </a:t>
            </a:r>
            <a:r>
              <a:rPr lang="en-US" dirty="0" smtClean="0"/>
              <a:t>—</a:t>
            </a:r>
            <a:r>
              <a:rPr lang="ru-RU" dirty="0" smtClean="0"/>
              <a:t> </a:t>
            </a:r>
            <a:r>
              <a:rPr lang="ru-RU" sz="3200" b="1" dirty="0" smtClean="0"/>
              <a:t>63,7</a:t>
            </a:r>
            <a:r>
              <a:rPr lang="ru-RU" sz="3200" dirty="0" smtClean="0"/>
              <a:t> млн руб. (4,9 %)</a:t>
            </a:r>
          </a:p>
          <a:p>
            <a:pPr marL="0" indent="0">
              <a:buNone/>
            </a:pPr>
            <a:r>
              <a:rPr lang="ru-RU" sz="3200" dirty="0" smtClean="0"/>
              <a:t>Остальной персонал </a:t>
            </a:r>
            <a:r>
              <a:rPr lang="en-US" dirty="0"/>
              <a:t>—</a:t>
            </a:r>
            <a:r>
              <a:rPr lang="ru-RU" sz="3200" dirty="0" smtClean="0"/>
              <a:t> </a:t>
            </a:r>
            <a:r>
              <a:rPr lang="ru-RU" sz="3200" b="1" dirty="0" smtClean="0"/>
              <a:t>455,3</a:t>
            </a:r>
            <a:r>
              <a:rPr lang="ru-RU" sz="3200" dirty="0" smtClean="0"/>
              <a:t> млн руб.</a:t>
            </a:r>
            <a:r>
              <a:rPr lang="ru-RU" sz="3200" dirty="0"/>
              <a:t> </a:t>
            </a:r>
            <a:r>
              <a:rPr lang="ru-RU" sz="3200" dirty="0" smtClean="0"/>
              <a:t>(34,7 %)</a:t>
            </a:r>
            <a:endParaRPr lang="ru-RU" sz="3200" dirty="0"/>
          </a:p>
          <a:p>
            <a:pPr marL="0" indent="0">
              <a:buNone/>
            </a:pPr>
            <a:endParaRPr lang="ru-RU" sz="2400" dirty="0"/>
          </a:p>
          <a:p>
            <a:pPr marL="0" lvl="0" indent="0">
              <a:buNone/>
            </a:pP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6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75158"/>
            <a:ext cx="8229600" cy="953546"/>
          </a:xfrm>
          <a:noFill/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+mn-lt"/>
              </a:rPr>
              <a:t>Дорожная карта </a:t>
            </a:r>
            <a:br>
              <a:rPr lang="ru-RU" sz="4000" dirty="0" smtClean="0">
                <a:solidFill>
                  <a:schemeClr val="tx1"/>
                </a:solidFill>
                <a:latin typeface="+mn-lt"/>
              </a:rPr>
            </a:br>
            <a:r>
              <a:rPr lang="ru-RU" sz="4000" dirty="0" smtClean="0">
                <a:solidFill>
                  <a:schemeClr val="tx1"/>
                </a:solidFill>
                <a:latin typeface="+mn-lt"/>
              </a:rPr>
              <a:t>(постановление Правительства № 722р от 30.04.2014 г.)</a:t>
            </a:r>
            <a:endParaRPr lang="ru-RU" sz="4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1949380"/>
            <a:ext cx="8229600" cy="4327594"/>
          </a:xfrm>
          <a:noFill/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sz="3000" dirty="0" smtClean="0"/>
              <a:t>Требование </a:t>
            </a:r>
            <a:r>
              <a:rPr lang="ru-RU" sz="3000" dirty="0"/>
              <a:t>для </a:t>
            </a:r>
            <a:r>
              <a:rPr lang="ru-RU" sz="3000" dirty="0" smtClean="0"/>
              <a:t>НПР: </a:t>
            </a:r>
            <a:r>
              <a:rPr lang="ru-RU" sz="3000" dirty="0"/>
              <a:t>зарплата не ниже 200% 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>к среднерегиональной</a:t>
            </a:r>
            <a:endParaRPr lang="ru-RU" sz="3000" dirty="0"/>
          </a:p>
          <a:p>
            <a:pPr marL="0" indent="0">
              <a:buNone/>
            </a:pPr>
            <a:endParaRPr lang="ru-RU" sz="3000" dirty="0" smtClean="0"/>
          </a:p>
          <a:p>
            <a:pPr marL="0" indent="0">
              <a:buNone/>
            </a:pPr>
            <a:r>
              <a:rPr lang="ru-RU" sz="3000" dirty="0" smtClean="0"/>
              <a:t>	2019 </a:t>
            </a:r>
            <a:r>
              <a:rPr lang="ru-RU" sz="3000" dirty="0"/>
              <a:t>год – 66 881,40 руб./мес.</a:t>
            </a:r>
          </a:p>
          <a:p>
            <a:pPr marL="0" indent="0">
              <a:buNone/>
            </a:pPr>
            <a:r>
              <a:rPr lang="ru-RU" sz="3000" dirty="0"/>
              <a:t>	</a:t>
            </a:r>
            <a:r>
              <a:rPr lang="ru-RU" sz="3000" dirty="0" smtClean="0"/>
              <a:t>2020 год – 70 019,00 руб./мес.</a:t>
            </a:r>
          </a:p>
          <a:p>
            <a:pPr marL="0" indent="0">
              <a:buNone/>
            </a:pPr>
            <a:r>
              <a:rPr lang="ru-RU" sz="3000" dirty="0" smtClean="0"/>
              <a:t>	2021 </a:t>
            </a:r>
            <a:r>
              <a:rPr lang="ru-RU" sz="3000" dirty="0"/>
              <a:t>год – </a:t>
            </a:r>
            <a:r>
              <a:rPr lang="ru-RU" sz="3000" dirty="0" smtClean="0">
                <a:solidFill>
                  <a:srgbClr val="FF0000"/>
                </a:solidFill>
              </a:rPr>
              <a:t>73 099,80 </a:t>
            </a:r>
            <a:r>
              <a:rPr lang="ru-RU" sz="3000" dirty="0"/>
              <a:t>руб./мес.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66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507442" y="727075"/>
            <a:ext cx="8229600" cy="5438775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smtClean="0">
                <a:solidFill>
                  <a:srgbClr val="FF0000"/>
                </a:solidFill>
              </a:rPr>
              <a:t>В 2020 </a:t>
            </a:r>
            <a:r>
              <a:rPr lang="ru-RU" sz="3000" dirty="0">
                <a:solidFill>
                  <a:srgbClr val="FF0000"/>
                </a:solidFill>
              </a:rPr>
              <a:t>году </a:t>
            </a:r>
            <a:r>
              <a:rPr lang="ru-RU" sz="3000" dirty="0"/>
              <a:t>средняя зарплата </a:t>
            </a:r>
            <a:r>
              <a:rPr lang="ru-RU" sz="3000" b="1" dirty="0" smtClean="0"/>
              <a:t>НПР НГТУ </a:t>
            </a:r>
            <a:r>
              <a:rPr lang="ru-RU" sz="3000" dirty="0" smtClean="0"/>
              <a:t>с учетом совместителей составила  </a:t>
            </a:r>
          </a:p>
          <a:p>
            <a:pPr marL="0" indent="0">
              <a:buNone/>
            </a:pPr>
            <a:endParaRPr lang="ru-RU" sz="3000" dirty="0"/>
          </a:p>
          <a:p>
            <a:r>
              <a:rPr lang="ru-RU" sz="3000" b="1" dirty="0" smtClean="0">
                <a:solidFill>
                  <a:srgbClr val="FF0000"/>
                </a:solidFill>
              </a:rPr>
              <a:t>79 263 </a:t>
            </a:r>
            <a:r>
              <a:rPr lang="ru-RU" sz="3000" dirty="0" smtClean="0"/>
              <a:t>руб</a:t>
            </a:r>
            <a:r>
              <a:rPr lang="ru-RU" sz="3000" dirty="0"/>
              <a:t>. в </a:t>
            </a:r>
            <a:r>
              <a:rPr lang="ru-RU" sz="3000" dirty="0" smtClean="0"/>
              <a:t>месяц </a:t>
            </a:r>
          </a:p>
          <a:p>
            <a:pPr marL="0" indent="0">
              <a:buNone/>
            </a:pPr>
            <a:endParaRPr lang="ru-RU" sz="3000" dirty="0" smtClean="0"/>
          </a:p>
          <a:p>
            <a:pPr marL="0" indent="0">
              <a:buNone/>
            </a:pPr>
            <a:r>
              <a:rPr lang="ru-RU" sz="3000" dirty="0" smtClean="0"/>
              <a:t>без педагогов детских садов и преподавателей СПО </a:t>
            </a:r>
          </a:p>
          <a:p>
            <a:pPr marL="0" indent="0" algn="ctr">
              <a:buNone/>
            </a:pP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13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342900"/>
            <a:ext cx="8237220" cy="5969000"/>
          </a:xfrm>
          <a:noFill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dirty="0" smtClean="0"/>
              <a:t>Среднемесячная зарплата </a:t>
            </a:r>
          </a:p>
          <a:p>
            <a:pPr marL="0" indent="0" algn="ctr">
              <a:buNone/>
            </a:pPr>
            <a:r>
              <a:rPr lang="ru-RU" sz="4000" dirty="0" smtClean="0"/>
              <a:t>за </a:t>
            </a:r>
            <a:r>
              <a:rPr lang="ru-RU" sz="4000" dirty="0" smtClean="0"/>
              <a:t>2020 год</a:t>
            </a:r>
          </a:p>
          <a:p>
            <a:pPr marL="0" indent="0" algn="ctr">
              <a:spcBef>
                <a:spcPts val="600"/>
              </a:spcBef>
              <a:buNone/>
            </a:pPr>
            <a:endParaRPr lang="ru-RU" sz="4000" b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Заведующий кафедрой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3000" dirty="0" smtClean="0"/>
              <a:t>Профессор, д-р наук 	     Доцент, канд. наук</a:t>
            </a:r>
          </a:p>
          <a:p>
            <a:pPr marL="0" indent="0">
              <a:buNone/>
            </a:pPr>
            <a:r>
              <a:rPr lang="ru-RU" sz="3000" dirty="0" smtClean="0"/>
              <a:t>157 304 </a:t>
            </a:r>
            <a:r>
              <a:rPr lang="ru-RU" sz="3000" dirty="0" smtClean="0"/>
              <a:t>руб</a:t>
            </a:r>
            <a:r>
              <a:rPr lang="ru-RU" sz="3000" dirty="0" smtClean="0"/>
              <a:t>.                      120 036 </a:t>
            </a:r>
            <a:r>
              <a:rPr lang="ru-RU" sz="3000" dirty="0" smtClean="0"/>
              <a:t>руб</a:t>
            </a:r>
            <a:r>
              <a:rPr lang="ru-RU" sz="3000" dirty="0" smtClean="0"/>
              <a:t>.	   </a:t>
            </a:r>
          </a:p>
          <a:p>
            <a:pPr marL="0" indent="0">
              <a:buNone/>
            </a:pPr>
            <a:r>
              <a:rPr lang="ru-RU" sz="3000" dirty="0"/>
              <a:t>	</a:t>
            </a:r>
            <a:endParaRPr lang="ru-RU" sz="3000" dirty="0" smtClean="0"/>
          </a:p>
          <a:p>
            <a:pPr marL="0" indent="0"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Деканы</a:t>
            </a:r>
          </a:p>
          <a:p>
            <a:pPr marL="0" indent="0">
              <a:buNone/>
            </a:pPr>
            <a:r>
              <a:rPr lang="ru-RU" sz="3000" dirty="0" smtClean="0"/>
              <a:t>183 583 </a:t>
            </a:r>
            <a:r>
              <a:rPr lang="ru-RU" sz="3000" dirty="0" smtClean="0"/>
              <a:t>руб</a:t>
            </a:r>
            <a:r>
              <a:rPr lang="ru-RU" sz="3000" dirty="0" smtClean="0"/>
              <a:t>. </a:t>
            </a:r>
          </a:p>
          <a:p>
            <a:pPr marL="0" indent="0">
              <a:buNone/>
            </a:pPr>
            <a:endParaRPr lang="ru-RU" sz="3000" dirty="0"/>
          </a:p>
          <a:p>
            <a:pPr marL="0" indent="0" algn="ctr">
              <a:buNone/>
            </a:pPr>
            <a:r>
              <a:rPr lang="ru-RU" sz="3000" dirty="0" smtClean="0"/>
              <a:t>Из всех источников доходов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98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338754"/>
            <a:ext cx="8237220" cy="5938221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400" dirty="0" smtClean="0"/>
              <a:t>Структура источников по заработной плате в 2020 году, рублей</a:t>
            </a:r>
            <a:endParaRPr lang="ru-RU" sz="3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14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166808"/>
              </p:ext>
            </p:extLst>
          </p:nvPr>
        </p:nvGraphicFramePr>
        <p:xfrm>
          <a:off x="376518" y="1688080"/>
          <a:ext cx="8401722" cy="4079124"/>
        </p:xfrm>
        <a:graphic>
          <a:graphicData uri="http://schemas.openxmlformats.org/drawingml/2006/table">
            <a:tbl>
              <a:tblPr firstRow="1" firstCol="1" bandRow="1"/>
              <a:tblGrid>
                <a:gridCol w="2556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5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6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3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185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Должности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Источник</a:t>
                      </a:r>
                      <a:endParaRPr lang="ru-RU" sz="2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Декан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(в руб.)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183 583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Заведующий кафедрой</a:t>
                      </a:r>
                      <a:r>
                        <a:rPr lang="ru-RU" sz="240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(в 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руб.)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2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Профессор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157 304</a:t>
                      </a:r>
                      <a:endParaRPr lang="ru-RU" sz="2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Доцент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120 036</a:t>
                      </a:r>
                      <a:endParaRPr lang="ru-RU" sz="2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6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Учебный процесс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12%</a:t>
                      </a:r>
                      <a:endParaRPr lang="ru-RU" sz="24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63%</a:t>
                      </a:r>
                      <a:endParaRPr lang="ru-RU" sz="24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69,6%</a:t>
                      </a:r>
                      <a:endParaRPr lang="ru-RU" sz="24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6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Наука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13%</a:t>
                      </a:r>
                      <a:endParaRPr lang="ru-RU" sz="24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17,5%</a:t>
                      </a:r>
                      <a:endParaRPr lang="ru-RU" sz="24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8,4%</a:t>
                      </a:r>
                      <a:endParaRPr lang="ru-RU" sz="24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Адм. работа, доп</a:t>
                      </a:r>
                      <a:r>
                        <a:rPr lang="ru-RU" sz="2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24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образов. услуги, стратегическая программа</a:t>
                      </a:r>
                      <a:endParaRPr lang="ru-RU" sz="24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75%</a:t>
                      </a:r>
                      <a:endParaRPr lang="ru-RU" sz="24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19,5%</a:t>
                      </a:r>
                      <a:endParaRPr lang="ru-RU" sz="24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22%</a:t>
                      </a:r>
                      <a:endParaRPr lang="ru-RU" sz="2400" b="1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97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ПРОФЕССОР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628650" y="1190924"/>
            <a:ext cx="7886700" cy="3359561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ru-RU" sz="2800" dirty="0" smtClean="0"/>
              <a:t>Уровень </a:t>
            </a:r>
            <a:r>
              <a:rPr lang="ru-RU" sz="2800" dirty="0"/>
              <a:t>среднемесячной зарплаты в 2020 </a:t>
            </a:r>
            <a:r>
              <a:rPr lang="ru-RU" sz="2800" dirty="0" smtClean="0"/>
              <a:t>году:</a:t>
            </a:r>
          </a:p>
          <a:p>
            <a:pPr>
              <a:lnSpc>
                <a:spcPct val="170000"/>
              </a:lnSpc>
            </a:pPr>
            <a:r>
              <a:rPr lang="ru-RU" sz="2800" dirty="0" smtClean="0"/>
              <a:t>Минимальная </a:t>
            </a:r>
            <a:r>
              <a:rPr lang="ru-RU" sz="2800" dirty="0"/>
              <a:t>– 54 307 рублей</a:t>
            </a:r>
          </a:p>
          <a:p>
            <a:r>
              <a:rPr lang="ru-RU" sz="2800" dirty="0"/>
              <a:t>Средняя – 101 766 рублей</a:t>
            </a:r>
          </a:p>
          <a:p>
            <a:pPr marL="0" indent="0">
              <a:spcBef>
                <a:spcPts val="300"/>
              </a:spcBef>
              <a:buNone/>
            </a:pPr>
            <a:endParaRPr lang="ru-RU" sz="2800" dirty="0" smtClean="0"/>
          </a:p>
          <a:p>
            <a:pPr marL="0" indent="0">
              <a:spcBef>
                <a:spcPts val="300"/>
              </a:spcBef>
              <a:buNone/>
            </a:pPr>
            <a:endParaRPr lang="ru-RU" sz="2800" dirty="0" smtClean="0"/>
          </a:p>
          <a:p>
            <a:pPr marL="0" indent="0" algn="ctr">
              <a:buNone/>
            </a:pPr>
            <a:endParaRPr lang="ru-RU" sz="3600" dirty="0"/>
          </a:p>
          <a:p>
            <a:pPr marL="0" indent="0" algn="just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1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338754"/>
            <a:ext cx="8237220" cy="5938221"/>
          </a:xfrm>
          <a:noFill/>
        </p:spPr>
        <p:txBody>
          <a:bodyPr/>
          <a:lstStyle/>
          <a:p>
            <a:pPr marL="0" indent="0" algn="just">
              <a:buNone/>
            </a:pPr>
            <a:endParaRPr lang="en-US" sz="1400" dirty="0" smtClean="0">
              <a:latin typeface="Adobe Caslon Pro" panose="0205050205050A020403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Профессор. </a:t>
            </a:r>
            <a:r>
              <a:rPr lang="ru-RU" sz="2800" b="1" dirty="0" smtClean="0"/>
              <a:t>Структура </a:t>
            </a:r>
            <a:r>
              <a:rPr lang="ru-RU" sz="2800" b="1" dirty="0"/>
              <a:t>источников по </a:t>
            </a:r>
            <a:r>
              <a:rPr lang="ru-RU" sz="2800" b="1" dirty="0" smtClean="0"/>
              <a:t>зарплате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16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704102"/>
              </p:ext>
            </p:extLst>
          </p:nvPr>
        </p:nvGraphicFramePr>
        <p:xfrm>
          <a:off x="591671" y="1688080"/>
          <a:ext cx="8012579" cy="3313641"/>
        </p:xfrm>
        <a:graphic>
          <a:graphicData uri="http://schemas.openxmlformats.org/drawingml/2006/table">
            <a:tbl>
              <a:tblPr firstRow="1" firstCol="1" bandRow="1"/>
              <a:tblGrid>
                <a:gridCol w="3181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005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Параметр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Источник    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Минимальная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54 307 </a:t>
                      </a: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Средняя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101 766 </a:t>
                      </a: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6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процесс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6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Дополнительные образовательные 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6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Премия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58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301214" y="338754"/>
            <a:ext cx="8530814" cy="5938221"/>
          </a:xfrm>
          <a:noFill/>
        </p:spPr>
        <p:txBody>
          <a:bodyPr/>
          <a:lstStyle/>
          <a:p>
            <a:pPr marL="0" indent="0" algn="just">
              <a:buNone/>
            </a:pPr>
            <a:endParaRPr lang="en-US" sz="1400" dirty="0" smtClean="0">
              <a:latin typeface="Adobe Caslon Pro" panose="0205050205050A020403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/>
              <a:t>Распределение </a:t>
            </a:r>
            <a:r>
              <a:rPr lang="ru-RU" sz="2800" b="1" dirty="0"/>
              <a:t>численности </a:t>
            </a:r>
            <a:r>
              <a:rPr lang="ru-RU" sz="2800" b="1" dirty="0">
                <a:solidFill>
                  <a:srgbClr val="FF0000"/>
                </a:solidFill>
              </a:rPr>
              <a:t>профессоров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marL="0" indent="0" algn="ctr">
              <a:buNone/>
            </a:pPr>
            <a:r>
              <a:rPr lang="ru-RU" sz="2800" b="1" dirty="0" smtClean="0"/>
              <a:t>по </a:t>
            </a:r>
            <a:r>
              <a:rPr lang="ru-RU" sz="2800" b="1" dirty="0"/>
              <a:t>диапазонам </a:t>
            </a:r>
            <a:r>
              <a:rPr lang="ru-RU" sz="2800" b="1" dirty="0" smtClean="0"/>
              <a:t>выплат</a:t>
            </a:r>
          </a:p>
          <a:p>
            <a:pPr marL="0" indent="0" algn="ctr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r>
              <a:rPr lang="ru-RU" sz="2400" b="1" dirty="0"/>
              <a:t>	</a:t>
            </a:r>
            <a:r>
              <a:rPr lang="ru-RU" sz="2400" b="1" dirty="0" smtClean="0"/>
              <a:t>			       	  </a:t>
            </a:r>
            <a:r>
              <a:rPr lang="ru-RU" sz="2200" b="1" dirty="0" smtClean="0"/>
              <a:t>Всего  120</a:t>
            </a:r>
            <a:endParaRPr lang="ru-RU" sz="2200" dirty="0"/>
          </a:p>
          <a:p>
            <a:pPr marL="0" indent="0" algn="ctr">
              <a:buNone/>
            </a:pPr>
            <a:r>
              <a:rPr lang="ru-RU" sz="2000" dirty="0" smtClean="0"/>
              <a:t> </a:t>
            </a:r>
            <a:r>
              <a:rPr lang="ru-RU" sz="2000" dirty="0"/>
              <a:t>Занятость от 0,1 до 1 </a:t>
            </a:r>
            <a:r>
              <a:rPr lang="ru-RU" sz="2000" dirty="0" smtClean="0"/>
              <a:t>ставки (</a:t>
            </a:r>
            <a:r>
              <a:rPr lang="ru-RU" sz="2000" dirty="0"/>
              <a:t>без совместителей)</a:t>
            </a:r>
            <a:endParaRPr lang="en-US" sz="2000" dirty="0">
              <a:latin typeface="Adobe Caslon Pro" panose="0205050205050A020403" pitchFamily="18" charset="0"/>
            </a:endParaRPr>
          </a:p>
          <a:p>
            <a:pPr marL="0" indent="0" algn="ctr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  * «Дорожная карта» (Постановление Правительства № 722р </a:t>
            </a:r>
            <a:r>
              <a:rPr lang="ru-RU" sz="2000" dirty="0"/>
              <a:t>от </a:t>
            </a:r>
            <a:r>
              <a:rPr lang="ru-RU" sz="2000" dirty="0" smtClean="0"/>
              <a:t>30.04.2014)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17</a:t>
            </a:fld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87489"/>
              </p:ext>
            </p:extLst>
          </p:nvPr>
        </p:nvGraphicFramePr>
        <p:xfrm>
          <a:off x="965553" y="1946368"/>
          <a:ext cx="7428047" cy="1956755"/>
        </p:xfrm>
        <a:graphic>
          <a:graphicData uri="http://schemas.openxmlformats.org/drawingml/2006/table">
            <a:tbl>
              <a:tblPr firstRow="1" firstCol="1" bandRow="1"/>
              <a:tblGrid>
                <a:gridCol w="4064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3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Диапазон </a:t>
                      </a:r>
                      <a:r>
                        <a:rPr lang="ru-RU" sz="2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(тыс. руб.)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Списочная численность (чел.)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От                       </a:t>
                      </a:r>
                      <a:r>
                        <a:rPr lang="ru-RU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</a:t>
                      </a:r>
                      <a:r>
                        <a:rPr lang="en-US" sz="2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54,3</a:t>
                      </a: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70,0  ДК*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44 (37%)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ДК 70              101,7</a:t>
                      </a:r>
                      <a:r>
                        <a:rPr lang="en-US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средн</a:t>
                      </a: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52 (43%)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Более 101,7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 (20%)</a:t>
                      </a:r>
                      <a:endParaRPr lang="ru-RU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42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527" y="397399"/>
            <a:ext cx="7886700" cy="1065359"/>
          </a:xfrm>
        </p:spPr>
        <p:txBody>
          <a:bodyPr>
            <a:normAutofit/>
          </a:bodyPr>
          <a:lstStyle/>
          <a:p>
            <a:pPr algn="ctr"/>
            <a:r>
              <a:rPr lang="ru-RU" sz="3000" dirty="0">
                <a:solidFill>
                  <a:srgbClr val="FF0000"/>
                </a:solidFill>
                <a:latin typeface="+mn-lt"/>
              </a:rPr>
              <a:t>ДОЦЕНТ</a:t>
            </a: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1400" dirty="0" smtClean="0">
              <a:latin typeface="Adobe Caslon Pro" panose="0205050205050A020403" pitchFamily="18" charset="0"/>
            </a:endParaRPr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endParaRPr lang="ru-RU" sz="3600" dirty="0"/>
          </a:p>
          <a:p>
            <a:pPr marL="0" indent="0" algn="just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6527" y="1462758"/>
            <a:ext cx="8616876" cy="394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среднемесячной зарплаты в 2020 году: </a:t>
            </a:r>
          </a:p>
          <a:p>
            <a:pPr marL="342900" indent="-34290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минимальная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38 126 рублей</a:t>
            </a:r>
          </a:p>
          <a:p>
            <a:pPr marL="342900" indent="-342900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общая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средняя – 88 034 рублей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Работает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науке 		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Не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работает в науке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108 981					62 275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Основной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штатный состав</a:t>
            </a:r>
          </a:p>
        </p:txBody>
      </p:sp>
    </p:spTree>
    <p:extLst>
      <p:ext uri="{BB962C8B-B14F-4D97-AF65-F5344CB8AC3E}">
        <p14:creationId xmlns:p14="http://schemas.microsoft.com/office/powerpoint/2010/main" val="25660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338754"/>
            <a:ext cx="8237220" cy="5938221"/>
          </a:xfrm>
          <a:noFill/>
        </p:spPr>
        <p:txBody>
          <a:bodyPr/>
          <a:lstStyle/>
          <a:p>
            <a:pPr marL="0" indent="0" algn="just">
              <a:buNone/>
            </a:pPr>
            <a:endParaRPr lang="en-US" sz="1400" dirty="0" smtClean="0">
              <a:latin typeface="Adobe Caslon Pro" panose="0205050205050A020403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/>
              <a:t> </a:t>
            </a:r>
            <a:r>
              <a:rPr lang="ru-RU" sz="3000" b="1" dirty="0" smtClean="0">
                <a:solidFill>
                  <a:srgbClr val="FF0000"/>
                </a:solidFill>
              </a:rPr>
              <a:t>Доцент.</a:t>
            </a:r>
            <a:r>
              <a:rPr lang="ru-RU" sz="3000" b="1" dirty="0" smtClean="0"/>
              <a:t> Структура </a:t>
            </a:r>
            <a:r>
              <a:rPr lang="ru-RU" sz="3000" b="1" dirty="0"/>
              <a:t>источников по </a:t>
            </a:r>
            <a:r>
              <a:rPr lang="ru-RU" sz="3000" b="1" dirty="0" smtClean="0"/>
              <a:t>зарплате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19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139602"/>
              </p:ext>
            </p:extLst>
          </p:nvPr>
        </p:nvGraphicFramePr>
        <p:xfrm>
          <a:off x="580913" y="1816870"/>
          <a:ext cx="7906870" cy="3313641"/>
        </p:xfrm>
        <a:graphic>
          <a:graphicData uri="http://schemas.openxmlformats.org/drawingml/2006/table">
            <a:tbl>
              <a:tblPr firstRow="1" firstCol="1" bandRow="1"/>
              <a:tblGrid>
                <a:gridCol w="3139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5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1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005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Параметр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Источник                    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126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Средняя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r>
                        <a:rPr lang="ru-RU" sz="2200" b="1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034 </a:t>
                      </a: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6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процесс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6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Дополнительные образовательные</a:t>
                      </a:r>
                      <a:r>
                        <a:rPr lang="ru-RU" sz="2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6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Премия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10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754"/>
            <a:ext cx="8229600" cy="1464646"/>
          </a:xfrm>
          <a:noFill/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Бюджетный баланс вуза, млн руб.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2</a:t>
            </a:fld>
            <a:endParaRPr lang="ru-RU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30759" y="2123238"/>
            <a:ext cx="8565512" cy="2401869"/>
            <a:chOff x="346" y="1189"/>
            <a:chExt cx="5007" cy="1238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46" y="1498"/>
              <a:ext cx="5007" cy="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 dirty="0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62" y="1496"/>
              <a:ext cx="8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·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544" y="1513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620" y="1513"/>
              <a:ext cx="205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Входящий остаток средств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896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153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512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870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4228" y="1513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4529" y="1521"/>
              <a:ext cx="47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39,4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462" y="1708"/>
              <a:ext cx="8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·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544" y="1725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620" y="1725"/>
              <a:ext cx="1723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Общая</a:t>
              </a:r>
              <a:r>
                <a:rPr kumimoji="0" lang="ru-RU" altLang="ru-RU" sz="24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сумма доходов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1604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1721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2079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2437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2795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3153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3512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3870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4228" y="1725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6" name="Rectangle 26"/>
            <p:cNvSpPr>
              <a:spLocks noChangeArrowheads="1"/>
            </p:cNvSpPr>
            <p:nvPr/>
          </p:nvSpPr>
          <p:spPr bwMode="auto">
            <a:xfrm>
              <a:off x="4674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18" name="Rectangle 27"/>
            <p:cNvSpPr>
              <a:spLocks noChangeArrowheads="1"/>
            </p:cNvSpPr>
            <p:nvPr/>
          </p:nvSpPr>
          <p:spPr bwMode="auto">
            <a:xfrm>
              <a:off x="464" y="1921"/>
              <a:ext cx="8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·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19" name="Rectangle 28"/>
            <p:cNvSpPr>
              <a:spLocks noChangeArrowheads="1"/>
            </p:cNvSpPr>
            <p:nvPr/>
          </p:nvSpPr>
          <p:spPr bwMode="auto">
            <a:xfrm>
              <a:off x="538" y="1938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0" name="Rectangle 29"/>
            <p:cNvSpPr>
              <a:spLocks noChangeArrowheads="1"/>
            </p:cNvSpPr>
            <p:nvPr/>
          </p:nvSpPr>
          <p:spPr bwMode="auto">
            <a:xfrm>
              <a:off x="614" y="1938"/>
              <a:ext cx="1853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Общая сумма расходов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221" name="Rectangle 30"/>
            <p:cNvSpPr>
              <a:spLocks noChangeArrowheads="1"/>
            </p:cNvSpPr>
            <p:nvPr/>
          </p:nvSpPr>
          <p:spPr bwMode="auto">
            <a:xfrm>
              <a:off x="1641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2" name="Rectangle 31"/>
            <p:cNvSpPr>
              <a:spLocks noChangeArrowheads="1"/>
            </p:cNvSpPr>
            <p:nvPr/>
          </p:nvSpPr>
          <p:spPr bwMode="auto">
            <a:xfrm>
              <a:off x="1721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3" name="Rectangle 32"/>
            <p:cNvSpPr>
              <a:spLocks noChangeArrowheads="1"/>
            </p:cNvSpPr>
            <p:nvPr/>
          </p:nvSpPr>
          <p:spPr bwMode="auto">
            <a:xfrm>
              <a:off x="2079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4" name="Rectangle 33"/>
            <p:cNvSpPr>
              <a:spLocks noChangeArrowheads="1"/>
            </p:cNvSpPr>
            <p:nvPr/>
          </p:nvSpPr>
          <p:spPr bwMode="auto">
            <a:xfrm>
              <a:off x="2437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5" name="Rectangle 34"/>
            <p:cNvSpPr>
              <a:spLocks noChangeArrowheads="1"/>
            </p:cNvSpPr>
            <p:nvPr/>
          </p:nvSpPr>
          <p:spPr bwMode="auto">
            <a:xfrm>
              <a:off x="2795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6" name="Rectangle 35"/>
            <p:cNvSpPr>
              <a:spLocks noChangeArrowheads="1"/>
            </p:cNvSpPr>
            <p:nvPr/>
          </p:nvSpPr>
          <p:spPr bwMode="auto">
            <a:xfrm>
              <a:off x="3153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7" name="Rectangle 36"/>
            <p:cNvSpPr>
              <a:spLocks noChangeArrowheads="1"/>
            </p:cNvSpPr>
            <p:nvPr/>
          </p:nvSpPr>
          <p:spPr bwMode="auto">
            <a:xfrm>
              <a:off x="3512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8" name="Rectangle 37"/>
            <p:cNvSpPr>
              <a:spLocks noChangeArrowheads="1"/>
            </p:cNvSpPr>
            <p:nvPr/>
          </p:nvSpPr>
          <p:spPr bwMode="auto">
            <a:xfrm>
              <a:off x="3870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9" name="Rectangle 38"/>
            <p:cNvSpPr>
              <a:spLocks noChangeArrowheads="1"/>
            </p:cNvSpPr>
            <p:nvPr/>
          </p:nvSpPr>
          <p:spPr bwMode="auto">
            <a:xfrm>
              <a:off x="4228" y="1938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0" name="Rectangle 39"/>
            <p:cNvSpPr>
              <a:spLocks noChangeArrowheads="1"/>
            </p:cNvSpPr>
            <p:nvPr/>
          </p:nvSpPr>
          <p:spPr bwMode="auto">
            <a:xfrm>
              <a:off x="4674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1" name="Rectangle 40"/>
            <p:cNvSpPr>
              <a:spLocks noChangeArrowheads="1"/>
            </p:cNvSpPr>
            <p:nvPr/>
          </p:nvSpPr>
          <p:spPr bwMode="auto">
            <a:xfrm>
              <a:off x="462" y="2132"/>
              <a:ext cx="86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·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2" name="Rectangle 41"/>
            <p:cNvSpPr>
              <a:spLocks noChangeArrowheads="1"/>
            </p:cNvSpPr>
            <p:nvPr/>
          </p:nvSpPr>
          <p:spPr bwMode="auto">
            <a:xfrm>
              <a:off x="544" y="2149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3" name="Rectangle 42"/>
            <p:cNvSpPr>
              <a:spLocks noChangeArrowheads="1"/>
            </p:cNvSpPr>
            <p:nvPr/>
          </p:nvSpPr>
          <p:spPr bwMode="auto">
            <a:xfrm>
              <a:off x="620" y="2149"/>
              <a:ext cx="277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Переходящий остаток на конец года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9234" name="Rectangle 43"/>
            <p:cNvSpPr>
              <a:spLocks noChangeArrowheads="1"/>
            </p:cNvSpPr>
            <p:nvPr/>
          </p:nvSpPr>
          <p:spPr bwMode="auto">
            <a:xfrm>
              <a:off x="2329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5" name="Rectangle 44"/>
            <p:cNvSpPr>
              <a:spLocks noChangeArrowheads="1"/>
            </p:cNvSpPr>
            <p:nvPr/>
          </p:nvSpPr>
          <p:spPr bwMode="auto">
            <a:xfrm>
              <a:off x="2437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6" name="Rectangle 45"/>
            <p:cNvSpPr>
              <a:spLocks noChangeArrowheads="1"/>
            </p:cNvSpPr>
            <p:nvPr/>
          </p:nvSpPr>
          <p:spPr bwMode="auto">
            <a:xfrm>
              <a:off x="2795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7" name="Rectangle 46"/>
            <p:cNvSpPr>
              <a:spLocks noChangeArrowheads="1"/>
            </p:cNvSpPr>
            <p:nvPr/>
          </p:nvSpPr>
          <p:spPr bwMode="auto">
            <a:xfrm>
              <a:off x="3153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8" name="Rectangle 47"/>
            <p:cNvSpPr>
              <a:spLocks noChangeArrowheads="1"/>
            </p:cNvSpPr>
            <p:nvPr/>
          </p:nvSpPr>
          <p:spPr bwMode="auto">
            <a:xfrm>
              <a:off x="3512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9" name="Rectangle 48"/>
            <p:cNvSpPr>
              <a:spLocks noChangeArrowheads="1"/>
            </p:cNvSpPr>
            <p:nvPr/>
          </p:nvSpPr>
          <p:spPr bwMode="auto">
            <a:xfrm>
              <a:off x="3870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40" name="Rectangle 49"/>
            <p:cNvSpPr>
              <a:spLocks noChangeArrowheads="1"/>
            </p:cNvSpPr>
            <p:nvPr/>
          </p:nvSpPr>
          <p:spPr bwMode="auto">
            <a:xfrm>
              <a:off x="4228" y="2149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1" name="Rectangle 50"/>
            <p:cNvSpPr>
              <a:spLocks noChangeArrowheads="1"/>
            </p:cNvSpPr>
            <p:nvPr/>
          </p:nvSpPr>
          <p:spPr bwMode="auto">
            <a:xfrm>
              <a:off x="4391" y="2149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2" name="Rectangle 51"/>
            <p:cNvSpPr>
              <a:spLocks noChangeArrowheads="1"/>
            </p:cNvSpPr>
            <p:nvPr/>
          </p:nvSpPr>
          <p:spPr bwMode="auto">
            <a:xfrm>
              <a:off x="4592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9" name="Rectangle 12"/>
            <p:cNvSpPr>
              <a:spLocks noChangeArrowheads="1"/>
            </p:cNvSpPr>
            <p:nvPr/>
          </p:nvSpPr>
          <p:spPr bwMode="auto">
            <a:xfrm>
              <a:off x="3344" y="1189"/>
              <a:ext cx="934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Факт 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cs typeface="Arial" pitchFamily="34" charset="0"/>
                </a:rPr>
                <a:t>2020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г.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60" name="Rectangle 12"/>
            <p:cNvSpPr>
              <a:spLocks noChangeArrowheads="1"/>
            </p:cNvSpPr>
            <p:nvPr/>
          </p:nvSpPr>
          <p:spPr bwMode="auto">
            <a:xfrm>
              <a:off x="4391" y="1189"/>
              <a:ext cx="94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План </a:t>
              </a:r>
              <a:r>
                <a:rPr lang="ru-RU" altLang="ru-RU" sz="2400" dirty="0" smtClean="0">
                  <a:solidFill>
                    <a:srgbClr val="FF0000"/>
                  </a:solidFill>
                  <a:latin typeface="+mn-lt"/>
                </a:rPr>
                <a:t>2021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 г.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" name="Rectangle 13"/>
            <p:cNvSpPr>
              <a:spLocks noChangeArrowheads="1"/>
            </p:cNvSpPr>
            <p:nvPr/>
          </p:nvSpPr>
          <p:spPr bwMode="auto">
            <a:xfrm>
              <a:off x="4450" y="1749"/>
              <a:ext cx="54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3550,4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62" name="Rectangle 13"/>
            <p:cNvSpPr>
              <a:spLocks noChangeArrowheads="1"/>
            </p:cNvSpPr>
            <p:nvPr/>
          </p:nvSpPr>
          <p:spPr bwMode="auto">
            <a:xfrm>
              <a:off x="4438" y="1955"/>
              <a:ext cx="54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3</a:t>
              </a: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dobe Caslon Pro" panose="0205050205050A020403" pitchFamily="18" charset="0"/>
                  <a:cs typeface="Arial" pitchFamily="34" charset="0"/>
                </a:rPr>
                <a:t>56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5,0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63" name="Rectangle 13"/>
            <p:cNvSpPr>
              <a:spLocks noChangeArrowheads="1"/>
            </p:cNvSpPr>
            <p:nvPr/>
          </p:nvSpPr>
          <p:spPr bwMode="auto">
            <a:xfrm>
              <a:off x="4525" y="2159"/>
              <a:ext cx="449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4</a:t>
              </a:r>
              <a:r>
                <a:rPr lang="en-US" altLang="ru-RU" sz="2400" dirty="0" smtClean="0">
                  <a:solidFill>
                    <a:srgbClr val="000000"/>
                  </a:solidFill>
                  <a:latin typeface="Adobe Caslon Pro" panose="0205050205050A020403" pitchFamily="18" charset="0"/>
                </a:rPr>
                <a:t>2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4,8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auto">
            <a:xfrm>
              <a:off x="3642" y="2163"/>
              <a:ext cx="449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</a:t>
              </a: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dobe Caslon Pro" panose="0205050205050A020403" pitchFamily="18" charset="0"/>
                  <a:cs typeface="Arial" pitchFamily="34" charset="0"/>
                </a:rPr>
                <a:t>4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39,4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65" name="Rectangle 13"/>
            <p:cNvSpPr>
              <a:spLocks noChangeArrowheads="1"/>
            </p:cNvSpPr>
            <p:nvPr/>
          </p:nvSpPr>
          <p:spPr bwMode="auto">
            <a:xfrm>
              <a:off x="3619" y="1530"/>
              <a:ext cx="449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450,8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6" name="Rectangle 13"/>
            <p:cNvSpPr>
              <a:spLocks noChangeArrowheads="1"/>
            </p:cNvSpPr>
            <p:nvPr/>
          </p:nvSpPr>
          <p:spPr bwMode="auto">
            <a:xfrm>
              <a:off x="3540" y="1744"/>
              <a:ext cx="54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2988,2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7" name="Rectangle 13"/>
            <p:cNvSpPr>
              <a:spLocks noChangeArrowheads="1"/>
            </p:cNvSpPr>
            <p:nvPr/>
          </p:nvSpPr>
          <p:spPr bwMode="auto">
            <a:xfrm>
              <a:off x="3548" y="1957"/>
              <a:ext cx="54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2999,6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74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338754"/>
            <a:ext cx="8237220" cy="5938221"/>
          </a:xfrm>
          <a:noFill/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en-US" sz="1400" dirty="0" smtClean="0">
              <a:latin typeface="Adobe Caslon Pro" panose="0205050205050A020403" pitchFamily="18" charset="0"/>
            </a:endParaRPr>
          </a:p>
          <a:p>
            <a:pPr marL="0" indent="0" algn="ctr">
              <a:buNone/>
            </a:pPr>
            <a:r>
              <a:rPr lang="ru-RU" sz="5500" b="1" dirty="0" smtClean="0"/>
              <a:t>Распределение </a:t>
            </a:r>
            <a:r>
              <a:rPr lang="ru-RU" sz="5500" b="1" dirty="0"/>
              <a:t>численности </a:t>
            </a:r>
            <a:r>
              <a:rPr lang="ru-RU" sz="5500" b="1" dirty="0" smtClean="0">
                <a:solidFill>
                  <a:srgbClr val="FF0000"/>
                </a:solidFill>
              </a:rPr>
              <a:t>доцентов</a:t>
            </a:r>
          </a:p>
          <a:p>
            <a:pPr marL="0" indent="0" algn="ctr">
              <a:buNone/>
            </a:pPr>
            <a:r>
              <a:rPr lang="ru-RU" sz="5500" b="1" dirty="0" smtClean="0"/>
              <a:t>по </a:t>
            </a:r>
            <a:r>
              <a:rPr lang="ru-RU" sz="5500" b="1" dirty="0"/>
              <a:t>диапазонам </a:t>
            </a:r>
            <a:r>
              <a:rPr lang="ru-RU" sz="5500" b="1" dirty="0" smtClean="0"/>
              <a:t>выплат</a:t>
            </a:r>
          </a:p>
          <a:p>
            <a:pPr marL="0" indent="0" algn="ctr">
              <a:buNone/>
            </a:pPr>
            <a:endParaRPr lang="ru-RU" sz="3400" b="1" dirty="0"/>
          </a:p>
          <a:p>
            <a:pPr marL="0" indent="0" algn="just">
              <a:buNone/>
            </a:pPr>
            <a:endParaRPr lang="ru-RU" sz="3400" dirty="0" smtClean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lnSpc>
                <a:spcPct val="90000"/>
              </a:lnSpc>
              <a:buNone/>
            </a:pPr>
            <a:endParaRPr lang="ru-RU" sz="2400" b="1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ru-RU" sz="2400" b="1" dirty="0"/>
              <a:t>	</a:t>
            </a:r>
            <a:r>
              <a:rPr lang="ru-RU" sz="2400" b="1" dirty="0" smtClean="0"/>
              <a:t>			</a:t>
            </a:r>
            <a:r>
              <a:rPr lang="ru-RU" sz="2200" b="1" dirty="0" smtClean="0"/>
              <a:t>         	</a:t>
            </a:r>
            <a:endParaRPr lang="en-US" sz="2200" b="1" dirty="0" smtClean="0"/>
          </a:p>
          <a:p>
            <a:pPr marL="0" indent="0" algn="ctr">
              <a:lnSpc>
                <a:spcPct val="90000"/>
              </a:lnSpc>
              <a:buNone/>
            </a:pPr>
            <a:r>
              <a:rPr lang="ru-RU" sz="4200" b="1" dirty="0" smtClean="0"/>
              <a:t>Всего 457 чел.</a:t>
            </a:r>
          </a:p>
          <a:p>
            <a:pPr marL="0" indent="0" algn="ctr">
              <a:lnSpc>
                <a:spcPct val="90000"/>
              </a:lnSpc>
              <a:buNone/>
            </a:pPr>
            <a:endParaRPr lang="ru-RU" sz="3100" b="1" dirty="0" smtClean="0"/>
          </a:p>
          <a:p>
            <a:pPr marL="0" indent="0" algn="ctr">
              <a:lnSpc>
                <a:spcPct val="90000"/>
              </a:lnSpc>
              <a:buNone/>
            </a:pPr>
            <a:endParaRPr lang="ru-RU" sz="2400" b="1" dirty="0"/>
          </a:p>
          <a:p>
            <a:pPr marL="0" indent="0" algn="ctr">
              <a:lnSpc>
                <a:spcPct val="90000"/>
              </a:lnSpc>
              <a:buNone/>
            </a:pPr>
            <a:r>
              <a:rPr lang="ru-RU" dirty="0"/>
              <a:t>Занятость от 0,1 до 1 </a:t>
            </a:r>
            <a:r>
              <a:rPr lang="ru-RU" dirty="0" smtClean="0"/>
              <a:t>ставки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ru-RU" dirty="0" smtClean="0"/>
              <a:t>* ДК – Дорожная карта</a:t>
            </a:r>
            <a:endParaRPr lang="ru-RU" dirty="0"/>
          </a:p>
          <a:p>
            <a:pPr marL="0" indent="0" algn="ctr">
              <a:lnSpc>
                <a:spcPct val="90000"/>
              </a:lnSpc>
              <a:buNone/>
            </a:pPr>
            <a:endParaRPr lang="ru-RU" sz="2400" b="1" dirty="0"/>
          </a:p>
          <a:p>
            <a:pPr marL="0" indent="0" algn="just">
              <a:lnSpc>
                <a:spcPct val="90000"/>
              </a:lnSpc>
              <a:buNone/>
            </a:pPr>
            <a:endParaRPr lang="ru-RU" sz="2400" dirty="0" smtClean="0"/>
          </a:p>
          <a:p>
            <a:pPr marL="0" indent="0" algn="ctr">
              <a:lnSpc>
                <a:spcPct val="90000"/>
              </a:lnSpc>
              <a:buNone/>
            </a:pPr>
            <a:r>
              <a:rPr lang="ru-RU" sz="2400" dirty="0" smtClean="0"/>
              <a:t> 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20</a:t>
            </a:fld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815971"/>
              </p:ext>
            </p:extLst>
          </p:nvPr>
        </p:nvGraphicFramePr>
        <p:xfrm>
          <a:off x="664338" y="1615849"/>
          <a:ext cx="7812688" cy="1956755"/>
        </p:xfrm>
        <a:graphic>
          <a:graphicData uri="http://schemas.openxmlformats.org/drawingml/2006/table">
            <a:tbl>
              <a:tblPr firstRow="1" firstCol="1" bandRow="1"/>
              <a:tblGrid>
                <a:gridCol w="4066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5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Диапазон </a:t>
                      </a:r>
                      <a:r>
                        <a:rPr lang="ru-R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(тыс. руб.)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Человек в диапазоне</a:t>
                      </a:r>
                      <a:r>
                        <a:rPr lang="ru-RU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От                       </a:t>
                      </a:r>
                      <a:r>
                        <a:rPr lang="ru-RU" sz="24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 </a:t>
                      </a:r>
                      <a:r>
                        <a:rPr lang="ru-RU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38,1</a:t>
                      </a:r>
                      <a:r>
                        <a:rPr lang="ru-RU" sz="2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ДК</a:t>
                      </a:r>
                      <a:r>
                        <a:rPr lang="ru-RU" sz="2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70,0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246 (54%)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ДК</a:t>
                      </a:r>
                      <a:r>
                        <a:rPr lang="ru-RU" sz="24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2400" dirty="0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70,0       </a:t>
                      </a:r>
                      <a:r>
                        <a:rPr lang="en-US" sz="2400" dirty="0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2400" dirty="0" err="1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средн</a:t>
                      </a:r>
                      <a:r>
                        <a:rPr lang="ru-RU" sz="2400" dirty="0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88,0</a:t>
                      </a:r>
                      <a:endParaRPr lang="ru-RU" sz="24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96 (21%)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ru-RU" sz="24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dirty="0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Свыше</a:t>
                      </a:r>
                      <a:r>
                        <a:rPr lang="ru-RU" sz="24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88,0</a:t>
                      </a:r>
                      <a:endParaRPr lang="ru-RU" sz="24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115 (25%)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60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40945"/>
          </a:xfrm>
        </p:spPr>
        <p:txBody>
          <a:bodyPr>
            <a:normAutofit/>
          </a:bodyPr>
          <a:lstStyle/>
          <a:p>
            <a:pPr algn="ctr"/>
            <a:r>
              <a:rPr lang="ru-RU" sz="3400" dirty="0" smtClean="0">
                <a:solidFill>
                  <a:srgbClr val="FF0000"/>
                </a:solidFill>
              </a:rPr>
              <a:t>Ассистент</a:t>
            </a:r>
            <a:endParaRPr lang="ru-RU" sz="3400" dirty="0"/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628649" y="1825625"/>
            <a:ext cx="8063529" cy="4351338"/>
          </a:xfrm>
          <a:noFill/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US" sz="1400" dirty="0" smtClean="0">
              <a:latin typeface="Adobe Caslon Pro" panose="0205050205050A020403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среднемесячной зарплаты в 2020 году: </a:t>
            </a:r>
          </a:p>
          <a:p>
            <a:pPr marL="342900" indent="-342900">
              <a:lnSpc>
                <a:spcPct val="106000"/>
              </a:lnSpc>
              <a:spcAft>
                <a:spcPts val="800"/>
              </a:spcAft>
            </a:pP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минимальная – 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рублей</a:t>
            </a:r>
          </a:p>
          <a:p>
            <a:pPr marL="342900" indent="-342900">
              <a:lnSpc>
                <a:spcPct val="106000"/>
              </a:lnSpc>
              <a:spcAft>
                <a:spcPts val="800"/>
              </a:spcAft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средняя 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126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276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рублей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Работает в науке 		 		Не работает в науке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43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137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59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655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endParaRPr lang="ru-RU" sz="3600" dirty="0"/>
          </a:p>
          <a:p>
            <a:pPr marL="0" indent="0" algn="just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18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338754"/>
            <a:ext cx="8237220" cy="5938221"/>
          </a:xfrm>
          <a:noFill/>
        </p:spPr>
        <p:txBody>
          <a:bodyPr/>
          <a:lstStyle/>
          <a:p>
            <a:pPr marL="0" indent="0" algn="just">
              <a:buNone/>
            </a:pPr>
            <a:endParaRPr lang="en-US" sz="1400" dirty="0" smtClean="0">
              <a:latin typeface="Adobe Caslon Pro" panose="0205050205050A020403" pitchFamily="18" charset="0"/>
            </a:endParaRPr>
          </a:p>
          <a:p>
            <a:pPr marL="0" indent="0" algn="ctr">
              <a:buNone/>
            </a:pPr>
            <a:r>
              <a:rPr lang="ru-RU" sz="2600" b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Ассистент</a:t>
            </a:r>
            <a:r>
              <a:rPr lang="ru-RU" sz="2600" b="1" dirty="0">
                <a:solidFill>
                  <a:srgbClr val="FF0000"/>
                </a:solidFill>
              </a:rPr>
              <a:t>.</a:t>
            </a:r>
            <a:r>
              <a:rPr lang="ru-RU" sz="2600" b="1" dirty="0"/>
              <a:t> Структура источников по </a:t>
            </a:r>
            <a:r>
              <a:rPr lang="ru-RU" sz="2600" b="1" dirty="0" smtClean="0"/>
              <a:t>зарплате</a:t>
            </a:r>
            <a:endParaRPr lang="ru-RU" sz="2600" dirty="0" smtClean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r>
              <a:rPr lang="ru-RU" sz="2400" b="1" dirty="0"/>
              <a:t>	</a:t>
            </a:r>
            <a:r>
              <a:rPr lang="ru-RU" sz="2400" b="1" dirty="0" smtClean="0"/>
              <a:t>			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22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088437"/>
              </p:ext>
            </p:extLst>
          </p:nvPr>
        </p:nvGraphicFramePr>
        <p:xfrm>
          <a:off x="666974" y="1729260"/>
          <a:ext cx="7820809" cy="3505200"/>
        </p:xfrm>
        <a:graphic>
          <a:graphicData uri="http://schemas.openxmlformats.org/drawingml/2006/table">
            <a:tbl>
              <a:tblPr firstRow="1" firstCol="1" bandRow="1"/>
              <a:tblGrid>
                <a:gridCol w="3215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3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745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Параметр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Источник          </a:t>
                      </a:r>
                    </a:p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31 067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руб.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252 080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процесс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Дополнительные образовательные услуги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Премия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6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338754"/>
            <a:ext cx="8237220" cy="5938221"/>
          </a:xfrm>
          <a:noFill/>
        </p:spPr>
        <p:txBody>
          <a:bodyPr/>
          <a:lstStyle/>
          <a:p>
            <a:pPr marL="0" indent="0" algn="just">
              <a:buNone/>
            </a:pPr>
            <a:endParaRPr lang="en-US" sz="1400" dirty="0" smtClean="0">
              <a:latin typeface="Adobe Caslon Pro" panose="0205050205050A020403" pitchFamily="18" charset="0"/>
            </a:endParaRPr>
          </a:p>
          <a:p>
            <a:pPr marL="0" indent="0" algn="ctr">
              <a:buNone/>
            </a:pPr>
            <a:r>
              <a:rPr lang="ru-RU" sz="2600" b="1" dirty="0" smtClean="0"/>
              <a:t>Структура </a:t>
            </a:r>
            <a:r>
              <a:rPr lang="ru-RU" sz="2600" b="1" dirty="0"/>
              <a:t>источников по </a:t>
            </a:r>
            <a:r>
              <a:rPr lang="ru-RU" sz="2600" b="1" dirty="0" smtClean="0"/>
              <a:t>зарплате «усредненного»  </a:t>
            </a:r>
            <a:r>
              <a:rPr lang="ru-RU" sz="2600" b="1" dirty="0" smtClean="0">
                <a:solidFill>
                  <a:srgbClr val="FF0000"/>
                </a:solidFill>
              </a:rPr>
              <a:t>ассистента</a:t>
            </a:r>
            <a:endParaRPr lang="ru-RU" sz="26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r>
              <a:rPr lang="ru-RU" sz="2400" b="1" dirty="0"/>
              <a:t>	</a:t>
            </a:r>
            <a:r>
              <a:rPr lang="ru-RU" sz="2400" b="1" dirty="0" smtClean="0"/>
              <a:t>			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23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602097"/>
              </p:ext>
            </p:extLst>
          </p:nvPr>
        </p:nvGraphicFramePr>
        <p:xfrm>
          <a:off x="666974" y="1665760"/>
          <a:ext cx="7937276" cy="3810000"/>
        </p:xfrm>
        <a:graphic>
          <a:graphicData uri="http://schemas.openxmlformats.org/drawingml/2006/table">
            <a:tbl>
              <a:tblPr firstRow="1" firstCol="1" bandRow="1"/>
              <a:tblGrid>
                <a:gridCol w="2593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0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9259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Параметр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Источник          </a:t>
                      </a:r>
                    </a:p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работает</a:t>
                      </a:r>
                      <a:r>
                        <a:rPr lang="ru-RU" sz="2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науке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59 655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Работает в науке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143 137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процесс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Дополнительные образовательные услуги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Премия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7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338754"/>
            <a:ext cx="8237220" cy="6242350"/>
          </a:xfrm>
          <a:noFill/>
        </p:spPr>
        <p:txBody>
          <a:bodyPr/>
          <a:lstStyle/>
          <a:p>
            <a:pPr marL="0" indent="0" algn="just">
              <a:buNone/>
            </a:pPr>
            <a:endParaRPr lang="en-US" sz="1400" dirty="0" smtClean="0">
              <a:latin typeface="Adobe Caslon Pro" panose="0205050205050A020403" pitchFamily="18" charset="0"/>
            </a:endParaRPr>
          </a:p>
          <a:p>
            <a:pPr marL="0" indent="0" algn="ctr">
              <a:buNone/>
            </a:pPr>
            <a:r>
              <a:rPr lang="ru-RU" sz="2600" b="1" dirty="0" smtClean="0"/>
              <a:t>Распределение </a:t>
            </a:r>
            <a:r>
              <a:rPr lang="ru-RU" sz="2600" b="1" dirty="0" smtClean="0">
                <a:solidFill>
                  <a:srgbClr val="FF0000"/>
                </a:solidFill>
              </a:rPr>
              <a:t>ассистентов</a:t>
            </a:r>
            <a:r>
              <a:rPr lang="ru-RU" sz="2600" b="1" dirty="0" smtClean="0"/>
              <a:t> по </a:t>
            </a:r>
            <a:r>
              <a:rPr lang="ru-RU" sz="2600" b="1" dirty="0"/>
              <a:t>диапазонам </a:t>
            </a:r>
            <a:r>
              <a:rPr lang="ru-RU" sz="2600" b="1" dirty="0" smtClean="0"/>
              <a:t>выплат</a:t>
            </a:r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r>
              <a:rPr lang="ru-RU" sz="2000" b="1" dirty="0" smtClean="0"/>
              <a:t>Не работают в науке:</a:t>
            </a:r>
            <a:endParaRPr lang="ru-RU" sz="2000" dirty="0" smtClean="0"/>
          </a:p>
          <a:p>
            <a:pPr marL="0" indent="0" algn="just">
              <a:buNone/>
            </a:pPr>
            <a:endParaRPr lang="ru-RU" sz="2000" b="1" dirty="0" smtClean="0"/>
          </a:p>
          <a:p>
            <a:pPr marL="0" indent="0" algn="just">
              <a:buNone/>
            </a:pPr>
            <a:endParaRPr lang="ru-RU" sz="2000" b="1" dirty="0"/>
          </a:p>
          <a:p>
            <a:pPr marL="0" indent="0" algn="just">
              <a:buNone/>
            </a:pPr>
            <a:endParaRPr lang="ru-RU" sz="2000" b="1" dirty="0" smtClean="0"/>
          </a:p>
          <a:p>
            <a:pPr marL="0" indent="0" algn="just">
              <a:buNone/>
            </a:pPr>
            <a:endParaRPr lang="ru-RU" sz="2000" b="1" dirty="0"/>
          </a:p>
          <a:p>
            <a:pPr marL="0" indent="0" algn="just">
              <a:buNone/>
            </a:pPr>
            <a:endParaRPr lang="ru-RU" sz="2000" b="1" dirty="0" smtClean="0"/>
          </a:p>
          <a:p>
            <a:pPr marL="0" indent="0" algn="just">
              <a:buNone/>
            </a:pPr>
            <a:r>
              <a:rPr lang="ru-RU" sz="2000" b="1" dirty="0"/>
              <a:t>	</a:t>
            </a:r>
            <a:r>
              <a:rPr lang="ru-RU" sz="2000" b="1" dirty="0" smtClean="0"/>
              <a:t>			   		Итого: 48</a:t>
            </a:r>
          </a:p>
          <a:p>
            <a:pPr marL="0" indent="0" algn="just">
              <a:lnSpc>
                <a:spcPct val="90000"/>
              </a:lnSpc>
              <a:buNone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24</a:t>
            </a:fld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190539"/>
              </p:ext>
            </p:extLst>
          </p:nvPr>
        </p:nvGraphicFramePr>
        <p:xfrm>
          <a:off x="743452" y="2383604"/>
          <a:ext cx="7428047" cy="1076325"/>
        </p:xfrm>
        <a:graphic>
          <a:graphicData uri="http://schemas.openxmlformats.org/drawingml/2006/table">
            <a:tbl>
              <a:tblPr firstRow="1" firstCol="1" bandRow="1"/>
              <a:tblGrid>
                <a:gridCol w="386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1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Диапазон </a:t>
                      </a:r>
                      <a:r>
                        <a:rPr lang="ru-RU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(тыс. руб.)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Человек в </a:t>
                      </a: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диапазоне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 70,0 т. р. ДК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34 (71</a:t>
                      </a:r>
                      <a:r>
                        <a:rPr lang="ru-RU" sz="22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%)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Свыше 70,0 т. р. ДК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14 (29%)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04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338754"/>
            <a:ext cx="8237220" cy="6242350"/>
          </a:xfrm>
          <a:noFill/>
        </p:spPr>
        <p:txBody>
          <a:bodyPr/>
          <a:lstStyle/>
          <a:p>
            <a:pPr marL="0" indent="0" algn="just">
              <a:buNone/>
            </a:pPr>
            <a:endParaRPr lang="en-US" sz="1400" dirty="0" smtClean="0">
              <a:latin typeface="Adobe Caslon Pro" panose="0205050205050A020403" pitchFamily="18" charset="0"/>
            </a:endParaRPr>
          </a:p>
          <a:p>
            <a:pPr marL="0" indent="0" algn="ctr">
              <a:buNone/>
            </a:pPr>
            <a:r>
              <a:rPr lang="ru-RU" sz="2600" b="1" dirty="0" smtClean="0"/>
              <a:t>Распределение </a:t>
            </a:r>
            <a:r>
              <a:rPr lang="ru-RU" sz="2600" b="1" dirty="0" smtClean="0">
                <a:solidFill>
                  <a:srgbClr val="FF0000"/>
                </a:solidFill>
              </a:rPr>
              <a:t>ассистентов</a:t>
            </a:r>
            <a:r>
              <a:rPr lang="ru-RU" sz="2600" b="1" dirty="0" smtClean="0"/>
              <a:t> по </a:t>
            </a:r>
            <a:r>
              <a:rPr lang="ru-RU" sz="2600" b="1" dirty="0"/>
              <a:t>диапазонам </a:t>
            </a:r>
            <a:r>
              <a:rPr lang="ru-RU" sz="2600" b="1" dirty="0" smtClean="0"/>
              <a:t>выплат</a:t>
            </a:r>
          </a:p>
          <a:p>
            <a:pPr marL="0" indent="0" algn="just">
              <a:buNone/>
            </a:pPr>
            <a:endParaRPr lang="ru-RU" sz="2000" b="1" dirty="0" smtClean="0"/>
          </a:p>
          <a:p>
            <a:pPr marL="0" indent="0" algn="ctr">
              <a:buNone/>
            </a:pPr>
            <a:r>
              <a:rPr lang="ru-RU" sz="2000" b="1" dirty="0" smtClean="0"/>
              <a:t>Работают </a:t>
            </a:r>
            <a:r>
              <a:rPr lang="ru-RU" sz="2000" b="1" dirty="0"/>
              <a:t>в науке</a:t>
            </a:r>
            <a:r>
              <a:rPr lang="ru-RU" sz="2000" b="1" dirty="0" smtClean="0"/>
              <a:t>:</a:t>
            </a:r>
          </a:p>
          <a:p>
            <a:pPr marL="0" indent="0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b="1" dirty="0"/>
          </a:p>
          <a:p>
            <a:pPr marL="0" indent="0" algn="just">
              <a:buNone/>
            </a:pPr>
            <a:endParaRPr lang="ru-RU" sz="2000" b="1" dirty="0"/>
          </a:p>
          <a:p>
            <a:pPr marL="0" indent="0" algn="just">
              <a:buNone/>
            </a:pPr>
            <a:endParaRPr lang="ru-RU" sz="2000" b="1" dirty="0"/>
          </a:p>
          <a:p>
            <a:pPr marL="0" indent="0" algn="just">
              <a:buNone/>
            </a:pPr>
            <a:r>
              <a:rPr lang="ru-RU" sz="2000" b="1" dirty="0"/>
              <a:t>				   </a:t>
            </a:r>
            <a:r>
              <a:rPr lang="ru-RU" sz="2000" b="1" dirty="0" smtClean="0"/>
              <a:t>	</a:t>
            </a:r>
            <a:r>
              <a:rPr lang="ru-RU" sz="2000" b="1" dirty="0"/>
              <a:t>	</a:t>
            </a:r>
            <a:r>
              <a:rPr lang="ru-RU" sz="2000" b="1" dirty="0" smtClean="0"/>
              <a:t>Итого: 34</a:t>
            </a:r>
          </a:p>
          <a:p>
            <a:pPr marL="0" indent="0" algn="just">
              <a:buNone/>
            </a:pPr>
            <a:endParaRPr lang="ru-RU" sz="2000" b="1" dirty="0"/>
          </a:p>
          <a:p>
            <a:pPr marL="0" indent="0" algn="ctr">
              <a:buNone/>
            </a:pPr>
            <a:r>
              <a:rPr lang="ru-RU" sz="2000" dirty="0" smtClean="0"/>
              <a:t>Всего ассистентов основного штатного состава </a:t>
            </a:r>
            <a:r>
              <a:rPr lang="ru-RU" dirty="0" smtClean="0"/>
              <a:t>— </a:t>
            </a:r>
            <a:r>
              <a:rPr lang="ru-RU" sz="2000" dirty="0" smtClean="0"/>
              <a:t>82 чел. (100%)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ru-RU" sz="2000" dirty="0" smtClean="0"/>
              <a:t>Занятость от 0,1 до 1,0 ставки</a:t>
            </a:r>
            <a:endParaRPr lang="ru-RU" sz="20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ru-RU" sz="2000" dirty="0" smtClean="0"/>
              <a:t>Основной штатный состав</a:t>
            </a:r>
          </a:p>
          <a:p>
            <a:pPr marL="0" indent="0" algn="just">
              <a:lnSpc>
                <a:spcPct val="90000"/>
              </a:lnSpc>
              <a:buNone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25</a:t>
            </a:fld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3885"/>
              </p:ext>
            </p:extLst>
          </p:nvPr>
        </p:nvGraphicFramePr>
        <p:xfrm>
          <a:off x="728884" y="2093643"/>
          <a:ext cx="7428047" cy="1101226"/>
        </p:xfrm>
        <a:graphic>
          <a:graphicData uri="http://schemas.openxmlformats.org/drawingml/2006/table">
            <a:tbl>
              <a:tblPr firstRow="1" firstCol="1" bandRow="1"/>
              <a:tblGrid>
                <a:gridCol w="386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1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Диапазон </a:t>
                      </a:r>
                      <a:r>
                        <a:rPr lang="ru-RU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(тыс. руб</a:t>
                      </a: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.)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Человек в </a:t>
                      </a: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диапазоне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 70,0 </a:t>
                      </a: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ДК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6 (18 %)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67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Свыше 70,0 </a:t>
                      </a: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ДК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28 (82</a:t>
                      </a:r>
                      <a:r>
                        <a:rPr lang="ru-RU" sz="22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%)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53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Преподаватель</a:t>
            </a:r>
            <a:r>
              <a:rPr lang="ru-RU" sz="3000" dirty="0" smtClean="0">
                <a:solidFill>
                  <a:srgbClr val="FF0000"/>
                </a:solidFill>
              </a:rPr>
              <a:t>,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600" b="1" dirty="0"/>
              <a:t>в том числе «старший» в категории ППС ВО</a:t>
            </a:r>
            <a:endParaRPr lang="ru-RU" sz="26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49" y="1825625"/>
            <a:ext cx="8106559" cy="378986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среднемесячной зарплаты в 2020 году: </a:t>
            </a:r>
          </a:p>
          <a:p>
            <a:pPr marL="342900" indent="-342900">
              <a:lnSpc>
                <a:spcPct val="106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минимальная – 3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854 руб.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6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средняя –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224 324 руб.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Работает в науке 		 		Не работает в науке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67 885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53 179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52912-D9AF-4A3A-AA65-8654ED213EC7}" type="slidenum">
              <a:rPr lang="ru-RU" smtClean="0"/>
              <a:pPr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3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442126"/>
            <a:ext cx="8237220" cy="6138977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ru-RU" sz="2400" b="1" dirty="0" smtClean="0"/>
              <a:t>Распределение </a:t>
            </a:r>
            <a:r>
              <a:rPr lang="ru-RU" sz="2400" b="1" dirty="0" smtClean="0">
                <a:solidFill>
                  <a:srgbClr val="FF0000"/>
                </a:solidFill>
              </a:rPr>
              <a:t>преподавателей</a:t>
            </a:r>
            <a:r>
              <a:rPr lang="ru-RU" sz="2400" b="1" dirty="0" smtClean="0"/>
              <a:t> по диапазонам выплат</a:t>
            </a:r>
          </a:p>
          <a:p>
            <a:pPr marL="0" indent="0" algn="ctr">
              <a:buNone/>
            </a:pPr>
            <a:r>
              <a:rPr lang="ru-RU" sz="2000" b="1" dirty="0" smtClean="0"/>
              <a:t>Работают только в учебном процессе: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27</a:t>
            </a:fld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194254"/>
              </p:ext>
            </p:extLst>
          </p:nvPr>
        </p:nvGraphicFramePr>
        <p:xfrm>
          <a:off x="775725" y="1640538"/>
          <a:ext cx="7428047" cy="1058455"/>
        </p:xfrm>
        <a:graphic>
          <a:graphicData uri="http://schemas.openxmlformats.org/drawingml/2006/table">
            <a:tbl>
              <a:tblPr firstRow="1" firstCol="1" bandRow="1"/>
              <a:tblGrid>
                <a:gridCol w="386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1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90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Диапазон 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(тыс. руб</a:t>
                      </a: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.)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Человек в </a:t>
                      </a: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диапазоне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         70,0 ДК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Свыше 70,0 ДК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13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57200" y="338754"/>
            <a:ext cx="8237220" cy="624235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ru-RU" sz="2400" b="1" dirty="0" smtClean="0"/>
              <a:t>Распределение </a:t>
            </a:r>
            <a:r>
              <a:rPr lang="ru-RU" sz="2400" b="1" dirty="0" smtClean="0">
                <a:solidFill>
                  <a:srgbClr val="FF0000"/>
                </a:solidFill>
              </a:rPr>
              <a:t>преподавателей</a:t>
            </a:r>
            <a:r>
              <a:rPr lang="ru-RU" sz="2400" b="1" dirty="0" smtClean="0"/>
              <a:t> по диапазонам выплат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b="1" dirty="0" smtClean="0"/>
              <a:t>Работают в учебном процессе, науке и центрах доп. образования:</a:t>
            </a:r>
          </a:p>
          <a:p>
            <a:pPr marL="0" indent="0" algn="ctr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b="1" dirty="0"/>
          </a:p>
          <a:p>
            <a:pPr marL="0" indent="0" algn="just">
              <a:buNone/>
            </a:pPr>
            <a:endParaRPr lang="ru-RU" sz="2000" b="1" dirty="0"/>
          </a:p>
          <a:p>
            <a:pPr marL="0" indent="0" algn="just">
              <a:buNone/>
            </a:pPr>
            <a:endParaRPr lang="ru-RU" sz="2000" b="1" dirty="0"/>
          </a:p>
          <a:p>
            <a:pPr marL="0" indent="0" algn="just">
              <a:buNone/>
            </a:pPr>
            <a:r>
              <a:rPr lang="ru-RU" sz="2000" b="1" dirty="0"/>
              <a:t>				   	</a:t>
            </a:r>
            <a:endParaRPr lang="ru-RU" sz="2000" b="1" dirty="0" smtClean="0"/>
          </a:p>
          <a:p>
            <a:pPr marL="0" indent="0" algn="just">
              <a:buNone/>
            </a:pPr>
            <a:r>
              <a:rPr lang="ru-RU" sz="2000" b="1" dirty="0"/>
              <a:t>	</a:t>
            </a:r>
            <a:r>
              <a:rPr lang="ru-RU" sz="2000" b="1" dirty="0" smtClean="0"/>
              <a:t>					</a:t>
            </a:r>
            <a:endParaRPr lang="ru-RU" sz="1800" dirty="0" smtClean="0"/>
          </a:p>
          <a:p>
            <a:pPr marL="0" indent="0" algn="just">
              <a:lnSpc>
                <a:spcPct val="90000"/>
              </a:lnSpc>
              <a:buNone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28</a:t>
            </a:fld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908594"/>
              </p:ext>
            </p:extLst>
          </p:nvPr>
        </p:nvGraphicFramePr>
        <p:xfrm>
          <a:off x="861786" y="1681000"/>
          <a:ext cx="7428047" cy="684911"/>
        </p:xfrm>
        <a:graphic>
          <a:graphicData uri="http://schemas.openxmlformats.org/drawingml/2006/table">
            <a:tbl>
              <a:tblPr firstRow="1" firstCol="1" bandRow="1"/>
              <a:tblGrid>
                <a:gridCol w="386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1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Диапазон 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(тыс. руб</a:t>
                      </a: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.)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Человек в </a:t>
                      </a: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диапазоне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Свыше 70,0 ДК</a:t>
                      </a:r>
                      <a:endParaRPr lang="ru-RU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98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698500" y="622301"/>
            <a:ext cx="7734300" cy="5654674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ru-RU" sz="3000" dirty="0" smtClean="0"/>
              <a:t>По </a:t>
            </a:r>
            <a:r>
              <a:rPr lang="ru-RU" sz="3000" dirty="0"/>
              <a:t>категориям ППС </a:t>
            </a:r>
            <a:r>
              <a:rPr lang="ru-RU" sz="3000" b="1" dirty="0" smtClean="0"/>
              <a:t>средняя</a:t>
            </a:r>
            <a:r>
              <a:rPr lang="ru-RU" sz="3000" dirty="0" smtClean="0"/>
              <a:t> </a:t>
            </a:r>
            <a:r>
              <a:rPr lang="ru-RU" sz="3000" dirty="0"/>
              <a:t>зарплата (руб./мес</a:t>
            </a:r>
            <a:r>
              <a:rPr lang="ru-RU" sz="3000" dirty="0" smtClean="0"/>
              <a:t>.)</a:t>
            </a:r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dirty="0"/>
              <a:t>профессор, </a:t>
            </a:r>
            <a:r>
              <a:rPr lang="ru-RU" dirty="0" smtClean="0"/>
              <a:t>доктор наук </a:t>
            </a:r>
            <a:r>
              <a:rPr lang="ru-RU" dirty="0"/>
              <a:t>– </a:t>
            </a:r>
            <a:r>
              <a:rPr lang="ru-RU" dirty="0" smtClean="0"/>
              <a:t>101 766</a:t>
            </a:r>
            <a:endParaRPr lang="ru-RU" dirty="0"/>
          </a:p>
          <a:p>
            <a:pPr lvl="0"/>
            <a:r>
              <a:rPr lang="ru-RU" dirty="0"/>
              <a:t>доцент, </a:t>
            </a:r>
            <a:r>
              <a:rPr lang="ru-RU" dirty="0" smtClean="0"/>
              <a:t>кандидат наук </a:t>
            </a:r>
            <a:r>
              <a:rPr lang="ru-RU" dirty="0"/>
              <a:t>– </a:t>
            </a:r>
            <a:r>
              <a:rPr lang="ru-RU" dirty="0" smtClean="0"/>
              <a:t>88 034</a:t>
            </a:r>
            <a:endParaRPr lang="ru-RU" dirty="0"/>
          </a:p>
          <a:p>
            <a:pPr lvl="0"/>
            <a:r>
              <a:rPr lang="ru-RU" dirty="0"/>
              <a:t>ассистент – </a:t>
            </a:r>
            <a:r>
              <a:rPr lang="ru-RU" dirty="0" smtClean="0"/>
              <a:t>143 137 (работает в науке)		             </a:t>
            </a:r>
            <a:r>
              <a:rPr lang="ru-RU" sz="3200" dirty="0" smtClean="0"/>
              <a:t>– </a:t>
            </a:r>
            <a:r>
              <a:rPr lang="ru-RU" dirty="0" smtClean="0"/>
              <a:t>59 655</a:t>
            </a:r>
            <a:r>
              <a:rPr lang="en-US" sz="3200" dirty="0" smtClean="0">
                <a:latin typeface="Adobe Caslon Pro" panose="0205050205050A020403" pitchFamily="18" charset="0"/>
              </a:rPr>
              <a:t> </a:t>
            </a:r>
            <a:r>
              <a:rPr lang="ru-RU" sz="3200" dirty="0" smtClean="0"/>
              <a:t>(не занят в НИР)</a:t>
            </a:r>
          </a:p>
          <a:p>
            <a:pPr lvl="0"/>
            <a:r>
              <a:rPr lang="ru-RU" dirty="0" smtClean="0"/>
              <a:t>преподаватель </a:t>
            </a:r>
            <a:r>
              <a:rPr lang="ru-RU" dirty="0"/>
              <a:t>– </a:t>
            </a:r>
            <a:r>
              <a:rPr lang="ru-RU" dirty="0" smtClean="0"/>
              <a:t>67 885</a:t>
            </a:r>
            <a:endParaRPr lang="ru-RU" sz="3200" dirty="0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ru-RU" dirty="0" smtClean="0"/>
              <a:t>За </a:t>
            </a:r>
            <a:r>
              <a:rPr lang="ru-RU" dirty="0"/>
              <a:t>счет всех источников доходов</a:t>
            </a:r>
          </a:p>
          <a:p>
            <a:pPr marL="0" indent="0" algn="just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6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754"/>
            <a:ext cx="8229600" cy="1464646"/>
          </a:xfrm>
          <a:noFill/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Структура остатка средств на 01.01.202</a:t>
            </a:r>
            <a:r>
              <a:rPr lang="en-US" sz="3200" b="1" dirty="0" smtClean="0">
                <a:solidFill>
                  <a:schemeClr val="tx1"/>
                </a:solidFill>
                <a:latin typeface="Adobe Caslon Pro" panose="0205050205050A020403" pitchFamily="18" charset="0"/>
              </a:rPr>
              <a:t>1</a:t>
            </a:r>
            <a:r>
              <a:rPr lang="ru-RU" sz="3200" b="1" dirty="0" smtClean="0">
                <a:solidFill>
                  <a:schemeClr val="tx1"/>
                </a:solidFill>
              </a:rPr>
              <a:t> г. млн руб.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68" name="Таблица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026406"/>
              </p:ext>
            </p:extLst>
          </p:nvPr>
        </p:nvGraphicFramePr>
        <p:xfrm>
          <a:off x="861786" y="2457976"/>
          <a:ext cx="7428047" cy="1630680"/>
        </p:xfrm>
        <a:graphic>
          <a:graphicData uri="http://schemas.openxmlformats.org/drawingml/2006/table">
            <a:tbl>
              <a:tblPr firstRow="1" firstCol="1" bandRow="1"/>
              <a:tblGrid>
                <a:gridCol w="5147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0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Источник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Сумма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Строительство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8,7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43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Субсидия</a:t>
                      </a:r>
                      <a:r>
                        <a:rPr lang="ru-RU" sz="20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на выполнение гос. задания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74,0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Внебюджетные средства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356,7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2000" b="1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439,4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42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49643" y="112325"/>
            <a:ext cx="8237220" cy="6136298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Распределение ППС, в том числе занятых в НИР по возрастным диапазонам</a:t>
            </a:r>
            <a:endParaRPr lang="ru-RU" dirty="0"/>
          </a:p>
          <a:p>
            <a:pPr marL="0" indent="0" algn="ctr">
              <a:buNone/>
            </a:pPr>
            <a:r>
              <a:rPr lang="ru-RU" sz="2000" dirty="0" smtClean="0"/>
              <a:t>Количество </a:t>
            </a:r>
            <a:r>
              <a:rPr lang="ru-RU" sz="2000" dirty="0"/>
              <a:t>человек – физических лиц</a:t>
            </a:r>
          </a:p>
          <a:p>
            <a:pPr marL="0" indent="0" algn="ctr">
              <a:buNone/>
            </a:pPr>
            <a:endParaRPr lang="ru-RU" sz="3600" b="1" dirty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r>
              <a:rPr lang="ru-RU" sz="2400" b="1" dirty="0"/>
              <a:t>	</a:t>
            </a:r>
            <a:r>
              <a:rPr lang="ru-RU" sz="2400" b="1" dirty="0" smtClean="0"/>
              <a:t>			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30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689610"/>
              </p:ext>
            </p:extLst>
          </p:nvPr>
        </p:nvGraphicFramePr>
        <p:xfrm>
          <a:off x="268943" y="1311486"/>
          <a:ext cx="8530811" cy="4595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934">
                  <a:extLst>
                    <a:ext uri="{9D8B030D-6E8A-4147-A177-3AD203B41FA5}">
                      <a16:colId xmlns:a16="http://schemas.microsoft.com/office/drawing/2014/main" val="4163856516"/>
                    </a:ext>
                  </a:extLst>
                </a:gridCol>
                <a:gridCol w="614575">
                  <a:extLst>
                    <a:ext uri="{9D8B030D-6E8A-4147-A177-3AD203B41FA5}">
                      <a16:colId xmlns:a16="http://schemas.microsoft.com/office/drawing/2014/main" val="124730808"/>
                    </a:ext>
                  </a:extLst>
                </a:gridCol>
                <a:gridCol w="709735">
                  <a:extLst>
                    <a:ext uri="{9D8B030D-6E8A-4147-A177-3AD203B41FA5}">
                      <a16:colId xmlns:a16="http://schemas.microsoft.com/office/drawing/2014/main" val="3084391685"/>
                    </a:ext>
                  </a:extLst>
                </a:gridCol>
                <a:gridCol w="853081">
                  <a:extLst>
                    <a:ext uri="{9D8B030D-6E8A-4147-A177-3AD203B41FA5}">
                      <a16:colId xmlns:a16="http://schemas.microsoft.com/office/drawing/2014/main" val="2699764097"/>
                    </a:ext>
                  </a:extLst>
                </a:gridCol>
                <a:gridCol w="853081">
                  <a:extLst>
                    <a:ext uri="{9D8B030D-6E8A-4147-A177-3AD203B41FA5}">
                      <a16:colId xmlns:a16="http://schemas.microsoft.com/office/drawing/2014/main" val="2504737060"/>
                    </a:ext>
                  </a:extLst>
                </a:gridCol>
                <a:gridCol w="853081">
                  <a:extLst>
                    <a:ext uri="{9D8B030D-6E8A-4147-A177-3AD203B41FA5}">
                      <a16:colId xmlns:a16="http://schemas.microsoft.com/office/drawing/2014/main" val="2377426841"/>
                    </a:ext>
                  </a:extLst>
                </a:gridCol>
                <a:gridCol w="853081">
                  <a:extLst>
                    <a:ext uri="{9D8B030D-6E8A-4147-A177-3AD203B41FA5}">
                      <a16:colId xmlns:a16="http://schemas.microsoft.com/office/drawing/2014/main" val="2491544039"/>
                    </a:ext>
                  </a:extLst>
                </a:gridCol>
                <a:gridCol w="853081">
                  <a:extLst>
                    <a:ext uri="{9D8B030D-6E8A-4147-A177-3AD203B41FA5}">
                      <a16:colId xmlns:a16="http://schemas.microsoft.com/office/drawing/2014/main" val="1942531534"/>
                    </a:ext>
                  </a:extLst>
                </a:gridCol>
                <a:gridCol w="853081">
                  <a:extLst>
                    <a:ext uri="{9D8B030D-6E8A-4147-A177-3AD203B41FA5}">
                      <a16:colId xmlns:a16="http://schemas.microsoft.com/office/drawing/2014/main" val="1973848010"/>
                    </a:ext>
                  </a:extLst>
                </a:gridCol>
                <a:gridCol w="853081">
                  <a:extLst>
                    <a:ext uri="{9D8B030D-6E8A-4147-A177-3AD203B41FA5}">
                      <a16:colId xmlns:a16="http://schemas.microsoft.com/office/drawing/2014/main" val="2676103624"/>
                    </a:ext>
                  </a:extLst>
                </a:gridCol>
              </a:tblGrid>
              <a:tr h="20491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Группа ППС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Год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до 29 лет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от 30 до 39 лет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от 40 до 59 лет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старше 59 лет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415508"/>
                  </a:ext>
                </a:extLst>
              </a:tr>
              <a:tr h="204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НИР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НИР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НИР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НИР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4399750"/>
                  </a:ext>
                </a:extLst>
              </a:tr>
              <a:tr h="90755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Профессора </a:t>
                      </a:r>
                      <a:b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т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ч</a:t>
                      </a: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деканы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, зав. кафедрами)        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602195"/>
                  </a:ext>
                </a:extLst>
              </a:tr>
              <a:tr h="2066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1150549"/>
                  </a:ext>
                </a:extLst>
              </a:tr>
              <a:tr h="261854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356269"/>
                  </a:ext>
                </a:extLst>
              </a:tr>
              <a:tr h="20491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Доценты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979952"/>
                  </a:ext>
                </a:extLst>
              </a:tr>
              <a:tr h="204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8545438"/>
                  </a:ext>
                </a:extLst>
              </a:tr>
              <a:tr h="261854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44254"/>
                  </a:ext>
                </a:extLst>
              </a:tr>
              <a:tr h="50734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Старшие  преподаватели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5398680"/>
                  </a:ext>
                </a:extLst>
              </a:tr>
              <a:tr h="204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894304"/>
                  </a:ext>
                </a:extLst>
              </a:tr>
              <a:tr h="261854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88558"/>
                  </a:ext>
                </a:extLst>
              </a:tr>
              <a:tr h="20491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Ассистенты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4417354"/>
                  </a:ext>
                </a:extLst>
              </a:tr>
              <a:tr h="204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50011"/>
                  </a:ext>
                </a:extLst>
              </a:tr>
              <a:tr h="261854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721895"/>
                  </a:ext>
                </a:extLst>
              </a:tr>
              <a:tr h="20491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Adobe Caslon Pro" panose="0205050205050A020403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Adobe Caslon Pro" panose="0205050205050A020403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3881240"/>
                  </a:ext>
                </a:extLst>
              </a:tr>
              <a:tr h="204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186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371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689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32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754"/>
            <a:ext cx="8229600" cy="1155195"/>
          </a:xfrm>
          <a:noFill/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По состоянию на 01.01.202</a:t>
            </a:r>
            <a:r>
              <a:rPr lang="en-US" sz="3200" b="1" dirty="0" smtClean="0">
                <a:solidFill>
                  <a:schemeClr val="tx1"/>
                </a:solidFill>
                <a:latin typeface="Adobe Caslon Pro" panose="0205050205050A020403" pitchFamily="18" charset="0"/>
              </a:rPr>
              <a:t>1</a:t>
            </a:r>
            <a:r>
              <a:rPr lang="ru-RU" sz="3200" b="1" dirty="0" smtClean="0">
                <a:solidFill>
                  <a:schemeClr val="tx1"/>
                </a:solidFill>
              </a:rPr>
              <a:t> г.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247425" y="1409252"/>
            <a:ext cx="8670663" cy="4902648"/>
          </a:xfrm>
          <a:noFill/>
        </p:spPr>
        <p:txBody>
          <a:bodyPr/>
          <a:lstStyle/>
          <a:p>
            <a:pPr marL="0" lvl="0" indent="0" algn="just">
              <a:buNone/>
            </a:pPr>
            <a:r>
              <a:rPr lang="ru-RU" sz="3000" dirty="0" smtClean="0"/>
              <a:t>Остаток централизованных</a:t>
            </a:r>
            <a:r>
              <a:rPr lang="en-US" sz="3000" dirty="0" smtClean="0">
                <a:latin typeface="Adobe Caslon Pro" panose="0205050205050A020403" pitchFamily="18" charset="0"/>
              </a:rPr>
              <a:t> </a:t>
            </a:r>
            <a:r>
              <a:rPr lang="ru-RU" sz="3000" dirty="0" smtClean="0"/>
              <a:t>внебюджетных средств в составе общего остатка </a:t>
            </a:r>
            <a:r>
              <a:rPr lang="en-US" dirty="0">
                <a:latin typeface="Adobe Caslon Pro" panose="0205050205050A020403" pitchFamily="18" charset="0"/>
              </a:rPr>
              <a:t>—</a:t>
            </a:r>
            <a:r>
              <a:rPr lang="en-US" sz="3000" dirty="0" smtClean="0">
                <a:latin typeface="Adobe Caslon Pro" panose="0205050205050A020403" pitchFamily="18" charset="0"/>
              </a:rPr>
              <a:t> </a:t>
            </a:r>
            <a:r>
              <a:rPr lang="ru-RU" sz="3000" dirty="0" smtClean="0"/>
              <a:t> </a:t>
            </a:r>
            <a:r>
              <a:rPr lang="en-US" sz="3000" b="1" dirty="0" smtClean="0">
                <a:latin typeface="Adobe Caslon Pro" panose="0205050205050A020403" pitchFamily="18" charset="0"/>
              </a:rPr>
              <a:t>208</a:t>
            </a:r>
            <a:r>
              <a:rPr lang="en-US" sz="3000" dirty="0" smtClean="0">
                <a:latin typeface="Adobe Caslon Pro" panose="0205050205050A020403" pitchFamily="18" charset="0"/>
              </a:rPr>
              <a:t> </a:t>
            </a:r>
            <a:r>
              <a:rPr lang="ru-RU" sz="3000" b="1" dirty="0" smtClean="0"/>
              <a:t>млн руб.</a:t>
            </a:r>
          </a:p>
          <a:p>
            <a:pPr marL="0" lvl="0" indent="0">
              <a:buNone/>
            </a:pPr>
            <a:endParaRPr lang="ru-RU" sz="3000" dirty="0"/>
          </a:p>
          <a:p>
            <a:pPr marL="0" indent="0" algn="just">
              <a:buNone/>
            </a:pPr>
            <a:r>
              <a:rPr lang="ru-RU" sz="3000" dirty="0" smtClean="0"/>
              <a:t>Кроме того из ЦФ авансированы НИР на сумму </a:t>
            </a:r>
            <a:r>
              <a:rPr lang="en-US" dirty="0">
                <a:latin typeface="Adobe Caslon Pro" panose="0205050205050A020403" pitchFamily="18" charset="0"/>
              </a:rPr>
              <a:t>—</a:t>
            </a:r>
            <a:r>
              <a:rPr lang="ru-RU" sz="3000" dirty="0" smtClean="0"/>
              <a:t> </a:t>
            </a:r>
            <a:r>
              <a:rPr lang="ru-RU" sz="3000" b="1" dirty="0" smtClean="0"/>
              <a:t>22,5 млн </a:t>
            </a:r>
            <a:r>
              <a:rPr lang="ru-RU" sz="3000" b="1" dirty="0"/>
              <a:t>руб.</a:t>
            </a:r>
          </a:p>
          <a:p>
            <a:pPr marL="0" lvl="0" indent="0" algn="just">
              <a:buNone/>
            </a:pPr>
            <a:endParaRPr lang="ru-RU" sz="2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581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754"/>
            <a:ext cx="8229600" cy="1464646"/>
          </a:xfrm>
          <a:noFill/>
        </p:spPr>
        <p:txBody>
          <a:bodyPr/>
          <a:lstStyle/>
          <a:p>
            <a:r>
              <a:rPr lang="ru-RU" sz="3200" b="1" dirty="0"/>
              <a:t>Структура доходов</a:t>
            </a:r>
            <a:r>
              <a:rPr lang="ru-RU" sz="3200" b="1" dirty="0" smtClean="0">
                <a:solidFill>
                  <a:schemeClr val="tx1"/>
                </a:solidFill>
              </a:rPr>
              <a:t>, млн руб.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5</a:t>
            </a:fld>
            <a:endParaRPr lang="ru-RU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488336" y="2123238"/>
            <a:ext cx="8214633" cy="2609781"/>
            <a:chOff x="346" y="1189"/>
            <a:chExt cx="5036" cy="1370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46" y="1498"/>
              <a:ext cx="5007" cy="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 dirty="0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544" y="1513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620" y="1513"/>
              <a:ext cx="307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Субсидия на выполнение гос. задания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896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153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512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870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4228" y="1513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4529" y="1521"/>
              <a:ext cx="61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1</a:t>
              </a: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dobe Caslon Pro" panose="0205050205050A020403" pitchFamily="18" charset="0"/>
                  <a:cs typeface="Arial" pitchFamily="34" charset="0"/>
                </a:rPr>
                <a:t> 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372,4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544" y="1725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620" y="1725"/>
              <a:ext cx="289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Субсидия на иные цели (стипендия)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1604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1721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2079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2437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2795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3153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3512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3870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4228" y="1725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6" name="Rectangle 26"/>
            <p:cNvSpPr>
              <a:spLocks noChangeArrowheads="1"/>
            </p:cNvSpPr>
            <p:nvPr/>
          </p:nvSpPr>
          <p:spPr bwMode="auto">
            <a:xfrm>
              <a:off x="4674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19" name="Rectangle 28"/>
            <p:cNvSpPr>
              <a:spLocks noChangeArrowheads="1"/>
            </p:cNvSpPr>
            <p:nvPr/>
          </p:nvSpPr>
          <p:spPr bwMode="auto">
            <a:xfrm>
              <a:off x="538" y="1938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0" name="Rectangle 29"/>
            <p:cNvSpPr>
              <a:spLocks noChangeArrowheads="1"/>
            </p:cNvSpPr>
            <p:nvPr/>
          </p:nvSpPr>
          <p:spPr bwMode="auto">
            <a:xfrm>
              <a:off x="614" y="1938"/>
              <a:ext cx="219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Субсидия на кап. вложения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221" name="Rectangle 30"/>
            <p:cNvSpPr>
              <a:spLocks noChangeArrowheads="1"/>
            </p:cNvSpPr>
            <p:nvPr/>
          </p:nvSpPr>
          <p:spPr bwMode="auto">
            <a:xfrm>
              <a:off x="1641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2" name="Rectangle 31"/>
            <p:cNvSpPr>
              <a:spLocks noChangeArrowheads="1"/>
            </p:cNvSpPr>
            <p:nvPr/>
          </p:nvSpPr>
          <p:spPr bwMode="auto">
            <a:xfrm>
              <a:off x="1721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3" name="Rectangle 32"/>
            <p:cNvSpPr>
              <a:spLocks noChangeArrowheads="1"/>
            </p:cNvSpPr>
            <p:nvPr/>
          </p:nvSpPr>
          <p:spPr bwMode="auto">
            <a:xfrm>
              <a:off x="2079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4" name="Rectangle 33"/>
            <p:cNvSpPr>
              <a:spLocks noChangeArrowheads="1"/>
            </p:cNvSpPr>
            <p:nvPr/>
          </p:nvSpPr>
          <p:spPr bwMode="auto">
            <a:xfrm>
              <a:off x="2437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5" name="Rectangle 34"/>
            <p:cNvSpPr>
              <a:spLocks noChangeArrowheads="1"/>
            </p:cNvSpPr>
            <p:nvPr/>
          </p:nvSpPr>
          <p:spPr bwMode="auto">
            <a:xfrm>
              <a:off x="2795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6" name="Rectangle 35"/>
            <p:cNvSpPr>
              <a:spLocks noChangeArrowheads="1"/>
            </p:cNvSpPr>
            <p:nvPr/>
          </p:nvSpPr>
          <p:spPr bwMode="auto">
            <a:xfrm>
              <a:off x="3153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7" name="Rectangle 36"/>
            <p:cNvSpPr>
              <a:spLocks noChangeArrowheads="1"/>
            </p:cNvSpPr>
            <p:nvPr/>
          </p:nvSpPr>
          <p:spPr bwMode="auto">
            <a:xfrm>
              <a:off x="3512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8" name="Rectangle 37"/>
            <p:cNvSpPr>
              <a:spLocks noChangeArrowheads="1"/>
            </p:cNvSpPr>
            <p:nvPr/>
          </p:nvSpPr>
          <p:spPr bwMode="auto">
            <a:xfrm>
              <a:off x="3870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9" name="Rectangle 38"/>
            <p:cNvSpPr>
              <a:spLocks noChangeArrowheads="1"/>
            </p:cNvSpPr>
            <p:nvPr/>
          </p:nvSpPr>
          <p:spPr bwMode="auto">
            <a:xfrm>
              <a:off x="4228" y="1938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0" name="Rectangle 39"/>
            <p:cNvSpPr>
              <a:spLocks noChangeArrowheads="1"/>
            </p:cNvSpPr>
            <p:nvPr/>
          </p:nvSpPr>
          <p:spPr bwMode="auto">
            <a:xfrm>
              <a:off x="4674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2" name="Rectangle 41"/>
            <p:cNvSpPr>
              <a:spLocks noChangeArrowheads="1"/>
            </p:cNvSpPr>
            <p:nvPr/>
          </p:nvSpPr>
          <p:spPr bwMode="auto">
            <a:xfrm>
              <a:off x="544" y="2149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3" name="Rectangle 42"/>
            <p:cNvSpPr>
              <a:spLocks noChangeArrowheads="1"/>
            </p:cNvSpPr>
            <p:nvPr/>
          </p:nvSpPr>
          <p:spPr bwMode="auto">
            <a:xfrm>
              <a:off x="620" y="2149"/>
              <a:ext cx="320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Доходы от внебюджетной деятельности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234" name="Rectangle 43"/>
            <p:cNvSpPr>
              <a:spLocks noChangeArrowheads="1"/>
            </p:cNvSpPr>
            <p:nvPr/>
          </p:nvSpPr>
          <p:spPr bwMode="auto">
            <a:xfrm>
              <a:off x="2329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5" name="Rectangle 44"/>
            <p:cNvSpPr>
              <a:spLocks noChangeArrowheads="1"/>
            </p:cNvSpPr>
            <p:nvPr/>
          </p:nvSpPr>
          <p:spPr bwMode="auto">
            <a:xfrm>
              <a:off x="2437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6" name="Rectangle 45"/>
            <p:cNvSpPr>
              <a:spLocks noChangeArrowheads="1"/>
            </p:cNvSpPr>
            <p:nvPr/>
          </p:nvSpPr>
          <p:spPr bwMode="auto">
            <a:xfrm>
              <a:off x="2795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7" name="Rectangle 46"/>
            <p:cNvSpPr>
              <a:spLocks noChangeArrowheads="1"/>
            </p:cNvSpPr>
            <p:nvPr/>
          </p:nvSpPr>
          <p:spPr bwMode="auto">
            <a:xfrm>
              <a:off x="3153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8" name="Rectangle 47"/>
            <p:cNvSpPr>
              <a:spLocks noChangeArrowheads="1"/>
            </p:cNvSpPr>
            <p:nvPr/>
          </p:nvSpPr>
          <p:spPr bwMode="auto">
            <a:xfrm>
              <a:off x="3512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9" name="Rectangle 48"/>
            <p:cNvSpPr>
              <a:spLocks noChangeArrowheads="1"/>
            </p:cNvSpPr>
            <p:nvPr/>
          </p:nvSpPr>
          <p:spPr bwMode="auto">
            <a:xfrm>
              <a:off x="3870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40" name="Rectangle 49"/>
            <p:cNvSpPr>
              <a:spLocks noChangeArrowheads="1"/>
            </p:cNvSpPr>
            <p:nvPr/>
          </p:nvSpPr>
          <p:spPr bwMode="auto">
            <a:xfrm>
              <a:off x="4228" y="2149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1" name="Rectangle 50"/>
            <p:cNvSpPr>
              <a:spLocks noChangeArrowheads="1"/>
            </p:cNvSpPr>
            <p:nvPr/>
          </p:nvSpPr>
          <p:spPr bwMode="auto">
            <a:xfrm>
              <a:off x="4391" y="2149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2" name="Rectangle 51"/>
            <p:cNvSpPr>
              <a:spLocks noChangeArrowheads="1"/>
            </p:cNvSpPr>
            <p:nvPr/>
          </p:nvSpPr>
          <p:spPr bwMode="auto">
            <a:xfrm>
              <a:off x="4592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0" name="Rectangle 12"/>
            <p:cNvSpPr>
              <a:spLocks noChangeArrowheads="1"/>
            </p:cNvSpPr>
            <p:nvPr/>
          </p:nvSpPr>
          <p:spPr bwMode="auto">
            <a:xfrm>
              <a:off x="4391" y="1189"/>
              <a:ext cx="99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План 2021 г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Times New Roman" pitchFamily="18" charset="0"/>
                </a:rPr>
                <a:t>.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1" name="Rectangle 13"/>
            <p:cNvSpPr>
              <a:spLocks noChangeArrowheads="1"/>
            </p:cNvSpPr>
            <p:nvPr/>
          </p:nvSpPr>
          <p:spPr bwMode="auto">
            <a:xfrm>
              <a:off x="4616" y="1738"/>
              <a:ext cx="51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dobe Caslon Pro" panose="0205050205050A020403" pitchFamily="18" charset="0"/>
                </a:rPr>
                <a:t> 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459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,6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" name="Rectangle 13"/>
            <p:cNvSpPr>
              <a:spLocks noChangeArrowheads="1"/>
            </p:cNvSpPr>
            <p:nvPr/>
          </p:nvSpPr>
          <p:spPr bwMode="auto">
            <a:xfrm>
              <a:off x="4604" y="1960"/>
              <a:ext cx="51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dobe Caslon Pro" panose="0205050205050A020403" pitchFamily="18" charset="0"/>
                </a:rPr>
                <a:t> 6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3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5,4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3" name="Rectangle 13"/>
            <p:cNvSpPr>
              <a:spLocks noChangeArrowheads="1"/>
            </p:cNvSpPr>
            <p:nvPr/>
          </p:nvSpPr>
          <p:spPr bwMode="auto">
            <a:xfrm>
              <a:off x="4509" y="2159"/>
              <a:ext cx="61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1</a:t>
              </a:r>
              <a:r>
                <a:rPr lang="en-US" altLang="ru-RU" sz="2400" dirty="0" smtClean="0">
                  <a:solidFill>
                    <a:srgbClr val="000000"/>
                  </a:solidFill>
                  <a:latin typeface="Adobe Caslon Pro" panose="0205050205050A020403" pitchFamily="18" charset="0"/>
                </a:rPr>
                <a:t> 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083,0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8" name="Rectangle 42"/>
            <p:cNvSpPr>
              <a:spLocks noChangeArrowheads="1"/>
            </p:cNvSpPr>
            <p:nvPr/>
          </p:nvSpPr>
          <p:spPr bwMode="auto">
            <a:xfrm>
              <a:off x="620" y="2365"/>
              <a:ext cx="120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b="1" dirty="0" smtClean="0">
                  <a:solidFill>
                    <a:srgbClr val="000000"/>
                  </a:solidFill>
                  <a:latin typeface="+mn-lt"/>
                </a:rPr>
                <a:t>Итого доходов</a:t>
              </a:r>
              <a:endPara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4502" y="2363"/>
              <a:ext cx="61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3</a:t>
              </a:r>
              <a:r>
                <a:rPr lang="en-US" altLang="ru-RU" sz="2400" dirty="0" smtClean="0">
                  <a:solidFill>
                    <a:srgbClr val="000000"/>
                  </a:solidFill>
                  <a:latin typeface="Adobe Caslon Pro" panose="0205050205050A020403" pitchFamily="18" charset="0"/>
                </a:rPr>
                <a:t> 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550,4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793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72" y="709404"/>
            <a:ext cx="8229600" cy="747768"/>
          </a:xfrm>
          <a:noFill/>
        </p:spPr>
        <p:txBody>
          <a:bodyPr/>
          <a:lstStyle/>
          <a:p>
            <a:r>
              <a:rPr lang="ru-RU" sz="3200" b="1" dirty="0"/>
              <a:t>Структура </a:t>
            </a:r>
            <a:r>
              <a:rPr lang="ru-RU" sz="3200" b="1" dirty="0" smtClean="0"/>
              <a:t>расходов в 2021 г.</a:t>
            </a:r>
            <a:r>
              <a:rPr lang="ru-RU" sz="3200" b="1" dirty="0" smtClean="0">
                <a:solidFill>
                  <a:schemeClr val="tx1"/>
                </a:solidFill>
              </a:rPr>
              <a:t>, млн руб.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6</a:t>
            </a:fld>
            <a:endParaRPr lang="ru-RU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488336" y="2123238"/>
            <a:ext cx="8214633" cy="3465483"/>
            <a:chOff x="346" y="1189"/>
            <a:chExt cx="5036" cy="1765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46" y="1463"/>
              <a:ext cx="5007" cy="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 dirty="0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544" y="1513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620" y="1513"/>
              <a:ext cx="310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Оплата труда со</a:t>
              </a:r>
              <a:r>
                <a:rPr kumimoji="0" lang="ru-RU" altLang="ru-RU" sz="24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страховыми взносами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896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153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512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870" y="1513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4228" y="1513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4502" y="1521"/>
              <a:ext cx="613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1</a:t>
              </a: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753,9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544" y="1725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620" y="1725"/>
              <a:ext cx="89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Стипендии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1604" y="1725"/>
              <a:ext cx="0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2079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2437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2795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3153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3512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3870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4228" y="1725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16" name="Rectangle 26"/>
            <p:cNvSpPr>
              <a:spLocks noChangeArrowheads="1"/>
            </p:cNvSpPr>
            <p:nvPr/>
          </p:nvSpPr>
          <p:spPr bwMode="auto">
            <a:xfrm>
              <a:off x="4674" y="1725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19" name="Rectangle 28"/>
            <p:cNvSpPr>
              <a:spLocks noChangeArrowheads="1"/>
            </p:cNvSpPr>
            <p:nvPr/>
          </p:nvSpPr>
          <p:spPr bwMode="auto">
            <a:xfrm>
              <a:off x="538" y="1938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0" name="Rectangle 29"/>
            <p:cNvSpPr>
              <a:spLocks noChangeArrowheads="1"/>
            </p:cNvSpPr>
            <p:nvPr/>
          </p:nvSpPr>
          <p:spPr bwMode="auto">
            <a:xfrm>
              <a:off x="614" y="1938"/>
              <a:ext cx="119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Строительство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221" name="Rectangle 30"/>
            <p:cNvSpPr>
              <a:spLocks noChangeArrowheads="1"/>
            </p:cNvSpPr>
            <p:nvPr/>
          </p:nvSpPr>
          <p:spPr bwMode="auto">
            <a:xfrm>
              <a:off x="1641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2" name="Rectangle 31"/>
            <p:cNvSpPr>
              <a:spLocks noChangeArrowheads="1"/>
            </p:cNvSpPr>
            <p:nvPr/>
          </p:nvSpPr>
          <p:spPr bwMode="auto">
            <a:xfrm>
              <a:off x="1721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3" name="Rectangle 32"/>
            <p:cNvSpPr>
              <a:spLocks noChangeArrowheads="1"/>
            </p:cNvSpPr>
            <p:nvPr/>
          </p:nvSpPr>
          <p:spPr bwMode="auto">
            <a:xfrm>
              <a:off x="2079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4" name="Rectangle 33"/>
            <p:cNvSpPr>
              <a:spLocks noChangeArrowheads="1"/>
            </p:cNvSpPr>
            <p:nvPr/>
          </p:nvSpPr>
          <p:spPr bwMode="auto">
            <a:xfrm>
              <a:off x="2437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5" name="Rectangle 34"/>
            <p:cNvSpPr>
              <a:spLocks noChangeArrowheads="1"/>
            </p:cNvSpPr>
            <p:nvPr/>
          </p:nvSpPr>
          <p:spPr bwMode="auto">
            <a:xfrm>
              <a:off x="2795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6" name="Rectangle 35"/>
            <p:cNvSpPr>
              <a:spLocks noChangeArrowheads="1"/>
            </p:cNvSpPr>
            <p:nvPr/>
          </p:nvSpPr>
          <p:spPr bwMode="auto">
            <a:xfrm>
              <a:off x="3153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7" name="Rectangle 36"/>
            <p:cNvSpPr>
              <a:spLocks noChangeArrowheads="1"/>
            </p:cNvSpPr>
            <p:nvPr/>
          </p:nvSpPr>
          <p:spPr bwMode="auto">
            <a:xfrm>
              <a:off x="3512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8" name="Rectangle 37"/>
            <p:cNvSpPr>
              <a:spLocks noChangeArrowheads="1"/>
            </p:cNvSpPr>
            <p:nvPr/>
          </p:nvSpPr>
          <p:spPr bwMode="auto">
            <a:xfrm>
              <a:off x="3870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29" name="Rectangle 38"/>
            <p:cNvSpPr>
              <a:spLocks noChangeArrowheads="1"/>
            </p:cNvSpPr>
            <p:nvPr/>
          </p:nvSpPr>
          <p:spPr bwMode="auto">
            <a:xfrm>
              <a:off x="4228" y="1938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0" name="Rectangle 39"/>
            <p:cNvSpPr>
              <a:spLocks noChangeArrowheads="1"/>
            </p:cNvSpPr>
            <p:nvPr/>
          </p:nvSpPr>
          <p:spPr bwMode="auto">
            <a:xfrm>
              <a:off x="4674" y="1938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2" name="Rectangle 41"/>
            <p:cNvSpPr>
              <a:spLocks noChangeArrowheads="1"/>
            </p:cNvSpPr>
            <p:nvPr/>
          </p:nvSpPr>
          <p:spPr bwMode="auto">
            <a:xfrm>
              <a:off x="544" y="2149"/>
              <a:ext cx="52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3" name="Rectangle 42"/>
            <p:cNvSpPr>
              <a:spLocks noChangeArrowheads="1"/>
            </p:cNvSpPr>
            <p:nvPr/>
          </p:nvSpPr>
          <p:spPr bwMode="auto">
            <a:xfrm>
              <a:off x="620" y="2149"/>
              <a:ext cx="304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Коммунальны</a:t>
              </a:r>
              <a:r>
                <a:rPr lang="ru-RU" altLang="ru-RU" sz="2400" dirty="0">
                  <a:solidFill>
                    <a:srgbClr val="000000"/>
                  </a:solidFill>
                  <a:latin typeface="+mn-lt"/>
                </a:rPr>
                <a:t>е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Times New Roman" pitchFamily="18" charset="0"/>
                </a:rPr>
                <a:t> расходы, услуги связи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4" name="Rectangle 43"/>
            <p:cNvSpPr>
              <a:spLocks noChangeArrowheads="1"/>
            </p:cNvSpPr>
            <p:nvPr/>
          </p:nvSpPr>
          <p:spPr bwMode="auto">
            <a:xfrm>
              <a:off x="2329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5" name="Rectangle 44"/>
            <p:cNvSpPr>
              <a:spLocks noChangeArrowheads="1"/>
            </p:cNvSpPr>
            <p:nvPr/>
          </p:nvSpPr>
          <p:spPr bwMode="auto">
            <a:xfrm>
              <a:off x="2437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6" name="Rectangle 45"/>
            <p:cNvSpPr>
              <a:spLocks noChangeArrowheads="1"/>
            </p:cNvSpPr>
            <p:nvPr/>
          </p:nvSpPr>
          <p:spPr bwMode="auto">
            <a:xfrm>
              <a:off x="2795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7" name="Rectangle 46"/>
            <p:cNvSpPr>
              <a:spLocks noChangeArrowheads="1"/>
            </p:cNvSpPr>
            <p:nvPr/>
          </p:nvSpPr>
          <p:spPr bwMode="auto">
            <a:xfrm>
              <a:off x="3153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8" name="Rectangle 47"/>
            <p:cNvSpPr>
              <a:spLocks noChangeArrowheads="1"/>
            </p:cNvSpPr>
            <p:nvPr/>
          </p:nvSpPr>
          <p:spPr bwMode="auto">
            <a:xfrm>
              <a:off x="3512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39" name="Rectangle 48"/>
            <p:cNvSpPr>
              <a:spLocks noChangeArrowheads="1"/>
            </p:cNvSpPr>
            <p:nvPr/>
          </p:nvSpPr>
          <p:spPr bwMode="auto">
            <a:xfrm>
              <a:off x="3870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240" name="Rectangle 49"/>
            <p:cNvSpPr>
              <a:spLocks noChangeArrowheads="1"/>
            </p:cNvSpPr>
            <p:nvPr/>
          </p:nvSpPr>
          <p:spPr bwMode="auto">
            <a:xfrm>
              <a:off x="4228" y="2149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1" name="Rectangle 50"/>
            <p:cNvSpPr>
              <a:spLocks noChangeArrowheads="1"/>
            </p:cNvSpPr>
            <p:nvPr/>
          </p:nvSpPr>
          <p:spPr bwMode="auto">
            <a:xfrm>
              <a:off x="4391" y="2149"/>
              <a:ext cx="0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2" name="Rectangle 51"/>
            <p:cNvSpPr>
              <a:spLocks noChangeArrowheads="1"/>
            </p:cNvSpPr>
            <p:nvPr/>
          </p:nvSpPr>
          <p:spPr bwMode="auto">
            <a:xfrm>
              <a:off x="4592" y="2149"/>
              <a:ext cx="4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0" name="Rectangle 12"/>
            <p:cNvSpPr>
              <a:spLocks noChangeArrowheads="1"/>
            </p:cNvSpPr>
            <p:nvPr/>
          </p:nvSpPr>
          <p:spPr bwMode="auto">
            <a:xfrm>
              <a:off x="4391" y="1189"/>
              <a:ext cx="991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План 2021 г.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" name="Rectangle 13"/>
            <p:cNvSpPr>
              <a:spLocks noChangeArrowheads="1"/>
            </p:cNvSpPr>
            <p:nvPr/>
          </p:nvSpPr>
          <p:spPr bwMode="auto">
            <a:xfrm>
              <a:off x="4616" y="1738"/>
              <a:ext cx="519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470,1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" name="Rectangle 13"/>
            <p:cNvSpPr>
              <a:spLocks noChangeArrowheads="1"/>
            </p:cNvSpPr>
            <p:nvPr/>
          </p:nvSpPr>
          <p:spPr bwMode="auto">
            <a:xfrm>
              <a:off x="4604" y="1960"/>
              <a:ext cx="519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</a:t>
              </a: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6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72,2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63" name="Rectangle 13"/>
            <p:cNvSpPr>
              <a:spLocks noChangeArrowheads="1"/>
            </p:cNvSpPr>
            <p:nvPr/>
          </p:nvSpPr>
          <p:spPr bwMode="auto">
            <a:xfrm>
              <a:off x="4604" y="2154"/>
              <a:ext cx="519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149,8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8" name="Rectangle 42"/>
            <p:cNvSpPr>
              <a:spLocks noChangeArrowheads="1"/>
            </p:cNvSpPr>
            <p:nvPr/>
          </p:nvSpPr>
          <p:spPr bwMode="auto">
            <a:xfrm>
              <a:off x="620" y="2370"/>
              <a:ext cx="237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Закупка товаров, работ, услуг</a:t>
              </a:r>
              <a:endPara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4604" y="2369"/>
              <a:ext cx="519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467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,2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" name="Rectangle 42"/>
            <p:cNvSpPr>
              <a:spLocks noChangeArrowheads="1"/>
            </p:cNvSpPr>
            <p:nvPr/>
          </p:nvSpPr>
          <p:spPr bwMode="auto">
            <a:xfrm>
              <a:off x="620" y="2571"/>
              <a:ext cx="128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Налоги и сборы</a:t>
              </a:r>
              <a:endPara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4691" y="2567"/>
              <a:ext cx="42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kumimoji="0" lang="en-US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lang="ru-RU" altLang="ru-RU" sz="2400" dirty="0" smtClean="0">
                  <a:solidFill>
                    <a:srgbClr val="000000"/>
                  </a:solidFill>
                  <a:latin typeface="+mn-lt"/>
                </a:rPr>
                <a:t>51,8</a:t>
              </a:r>
              <a:endPara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" name="Rectangle 42"/>
            <p:cNvSpPr>
              <a:spLocks noChangeArrowheads="1"/>
            </p:cNvSpPr>
            <p:nvPr/>
          </p:nvSpPr>
          <p:spPr bwMode="auto">
            <a:xfrm>
              <a:off x="625" y="2766"/>
              <a:ext cx="1297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b="1" dirty="0" smtClean="0">
                  <a:solidFill>
                    <a:srgbClr val="000000"/>
                  </a:solidFill>
                  <a:latin typeface="+mn-lt"/>
                </a:rPr>
                <a:t>Итого расходов</a:t>
              </a:r>
              <a:endPara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504" y="2766"/>
              <a:ext cx="613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lang="ru-RU" altLang="ru-RU" sz="2400" b="1" dirty="0" smtClean="0">
                  <a:solidFill>
                    <a:srgbClr val="000000"/>
                  </a:solidFill>
                  <a:latin typeface="+mn-lt"/>
                </a:rPr>
                <a:t>3</a:t>
              </a:r>
              <a:r>
                <a:rPr lang="en-US" altLang="ru-RU" sz="2400" b="1" dirty="0" smtClean="0">
                  <a:solidFill>
                    <a:srgbClr val="000000"/>
                  </a:solidFill>
                  <a:latin typeface="+mn-lt"/>
                </a:rPr>
                <a:t> </a:t>
              </a:r>
              <a:r>
                <a:rPr lang="ru-RU" altLang="ru-RU" sz="2400" b="1" dirty="0" smtClean="0">
                  <a:solidFill>
                    <a:srgbClr val="000000"/>
                  </a:solidFill>
                  <a:latin typeface="+mn-lt"/>
                </a:rPr>
                <a:t>565,0</a:t>
              </a:r>
              <a:endPara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952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487345" y="1108735"/>
            <a:ext cx="8237220" cy="476103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В </a:t>
            </a:r>
            <a:r>
              <a:rPr lang="ru-RU" sz="2800" dirty="0"/>
              <a:t>централизованном бюджете </a:t>
            </a:r>
            <a:r>
              <a:rPr lang="ru-RU" sz="2800" b="1" dirty="0"/>
              <a:t>для факультетов</a:t>
            </a:r>
            <a:r>
              <a:rPr lang="ru-RU" sz="2800" dirty="0"/>
              <a:t> запланированы следующие расходы:</a:t>
            </a:r>
          </a:p>
          <a:p>
            <a:pPr marL="0" indent="0">
              <a:buNone/>
            </a:pPr>
            <a:r>
              <a:rPr lang="ru-RU" sz="2800" dirty="0"/>
              <a:t> </a:t>
            </a:r>
          </a:p>
          <a:p>
            <a:pPr marL="0" indent="0">
              <a:buNone/>
            </a:pPr>
            <a:r>
              <a:rPr lang="ru-RU" sz="2800" dirty="0"/>
              <a:t> </a:t>
            </a:r>
          </a:p>
          <a:p>
            <a:r>
              <a:rPr lang="ru-RU" sz="2800" dirty="0"/>
              <a:t>Приобретение оборудования – 7,00</a:t>
            </a:r>
            <a:r>
              <a:rPr lang="ru-RU" sz="2800" b="1" dirty="0"/>
              <a:t> </a:t>
            </a:r>
            <a:r>
              <a:rPr lang="ru-RU" sz="2800" b="1" dirty="0" smtClean="0"/>
              <a:t>млн </a:t>
            </a:r>
            <a:r>
              <a:rPr lang="ru-RU" sz="2800" b="1" dirty="0"/>
              <a:t>руб.</a:t>
            </a: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r>
              <a:rPr lang="ru-RU" sz="2800" dirty="0"/>
              <a:t>Командировочные расходы –   1,05</a:t>
            </a:r>
            <a:r>
              <a:rPr lang="ru-RU" sz="2800" b="1" dirty="0"/>
              <a:t> </a:t>
            </a:r>
            <a:r>
              <a:rPr lang="ru-RU" sz="2800" b="1" dirty="0" smtClean="0"/>
              <a:t>млн </a:t>
            </a:r>
            <a:r>
              <a:rPr lang="ru-RU" sz="2800" b="1" dirty="0"/>
              <a:t>руб.</a:t>
            </a:r>
            <a:endParaRPr lang="ru-RU" sz="2800" dirty="0"/>
          </a:p>
          <a:p>
            <a:pPr marL="0" lvl="0" indent="0" algn="just">
              <a:buNone/>
            </a:pPr>
            <a:endParaRPr lang="ru-RU" sz="2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243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9827" y="2356338"/>
            <a:ext cx="9163827" cy="344929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Оплата труда по результатам </a:t>
            </a:r>
            <a:r>
              <a:rPr lang="ru-RU" sz="4000" b="1" dirty="0">
                <a:latin typeface="+mn-lt"/>
              </a:rPr>
              <a:t>финансово-хозяйственной деятельности </a:t>
            </a:r>
            <a:r>
              <a:rPr lang="ru-RU" sz="4000" b="1" dirty="0" smtClean="0">
                <a:latin typeface="+mn-lt"/>
              </a:rPr>
              <a:t>в 2020 году</a:t>
            </a:r>
            <a:br>
              <a:rPr lang="ru-RU" sz="4000" b="1" dirty="0" smtClean="0">
                <a:latin typeface="+mn-lt"/>
              </a:rPr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0518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754"/>
            <a:ext cx="8229600" cy="1464646"/>
          </a:xfrm>
          <a:noFill/>
        </p:spPr>
        <p:txBody>
          <a:bodyPr>
            <a:normAutofit/>
          </a:bodyPr>
          <a:lstStyle/>
          <a:p>
            <a:pPr lvl="0"/>
            <a:r>
              <a:rPr lang="ru-RU" sz="4000" dirty="0">
                <a:latin typeface="+mn-lt"/>
              </a:rPr>
              <a:t>Анализ ФОТ </a:t>
            </a:r>
            <a:r>
              <a:rPr lang="ru-RU" sz="4000" dirty="0" smtClean="0">
                <a:latin typeface="+mn-lt"/>
              </a:rPr>
              <a:t>ППС</a:t>
            </a:r>
            <a:endParaRPr lang="ru-RU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539262" y="1829157"/>
            <a:ext cx="8147538" cy="4447817"/>
          </a:xfrm>
          <a:noFill/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ru-RU" sz="3000" dirty="0" smtClean="0"/>
              <a:t>По </a:t>
            </a:r>
            <a:r>
              <a:rPr lang="ru-RU" sz="3000" dirty="0"/>
              <a:t>источникам и </a:t>
            </a:r>
            <a:r>
              <a:rPr lang="ru-RU" sz="3000" dirty="0" smtClean="0"/>
              <a:t>должностям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3000" dirty="0" smtClean="0"/>
              <a:t>По объемам выплат за счет НИР и ДОУ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3000" dirty="0" smtClean="0"/>
              <a:t>По возрастному составу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165850"/>
            <a:ext cx="539750" cy="431800"/>
          </a:xfrm>
        </p:spPr>
        <p:txBody>
          <a:bodyPr/>
          <a:lstStyle/>
          <a:p>
            <a:fld id="{C5D52912-D9AF-4A3A-AA65-8654ED213EC7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25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3368</TotalTime>
  <Words>1209</Words>
  <Application>Microsoft Office PowerPoint</Application>
  <PresentationFormat>Экран (4:3)</PresentationFormat>
  <Paragraphs>632</Paragraphs>
  <Slides>30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7" baseType="lpstr">
      <vt:lpstr>Adobe Caslon Pro</vt:lpstr>
      <vt:lpstr>Arial</vt:lpstr>
      <vt:lpstr>Calibri</vt:lpstr>
      <vt:lpstr>Calibri Light</vt:lpstr>
      <vt:lpstr>Symbol</vt:lpstr>
      <vt:lpstr>Times New Roman</vt:lpstr>
      <vt:lpstr>Тема Office</vt:lpstr>
      <vt:lpstr>Результаты финансово-хозяйственной деятельности за 2020 год  и план на 2021 год  1. Основные параметры бюджета за 2020 год  и плана на 2021 год 2. Финансовое обеспечение вуза в части оплаты труда </vt:lpstr>
      <vt:lpstr>Бюджетный баланс вуза, млн руб.</vt:lpstr>
      <vt:lpstr>Структура остатка средств на 01.01.2021 г. млн руб.</vt:lpstr>
      <vt:lpstr>По состоянию на 01.01.2021 г.</vt:lpstr>
      <vt:lpstr>Структура доходов, млн руб.</vt:lpstr>
      <vt:lpstr>Структура расходов в 2021 г., млн руб.</vt:lpstr>
      <vt:lpstr>Презентация PowerPoint</vt:lpstr>
      <vt:lpstr>Оплата труда по результатам финансово-хозяйственной деятельности в 2020 году   </vt:lpstr>
      <vt:lpstr>Анализ ФОТ ППС</vt:lpstr>
      <vt:lpstr>ФОТ НГТУ (в 2020 году)</vt:lpstr>
      <vt:lpstr>Дорожная карта  (постановление Правительства № 722р от 30.04.2014 г.)</vt:lpstr>
      <vt:lpstr>Презентация PowerPoint</vt:lpstr>
      <vt:lpstr>Презентация PowerPoint</vt:lpstr>
      <vt:lpstr>Презентация PowerPoint</vt:lpstr>
      <vt:lpstr>ПРОФЕССОР</vt:lpstr>
      <vt:lpstr>Презентация PowerPoint</vt:lpstr>
      <vt:lpstr>Презентация PowerPoint</vt:lpstr>
      <vt:lpstr>ДОЦЕНТ </vt:lpstr>
      <vt:lpstr>Презентация PowerPoint</vt:lpstr>
      <vt:lpstr>Презентация PowerPoint</vt:lpstr>
      <vt:lpstr>Ассистент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Преподаватель, в том числе «старший» в категории ППС ВО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ПФО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 НГТУ Факт 2015 План на 2016</dc:title>
  <dc:creator>Сабатаев Владимир Евгеньевич</dc:creator>
  <cp:lastModifiedBy>Пользователь Windows</cp:lastModifiedBy>
  <cp:revision>428</cp:revision>
  <cp:lastPrinted>2021-02-20T03:57:08Z</cp:lastPrinted>
  <dcterms:created xsi:type="dcterms:W3CDTF">2016-02-01T04:42:58Z</dcterms:created>
  <dcterms:modified xsi:type="dcterms:W3CDTF">2021-04-07T07:02:16Z</dcterms:modified>
</cp:coreProperties>
</file>