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4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75" r:id="rId2"/>
    <p:sldId id="276" r:id="rId3"/>
    <p:sldId id="277" r:id="rId4"/>
    <p:sldId id="430" r:id="rId5"/>
    <p:sldId id="433" r:id="rId6"/>
    <p:sldId id="434" r:id="rId7"/>
    <p:sldId id="435" r:id="rId8"/>
    <p:sldId id="532" r:id="rId9"/>
    <p:sldId id="533" r:id="rId10"/>
    <p:sldId id="361" r:id="rId11"/>
    <p:sldId id="376" r:id="rId12"/>
    <p:sldId id="504" r:id="rId13"/>
    <p:sldId id="518" r:id="rId14"/>
    <p:sldId id="509" r:id="rId15"/>
    <p:sldId id="505" r:id="rId16"/>
    <p:sldId id="511" r:id="rId17"/>
    <p:sldId id="512" r:id="rId18"/>
    <p:sldId id="379" r:id="rId19"/>
    <p:sldId id="470" r:id="rId20"/>
    <p:sldId id="513" r:id="rId21"/>
    <p:sldId id="500" r:id="rId22"/>
    <p:sldId id="501" r:id="rId23"/>
    <p:sldId id="414" r:id="rId24"/>
    <p:sldId id="343" r:id="rId25"/>
    <p:sldId id="551" r:id="rId26"/>
    <p:sldId id="549" r:id="rId27"/>
    <p:sldId id="494" r:id="rId28"/>
    <p:sldId id="540" r:id="rId29"/>
    <p:sldId id="550" r:id="rId30"/>
    <p:sldId id="523" r:id="rId31"/>
    <p:sldId id="552" r:id="rId32"/>
    <p:sldId id="484" r:id="rId33"/>
    <p:sldId id="529" r:id="rId34"/>
    <p:sldId id="531" r:id="rId35"/>
    <p:sldId id="487" r:id="rId36"/>
    <p:sldId id="488" r:id="rId37"/>
    <p:sldId id="357" r:id="rId38"/>
    <p:sldId id="459" r:id="rId39"/>
    <p:sldId id="460" r:id="rId40"/>
    <p:sldId id="461" r:id="rId41"/>
    <p:sldId id="462" r:id="rId42"/>
    <p:sldId id="546" r:id="rId43"/>
    <p:sldId id="547" r:id="rId44"/>
    <p:sldId id="392" r:id="rId45"/>
    <p:sldId id="295" r:id="rId46"/>
    <p:sldId id="542" r:id="rId47"/>
    <p:sldId id="543" r:id="rId48"/>
    <p:sldId id="553" r:id="rId49"/>
    <p:sldId id="563" r:id="rId50"/>
    <p:sldId id="557" r:id="rId51"/>
    <p:sldId id="405" r:id="rId52"/>
    <p:sldId id="311" r:id="rId53"/>
    <p:sldId id="422" r:id="rId54"/>
    <p:sldId id="514" r:id="rId55"/>
    <p:sldId id="527" r:id="rId56"/>
    <p:sldId id="545" r:id="rId57"/>
    <p:sldId id="530" r:id="rId58"/>
    <p:sldId id="412" r:id="rId59"/>
    <p:sldId id="452" r:id="rId60"/>
    <p:sldId id="451" r:id="rId61"/>
    <p:sldId id="454" r:id="rId62"/>
    <p:sldId id="426" r:id="rId63"/>
    <p:sldId id="427" r:id="rId64"/>
    <p:sldId id="474" r:id="rId65"/>
    <p:sldId id="475" r:id="rId66"/>
    <p:sldId id="421" r:id="rId67"/>
    <p:sldId id="528" r:id="rId68"/>
    <p:sldId id="561" r:id="rId69"/>
    <p:sldId id="562" r:id="rId70"/>
  </p:sldIdLst>
  <p:sldSz cx="9144000" cy="5143500" type="screen16x9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азанова Анастасия Романовна" initials="БАР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0E4E"/>
    <a:srgbClr val="4A8278"/>
    <a:srgbClr val="7F7F7F"/>
    <a:srgbClr val="20694C"/>
    <a:srgbClr val="087865"/>
    <a:srgbClr val="960E0E"/>
    <a:srgbClr val="F7A417"/>
    <a:srgbClr val="065E4F"/>
    <a:srgbClr val="C62323"/>
    <a:srgbClr val="007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6" autoAdjust="0"/>
    <p:restoredTop sz="91945" autoAdjust="0"/>
  </p:normalViewPr>
  <p:slideViewPr>
    <p:cSldViewPr>
      <p:cViewPr varScale="1">
        <p:scale>
          <a:sx n="141" d="100"/>
          <a:sy n="141" d="100"/>
        </p:scale>
        <p:origin x="522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&#1088;&#1077;&#1079;&#1091;&#1083;&#1100;&#1090;&#1072;&#1090;&#1099;%20&#1055;&#1050;%2019(1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28780948680818E-2"/>
          <c:y val="5.3092779841800242E-3"/>
          <c:w val="1"/>
          <c:h val="0.846840608085913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FBFB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C12-4DE7-8E02-502BDEB3B729}"/>
              </c:ext>
            </c:extLst>
          </c:dPt>
          <c:dPt>
            <c:idx val="1"/>
            <c:invertIfNegative val="0"/>
            <c:bubble3D val="0"/>
            <c:spPr>
              <a:solidFill>
                <a:srgbClr val="20694C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C12-4DE7-8E02-502BDEB3B729}"/>
              </c:ext>
            </c:extLst>
          </c:dPt>
          <c:dPt>
            <c:idx val="2"/>
            <c:invertIfNegative val="0"/>
            <c:bubble3D val="0"/>
            <c:spPr>
              <a:solidFill>
                <a:srgbClr val="72E09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C12-4DE7-8E02-502BDEB3B729}"/>
              </c:ext>
            </c:extLst>
          </c:dPt>
          <c:cat>
            <c:strRef>
              <c:f>Лист1!$A$2:$A$5</c:f>
              <c:strCache>
                <c:ptCount val="3"/>
                <c:pt idx="0">
                  <c:v>Изобретения</c:v>
                </c:pt>
                <c:pt idx="1">
                  <c:v>Полезные модели</c:v>
                </c:pt>
                <c:pt idx="2">
                  <c:v>Программы для ЭВМ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15</c:v>
                </c:pt>
                <c:pt idx="2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BA0-4405-A948-0AFD6E4A0D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Изобретения</c:v>
                </c:pt>
                <c:pt idx="1">
                  <c:v>Полезные модели</c:v>
                </c:pt>
                <c:pt idx="2">
                  <c:v>Программы для ЭВМ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BA0-4405-A948-0AFD6E4A0DE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Изобретения</c:v>
                </c:pt>
                <c:pt idx="1">
                  <c:v>Полезные модели</c:v>
                </c:pt>
                <c:pt idx="2">
                  <c:v>Программы для ЭВМ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BA0-4405-A948-0AFD6E4A0D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2"/>
        <c:overlap val="100"/>
        <c:axId val="240806208"/>
        <c:axId val="240806768"/>
      </c:barChart>
      <c:catAx>
        <c:axId val="24080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0806768"/>
        <c:crosses val="autoZero"/>
        <c:auto val="1"/>
        <c:lblAlgn val="ctr"/>
        <c:lblOffset val="100"/>
        <c:noMultiLvlLbl val="0"/>
      </c:catAx>
      <c:valAx>
        <c:axId val="2408067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0806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080067018683996E-2"/>
          <c:y val="0"/>
          <c:w val="1"/>
          <c:h val="0.846840608085913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FBFB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8F4-4EFB-9F59-796C20DADBA7}"/>
              </c:ext>
            </c:extLst>
          </c:dPt>
          <c:dPt>
            <c:idx val="1"/>
            <c:invertIfNegative val="0"/>
            <c:bubble3D val="0"/>
            <c:spPr>
              <a:solidFill>
                <a:srgbClr val="20694C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8F4-4EFB-9F59-796C20DADBA7}"/>
              </c:ext>
            </c:extLst>
          </c:dPt>
          <c:dPt>
            <c:idx val="2"/>
            <c:invertIfNegative val="0"/>
            <c:bubble3D val="0"/>
            <c:spPr>
              <a:solidFill>
                <a:srgbClr val="72E09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8F4-4EFB-9F59-796C20DADBA7}"/>
              </c:ext>
            </c:extLst>
          </c:dPt>
          <c:cat>
            <c:strRef>
              <c:f>Лист1!$A$2:$A$5</c:f>
              <c:strCache>
                <c:ptCount val="3"/>
                <c:pt idx="0">
                  <c:v>Изобретения</c:v>
                </c:pt>
                <c:pt idx="1">
                  <c:v>Полезные модели</c:v>
                </c:pt>
                <c:pt idx="2">
                  <c:v>Программы для ЭВМ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</c:v>
                </c:pt>
                <c:pt idx="1">
                  <c:v>13</c:v>
                </c:pt>
                <c:pt idx="2">
                  <c:v>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EC-4FC2-89BD-CBCAB442609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Изобретения</c:v>
                </c:pt>
                <c:pt idx="1">
                  <c:v>Полезные модели</c:v>
                </c:pt>
                <c:pt idx="2">
                  <c:v>Программы для ЭВМ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4EC-4FC2-89BD-CBCAB442609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Изобретения</c:v>
                </c:pt>
                <c:pt idx="1">
                  <c:v>Полезные модели</c:v>
                </c:pt>
                <c:pt idx="2">
                  <c:v>Программы для ЭВМ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4EC-4FC2-89BD-CBCAB44260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2"/>
        <c:overlap val="100"/>
        <c:axId val="240810128"/>
        <c:axId val="240810688"/>
      </c:barChart>
      <c:catAx>
        <c:axId val="240810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0810688"/>
        <c:crosses val="autoZero"/>
        <c:auto val="1"/>
        <c:lblAlgn val="ctr"/>
        <c:lblOffset val="100"/>
        <c:noMultiLvlLbl val="0"/>
      </c:catAx>
      <c:valAx>
        <c:axId val="2408106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0810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59485453997175"/>
          <c:y val="4.057179809234826E-2"/>
          <c:w val="0.92954104665168202"/>
          <c:h val="0.691523650627555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2018(факт)</c:v>
                </c:pt>
              </c:strCache>
            </c:strRef>
          </c:tx>
          <c:spPr>
            <a:solidFill>
              <a:srgbClr val="960E0E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-4.5167439610778693E-3"/>
                  <c:y val="-1.384663650752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CD8-43C6-BE0A-188E209AB0B6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9.0334879221555184E-3"/>
                  <c:y val="1.0384977380647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CD8-43C6-BE0A-188E209AB0B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Программа развития</c:v>
                </c:pt>
                <c:pt idx="1">
                  <c:v>Темплан НГТУ</c:v>
                </c:pt>
                <c:pt idx="2">
                  <c:v>Пост. №218</c:v>
                </c:pt>
                <c:pt idx="3">
                  <c:v>ФПИ</c:v>
                </c:pt>
                <c:pt idx="4">
                  <c:v>ФЦП</c:v>
                </c:pt>
                <c:pt idx="5">
                  <c:v>РНФ</c:v>
                </c:pt>
                <c:pt idx="6">
                  <c:v>РФФИ</c:v>
                </c:pt>
                <c:pt idx="7">
                  <c:v>х/д</c:v>
                </c:pt>
                <c:pt idx="8">
                  <c:v>Гранты Президента</c:v>
                </c:pt>
                <c:pt idx="9">
                  <c:v>Госзадание</c:v>
                </c:pt>
                <c:pt idx="10">
                  <c:v>Итого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3.2</c:v>
                </c:pt>
                <c:pt idx="1">
                  <c:v>32</c:v>
                </c:pt>
                <c:pt idx="2">
                  <c:v>54</c:v>
                </c:pt>
                <c:pt idx="3">
                  <c:v>25.5</c:v>
                </c:pt>
                <c:pt idx="4">
                  <c:v>47.1</c:v>
                </c:pt>
                <c:pt idx="5">
                  <c:v>10.5</c:v>
                </c:pt>
                <c:pt idx="6">
                  <c:v>23.1</c:v>
                </c:pt>
                <c:pt idx="7">
                  <c:v>132.1</c:v>
                </c:pt>
                <c:pt idx="8">
                  <c:v>3.4</c:v>
                </c:pt>
                <c:pt idx="9">
                  <c:v>74.7</c:v>
                </c:pt>
                <c:pt idx="10">
                  <c:v>405.59999999999997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CD8-43C6-BE0A-188E209AB0B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2019(законтрактовано)</c:v>
                </c:pt>
              </c:strCache>
            </c:strRef>
          </c:tx>
          <c:spPr>
            <a:solidFill>
              <a:srgbClr val="20694C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1.505581320359253E-3"/>
                  <c:y val="2.07699547612940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CD8-43C6-BE0A-188E209AB0B6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5055813203591426E-3"/>
                  <c:y val="1.7308295634411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CD8-43C6-BE0A-188E209AB0B6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3.393527262402943E-3"/>
                  <c:y val="-1.73084344701619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CD8-43C6-BE0A-188E209AB0B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Программа развития</c:v>
                </c:pt>
                <c:pt idx="1">
                  <c:v>Темплан НГТУ</c:v>
                </c:pt>
                <c:pt idx="2">
                  <c:v>Пост. №218</c:v>
                </c:pt>
                <c:pt idx="3">
                  <c:v>ФПИ</c:v>
                </c:pt>
                <c:pt idx="4">
                  <c:v>ФЦП</c:v>
                </c:pt>
                <c:pt idx="5">
                  <c:v>РНФ</c:v>
                </c:pt>
                <c:pt idx="6">
                  <c:v>РФФИ</c:v>
                </c:pt>
                <c:pt idx="7">
                  <c:v>х/д</c:v>
                </c:pt>
                <c:pt idx="8">
                  <c:v>Гранты Президента</c:v>
                </c:pt>
                <c:pt idx="9">
                  <c:v>Госзадание</c:v>
                </c:pt>
                <c:pt idx="10">
                  <c:v>Итого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5.3</c:v>
                </c:pt>
                <c:pt idx="1">
                  <c:v>43.3</c:v>
                </c:pt>
                <c:pt idx="2">
                  <c:v>0</c:v>
                </c:pt>
                <c:pt idx="3">
                  <c:v>6.4</c:v>
                </c:pt>
                <c:pt idx="4">
                  <c:v>35.6</c:v>
                </c:pt>
                <c:pt idx="5">
                  <c:v>9.5</c:v>
                </c:pt>
                <c:pt idx="6">
                  <c:v>28</c:v>
                </c:pt>
                <c:pt idx="7">
                  <c:v>139</c:v>
                </c:pt>
                <c:pt idx="8">
                  <c:v>2.4</c:v>
                </c:pt>
                <c:pt idx="9">
                  <c:v>68</c:v>
                </c:pt>
                <c:pt idx="10">
                  <c:v>337.5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CD8-43C6-BE0A-188E209AB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overlap val="-8"/>
        <c:axId val="240813488"/>
        <c:axId val="240814048"/>
      </c:barChart>
      <c:catAx>
        <c:axId val="24081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02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40814048"/>
        <c:crosses val="autoZero"/>
        <c:auto val="1"/>
        <c:lblAlgn val="ctr"/>
        <c:lblOffset val="100"/>
        <c:noMultiLvlLbl val="0"/>
      </c:catAx>
      <c:valAx>
        <c:axId val="240814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40813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15" b="1" i="1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800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</a:t>
            </a:r>
            <a:r>
              <a:rPr lang="ru-RU" sz="1800" b="1" i="1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ПЛАНЕ НАБОРА</a:t>
            </a:r>
            <a:endParaRPr lang="ru-RU" sz="1800" b="1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1.8299011410887869E-2"/>
          <c:y val="0"/>
        </c:manualLayout>
      </c:layout>
      <c:overlay val="0"/>
      <c:spPr>
        <a:noFill/>
        <a:ln w="25359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2017-2018</c:v>
                </c:pt>
              </c:strCache>
            </c:strRef>
          </c:tx>
          <c:spPr>
            <a:solidFill>
              <a:srgbClr val="20694C"/>
            </a:solidFill>
            <a:ln>
              <a:noFill/>
            </a:ln>
            <a:effectLst/>
          </c:spPr>
          <c:invertIfNegative val="0"/>
          <c:dLbls>
            <c:spPr>
              <a:noFill/>
              <a:ln w="25359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Бакалавриат</c:v>
                </c:pt>
                <c:pt idx="1">
                  <c:v>Специалитет</c:v>
                </c:pt>
                <c:pt idx="2">
                  <c:v>магистратура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1581</c:v>
                </c:pt>
                <c:pt idx="1">
                  <c:v>70</c:v>
                </c:pt>
                <c:pt idx="2">
                  <c:v>879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F0-43CC-9AE1-F3292B89FBD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rgbClr val="A50021"/>
            </a:solidFill>
            <a:ln w="25359">
              <a:noFill/>
            </a:ln>
          </c:spPr>
          <c:invertIfNegative val="0"/>
          <c:dLbls>
            <c:dLbl>
              <c:idx val="0"/>
              <c:layout>
                <c:manualLayout>
                  <c:x val="1.8579284841366639E-3"/>
                  <c:y val="4.199268864306063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FF0-43CC-9AE1-F3292B89FBD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59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Бакалавриат</c:v>
                </c:pt>
                <c:pt idx="1">
                  <c:v>Специалитет</c:v>
                </c:pt>
                <c:pt idx="2">
                  <c:v>магистратура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1534</c:v>
                </c:pt>
                <c:pt idx="1">
                  <c:v>77</c:v>
                </c:pt>
                <c:pt idx="2">
                  <c:v>921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FF0-43CC-9AE1-F3292B89FBD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2019-2020</c:v>
                </c:pt>
              </c:strCache>
            </c:strRef>
          </c:tx>
          <c:spPr>
            <a:solidFill>
              <a:srgbClr val="7F7F7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Бакалавриат</c:v>
                </c:pt>
                <c:pt idx="1">
                  <c:v>Специалитет</c:v>
                </c:pt>
                <c:pt idx="2">
                  <c:v>магистратура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1674</c:v>
                </c:pt>
                <c:pt idx="1">
                  <c:v>85</c:v>
                </c:pt>
                <c:pt idx="2">
                  <c:v>871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696-41DA-9AAC-2DCB6044E0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0817968"/>
        <c:axId val="240818528"/>
      </c:barChart>
      <c:catAx>
        <c:axId val="240817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796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31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40818528"/>
        <c:crosses val="autoZero"/>
        <c:auto val="1"/>
        <c:lblAlgn val="ctr"/>
        <c:lblOffset val="100"/>
        <c:noMultiLvlLbl val="0"/>
      </c:catAx>
      <c:valAx>
        <c:axId val="240818528"/>
        <c:scaling>
          <c:orientation val="minMax"/>
        </c:scaling>
        <c:delete val="1"/>
        <c:axPos val="l"/>
        <c:majorGridlines>
          <c:spPr>
            <a:ln w="9796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40817968"/>
        <c:crosses val="autoZero"/>
        <c:crossBetween val="between"/>
      </c:valAx>
      <c:spPr>
        <a:noFill/>
        <a:ln w="25359">
          <a:noFill/>
        </a:ln>
      </c:spPr>
    </c:plotArea>
    <c:legend>
      <c:legendPos val="b"/>
      <c:overlay val="0"/>
      <c:spPr>
        <a:noFill/>
        <a:ln w="25359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31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758627393798001E-2"/>
          <c:y val="4.1025635001650421E-2"/>
          <c:w val="0.96624137260620202"/>
          <c:h val="0.781567420066087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Лист4!$B$1</c:f>
              <c:strCache>
                <c:ptCount val="1"/>
                <c:pt idx="0">
                  <c:v>Конкурс 2017</c:v>
                </c:pt>
              </c:strCache>
            </c:strRef>
          </c:tx>
          <c:spPr>
            <a:solidFill>
              <a:srgbClr val="087865"/>
            </a:solidFill>
            <a:ln>
              <a:noFill/>
            </a:ln>
            <a:effectLst/>
          </c:spPr>
          <c:invertIfNegative val="0"/>
          <c:cat>
            <c:strRef>
              <c:f>Лист4!$A$2:$A$9</c:f>
              <c:strCache>
                <c:ptCount val="8"/>
                <c:pt idx="0">
                  <c:v>АВТФ</c:v>
                </c:pt>
                <c:pt idx="1">
                  <c:v>ФПМИ</c:v>
                </c:pt>
                <c:pt idx="2">
                  <c:v>РЭФ</c:v>
                </c:pt>
                <c:pt idx="3">
                  <c:v>ФТФ</c:v>
                </c:pt>
                <c:pt idx="4">
                  <c:v>МТФ</c:v>
                </c:pt>
                <c:pt idx="5">
                  <c:v>ФЛА</c:v>
                </c:pt>
                <c:pt idx="6">
                  <c:v>ФЭН</c:v>
                </c:pt>
                <c:pt idx="7">
                  <c:v>ФМА</c:v>
                </c:pt>
              </c:strCache>
            </c:strRef>
          </c:cat>
          <c:val>
            <c:numRef>
              <c:f>Лист4!$B$2:$B$9</c:f>
              <c:numCache>
                <c:formatCode>General</c:formatCode>
                <c:ptCount val="8"/>
                <c:pt idx="0">
                  <c:v>4.3899999999999997</c:v>
                </c:pt>
                <c:pt idx="1">
                  <c:v>3.63</c:v>
                </c:pt>
                <c:pt idx="2">
                  <c:v>2.21</c:v>
                </c:pt>
                <c:pt idx="3">
                  <c:v>3.91</c:v>
                </c:pt>
                <c:pt idx="4">
                  <c:v>3.68</c:v>
                </c:pt>
                <c:pt idx="5">
                  <c:v>3.48</c:v>
                </c:pt>
                <c:pt idx="6">
                  <c:v>4.05</c:v>
                </c:pt>
                <c:pt idx="7">
                  <c:v>3.16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7B-4F11-B3F4-E27492F8892E}"/>
            </c:ext>
          </c:extLst>
        </c:ser>
        <c:ser>
          <c:idx val="1"/>
          <c:order val="1"/>
          <c:tx>
            <c:strRef>
              <c:f>Лист4!$C$1</c:f>
              <c:strCache>
                <c:ptCount val="1"/>
                <c:pt idx="0">
                  <c:v>Конкурс 2018</c:v>
                </c:pt>
              </c:strCache>
            </c:strRef>
          </c:tx>
          <c:spPr>
            <a:solidFill>
              <a:srgbClr val="7F7F7F"/>
            </a:solidFill>
            <a:ln>
              <a:noFill/>
            </a:ln>
            <a:effectLst/>
          </c:spPr>
          <c:invertIfNegative val="0"/>
          <c:cat>
            <c:strRef>
              <c:f>Лист4!$A$2:$A$9</c:f>
              <c:strCache>
                <c:ptCount val="8"/>
                <c:pt idx="0">
                  <c:v>АВТФ</c:v>
                </c:pt>
                <c:pt idx="1">
                  <c:v>ФПМИ</c:v>
                </c:pt>
                <c:pt idx="2">
                  <c:v>РЭФ</c:v>
                </c:pt>
                <c:pt idx="3">
                  <c:v>ФТФ</c:v>
                </c:pt>
                <c:pt idx="4">
                  <c:v>МТФ</c:v>
                </c:pt>
                <c:pt idx="5">
                  <c:v>ФЛА</c:v>
                </c:pt>
                <c:pt idx="6">
                  <c:v>ФЭН</c:v>
                </c:pt>
                <c:pt idx="7">
                  <c:v>ФМА</c:v>
                </c:pt>
              </c:strCache>
            </c:strRef>
          </c:cat>
          <c:val>
            <c:numRef>
              <c:f>Лист4!$C$2:$C$9</c:f>
              <c:numCache>
                <c:formatCode>General</c:formatCode>
                <c:ptCount val="8"/>
                <c:pt idx="0">
                  <c:v>5.58</c:v>
                </c:pt>
                <c:pt idx="1">
                  <c:v>3.67</c:v>
                </c:pt>
                <c:pt idx="2">
                  <c:v>2.15</c:v>
                </c:pt>
                <c:pt idx="3">
                  <c:v>3.68</c:v>
                </c:pt>
                <c:pt idx="4">
                  <c:v>4.16</c:v>
                </c:pt>
                <c:pt idx="5">
                  <c:v>3.43</c:v>
                </c:pt>
                <c:pt idx="6">
                  <c:v>3.95</c:v>
                </c:pt>
                <c:pt idx="7">
                  <c:v>3.08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F7B-4F11-B3F4-E27492F8892E}"/>
            </c:ext>
          </c:extLst>
        </c:ser>
        <c:ser>
          <c:idx val="2"/>
          <c:order val="2"/>
          <c:tx>
            <c:strRef>
              <c:f>Лист4!$D$1</c:f>
              <c:strCache>
                <c:ptCount val="1"/>
                <c:pt idx="0">
                  <c:v>Конкурс 2019</c:v>
                </c:pt>
              </c:strCache>
            </c:strRef>
          </c:tx>
          <c:spPr>
            <a:solidFill>
              <a:srgbClr val="960E0E"/>
            </a:solidFill>
            <a:ln>
              <a:solidFill>
                <a:srgbClr val="960E0E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Stem" panose="020B0503020203020204" pitchFamily="34" charset="-52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Лист4!$A$2:$A$9</c:f>
              <c:strCache>
                <c:ptCount val="8"/>
                <c:pt idx="0">
                  <c:v>АВТФ</c:v>
                </c:pt>
                <c:pt idx="1">
                  <c:v>ФПМИ</c:v>
                </c:pt>
                <c:pt idx="2">
                  <c:v>РЭФ</c:v>
                </c:pt>
                <c:pt idx="3">
                  <c:v>ФТФ</c:v>
                </c:pt>
                <c:pt idx="4">
                  <c:v>МТФ</c:v>
                </c:pt>
                <c:pt idx="5">
                  <c:v>ФЛА</c:v>
                </c:pt>
                <c:pt idx="6">
                  <c:v>ФЭН</c:v>
                </c:pt>
                <c:pt idx="7">
                  <c:v>ФМА</c:v>
                </c:pt>
              </c:strCache>
            </c:strRef>
          </c:cat>
          <c:val>
            <c:numRef>
              <c:f>Лист4!$D$2:$D$9</c:f>
              <c:numCache>
                <c:formatCode>General</c:formatCode>
                <c:ptCount val="8"/>
                <c:pt idx="0">
                  <c:v>5.9</c:v>
                </c:pt>
                <c:pt idx="1">
                  <c:v>4.04</c:v>
                </c:pt>
                <c:pt idx="2">
                  <c:v>2.34</c:v>
                </c:pt>
                <c:pt idx="3">
                  <c:v>2.93</c:v>
                </c:pt>
                <c:pt idx="4">
                  <c:v>3.98</c:v>
                </c:pt>
                <c:pt idx="5">
                  <c:v>2.68</c:v>
                </c:pt>
                <c:pt idx="6">
                  <c:v>3.89</c:v>
                </c:pt>
                <c:pt idx="7">
                  <c:v>3.49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F7B-4F11-B3F4-E27492F889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4579376"/>
        <c:axId val="244579936"/>
      </c:barChart>
      <c:catAx>
        <c:axId val="24457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defRPr>
            </a:pPr>
            <a:endParaRPr lang="ru-RU"/>
          </a:p>
        </c:txPr>
        <c:crossAx val="244579936"/>
        <c:crosses val="autoZero"/>
        <c:auto val="1"/>
        <c:lblAlgn val="ctr"/>
        <c:lblOffset val="100"/>
        <c:noMultiLvlLbl val="0"/>
      </c:catAx>
      <c:valAx>
        <c:axId val="244579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defRPr>
            </a:pPr>
            <a:endParaRPr lang="ru-RU"/>
          </a:p>
        </c:txPr>
        <c:crossAx val="244579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Stem" panose="020B0503020203020204" pitchFamily="34" charset="-52"/>
          <a:ea typeface="Stem" panose="020B0503020203020204" pitchFamily="34" charset="-52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 ИСТОЧНИКИ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 w="21513">
          <a:noFill/>
        </a:ln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C00000"/>
            </a:solidFill>
          </c:spPr>
          <c:dPt>
            <c:idx val="0"/>
            <c:bubble3D val="0"/>
            <c:spPr>
              <a:solidFill>
                <a:srgbClr val="DC0E4E"/>
              </a:solidFill>
              <a:ln w="38345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164-415F-A056-33FF603990C0}"/>
              </c:ext>
            </c:extLst>
          </c:dPt>
          <c:dPt>
            <c:idx val="1"/>
            <c:bubble3D val="0"/>
            <c:spPr>
              <a:solidFill>
                <a:srgbClr val="065E4F"/>
              </a:solidFill>
              <a:ln w="38345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164-415F-A056-33FF603990C0}"/>
              </c:ext>
            </c:extLst>
          </c:dPt>
          <c:dLbls>
            <c:dLbl>
              <c:idx val="0"/>
              <c:layout>
                <c:manualLayout>
                  <c:x val="-0.18105637379380407"/>
                  <c:y val="-0.2739079442702088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7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67%</a:t>
                    </a:r>
                  </a:p>
                </c:rich>
              </c:tx>
              <c:spPr>
                <a:noFill/>
                <a:ln w="21513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164-415F-A056-33FF603990C0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0.16740158014100479"/>
                  <c:y val="8.41284729047199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7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33%</a:t>
                    </a:r>
                  </a:p>
                </c:rich>
              </c:tx>
              <c:spPr>
                <a:noFill/>
                <a:ln w="21513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164-415F-A056-33FF603990C0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 w="2151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7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4380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65</c:v>
                </c:pt>
                <c:pt idx="1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164-415F-A056-33FF603990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1574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ВНЕБЮДЖЕТНЫЕ</a:t>
            </a:r>
            <a:r>
              <a:rPr lang="ru-RU" sz="14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ПОСТУПЛЕНИЯ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 w="21595">
          <a:noFill/>
        </a:ln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586887431451141E-2"/>
          <c:y val="0.18368531030808466"/>
          <c:w val="0.95595662412737381"/>
          <c:h val="0.754292085825589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8"/>
          <c:dPt>
            <c:idx val="0"/>
            <c:bubble3D val="0"/>
            <c:explosion val="0"/>
            <c:spPr>
              <a:solidFill>
                <a:srgbClr val="DC0E4E"/>
              </a:solidFill>
              <a:ln w="3386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93D-4CE6-9EE4-ACEF25C9ECDC}"/>
              </c:ext>
            </c:extLst>
          </c:dPt>
          <c:dPt>
            <c:idx val="1"/>
            <c:bubble3D val="0"/>
            <c:explosion val="0"/>
            <c:spPr>
              <a:solidFill>
                <a:srgbClr val="065E4F"/>
              </a:solidFill>
              <a:ln w="33864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93D-4CE6-9EE4-ACEF25C9ECDC}"/>
              </c:ext>
            </c:extLst>
          </c:dPt>
          <c:dLbls>
            <c:dLbl>
              <c:idx val="0"/>
              <c:layout>
                <c:manualLayout>
                  <c:x val="-0.24882687776250773"/>
                  <c:y val="-0.1153679758575227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596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53%</a:t>
                    </a:r>
                  </a:p>
                </c:rich>
              </c:tx>
              <c:spPr>
                <a:noFill/>
                <a:ln w="21595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93D-4CE6-9EE4-ACEF25C9ECDC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596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47%</a:t>
                    </a:r>
                  </a:p>
                </c:rich>
              </c:tx>
              <c:spPr>
                <a:noFill/>
                <a:ln w="21595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93D-4CE6-9EE4-ACEF25C9ECDC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 w="21595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96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2699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93D-4CE6-9EE4-ACEF25C9EC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1645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166331869759187E-2"/>
          <c:y val="9.4242776657133986E-2"/>
          <c:w val="0.90030388251334026"/>
          <c:h val="0.535754949991070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Общее место в рейтинге</c:v>
                </c:pt>
              </c:strCache>
            </c:strRef>
          </c:tx>
          <c:spPr>
            <a:ln w="23782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16</c:v>
                </c:pt>
                <c:pt idx="1">
                  <c:v>20</c:v>
                </c:pt>
                <c:pt idx="2">
                  <c:v>24</c:v>
                </c:pt>
                <c:pt idx="3">
                  <c:v>26</c:v>
                </c:pt>
                <c:pt idx="4">
                  <c:v>31</c:v>
                </c:pt>
                <c:pt idx="5">
                  <c:v>32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CE4-4A63-9FCF-42D7A72C24A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Условия для получения качественного образования</c:v>
                </c:pt>
              </c:strCache>
            </c:strRef>
          </c:tx>
          <c:spPr>
            <a:ln w="23782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22</c:v>
                </c:pt>
                <c:pt idx="1">
                  <c:v>25</c:v>
                </c:pt>
                <c:pt idx="2">
                  <c:v>29</c:v>
                </c:pt>
                <c:pt idx="3">
                  <c:v>26</c:v>
                </c:pt>
                <c:pt idx="4">
                  <c:v>40</c:v>
                </c:pt>
                <c:pt idx="5">
                  <c:v>42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CE4-4A63-9FCF-42D7A72C24A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Уровень востребованности выпускников</c:v>
                </c:pt>
              </c:strCache>
            </c:strRef>
          </c:tx>
          <c:spPr>
            <a:ln w="23782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13</c:v>
                </c:pt>
                <c:pt idx="1">
                  <c:v>17</c:v>
                </c:pt>
                <c:pt idx="2">
                  <c:v>19</c:v>
                </c:pt>
                <c:pt idx="3">
                  <c:v>21</c:v>
                </c:pt>
                <c:pt idx="4">
                  <c:v>22</c:v>
                </c:pt>
                <c:pt idx="5">
                  <c:v>28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CE4-4A63-9FCF-42D7A72C24A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Уровень научно-исследовательской деятельности</c:v>
                </c:pt>
              </c:strCache>
            </c:strRef>
          </c:tx>
          <c:spPr>
            <a:ln w="23782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16</c:v>
                </c:pt>
                <c:pt idx="1">
                  <c:v>17</c:v>
                </c:pt>
                <c:pt idx="2">
                  <c:v>19</c:v>
                </c:pt>
                <c:pt idx="3">
                  <c:v>19</c:v>
                </c:pt>
                <c:pt idx="4">
                  <c:v>19</c:v>
                </c:pt>
                <c:pt idx="5">
                  <c:v>20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2CE4-4A63-9FCF-42D7A72C24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4587216"/>
        <c:axId val="244587776"/>
      </c:lineChart>
      <c:catAx>
        <c:axId val="244587216"/>
        <c:scaling>
          <c:orientation val="minMax"/>
        </c:scaling>
        <c:delete val="0"/>
        <c:axPos val="t"/>
        <c:numFmt formatCode="#,##0" sourceLinked="0"/>
        <c:majorTickMark val="none"/>
        <c:minorTickMark val="none"/>
        <c:tickLblPos val="nextTo"/>
        <c:spPr>
          <a:noFill/>
          <a:ln w="14269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1"/>
            </a:pPr>
            <a:endParaRPr lang="ru-RU"/>
          </a:p>
        </c:txPr>
        <c:crossAx val="244587776"/>
        <c:crosses val="autoZero"/>
        <c:auto val="1"/>
        <c:lblAlgn val="ctr"/>
        <c:lblOffset val="100"/>
        <c:noMultiLvlLbl val="0"/>
      </c:catAx>
      <c:valAx>
        <c:axId val="244587776"/>
        <c:scaling>
          <c:orientation val="maxMin"/>
        </c:scaling>
        <c:delete val="1"/>
        <c:axPos val="l"/>
        <c:majorGridlines>
          <c:spPr>
            <a:ln w="7134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44587216"/>
        <c:crosses val="autoZero"/>
        <c:crossBetween val="between"/>
      </c:valAx>
      <c:spPr>
        <a:noFill/>
        <a:ln w="19025">
          <a:noFill/>
        </a:ln>
      </c:spPr>
    </c:plotArea>
    <c:legend>
      <c:legendPos val="b"/>
      <c:layout>
        <c:manualLayout>
          <c:xMode val="edge"/>
          <c:yMode val="edge"/>
          <c:x val="5.0245889988306161E-2"/>
          <c:y val="0.67479141436149115"/>
          <c:w val="0.88526591752529338"/>
          <c:h val="0.3007756650676249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 w="7134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6374559205355782E-2"/>
          <c:y val="7.6097695494151449E-2"/>
          <c:w val="0.9468476105394682"/>
          <c:h val="0.5612176125757604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ln w="2375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136-4A99-AE00-71FF0BEC66D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185265028286233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136-4A99-AE00-71FF0BEC66D7}"/>
                </c:ex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2013/14</c:v>
                </c:pt>
                <c:pt idx="1">
                  <c:v>2014/15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79</c:v>
                </c:pt>
                <c:pt idx="1">
                  <c:v>88</c:v>
                </c:pt>
                <c:pt idx="2">
                  <c:v>49</c:v>
                </c:pt>
                <c:pt idx="4">
                  <c:v>35</c:v>
                </c:pt>
                <c:pt idx="5">
                  <c:v>29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A14-4A16-954D-30C961A2258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Исследования</c:v>
                </c:pt>
              </c:strCache>
            </c:strRef>
          </c:tx>
          <c:spPr>
            <a:ln w="2375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rgbClr val="C00000"/>
              </a:solidFill>
              <a:ln>
                <a:noFill/>
              </a:ln>
              <a:effectLst/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2013/14</c:v>
                </c:pt>
                <c:pt idx="1">
                  <c:v>2014/15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23</c:v>
                </c:pt>
                <c:pt idx="1">
                  <c:v>33</c:v>
                </c:pt>
                <c:pt idx="2">
                  <c:v>49</c:v>
                </c:pt>
                <c:pt idx="3">
                  <c:v>78</c:v>
                </c:pt>
                <c:pt idx="4">
                  <c:v>82</c:v>
                </c:pt>
                <c:pt idx="5">
                  <c:v>56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DA14-4A16-954D-30C961A2258B}"/>
            </c:ext>
          </c:extLst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>Бренд университета</c:v>
                </c:pt>
              </c:strCache>
            </c:strRef>
          </c:tx>
          <c:spPr>
            <a:ln w="2375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dLbls>
            <c:dLbl>
              <c:idx val="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2013/14</c:v>
                </c:pt>
                <c:pt idx="1">
                  <c:v>2014/15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59</c:v>
                </c:pt>
                <c:pt idx="1">
                  <c:v>52</c:v>
                </c:pt>
                <c:pt idx="2">
                  <c:v>31</c:v>
                </c:pt>
                <c:pt idx="3">
                  <c:v>29</c:v>
                </c:pt>
                <c:pt idx="4">
                  <c:v>23</c:v>
                </c:pt>
                <c:pt idx="5">
                  <c:v>29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DA14-4A16-954D-30C961A2258B}"/>
            </c:ext>
          </c:extLst>
        </c:ser>
        <c:ser>
          <c:idx val="4"/>
          <c:order val="3"/>
          <c:tx>
            <c:strRef>
              <c:f>Лист1!$F$1</c:f>
              <c:strCache>
                <c:ptCount val="1"/>
                <c:pt idx="0">
                  <c:v>Общее место в рейтинге</c:v>
                </c:pt>
              </c:strCache>
            </c:strRef>
          </c:tx>
          <c:dPt>
            <c:idx val="0"/>
            <c:marker>
              <c:symbol val="circle"/>
              <c:size val="9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9136-4A99-AE00-71FF0BEC66D7}"/>
              </c:ext>
            </c:extLst>
          </c:dPt>
          <c:dPt>
            <c:idx val="1"/>
            <c:marker>
              <c:symbol val="circle"/>
              <c:size val="9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9136-4A99-AE00-71FF0BEC66D7}"/>
              </c:ext>
            </c:extLst>
          </c:dPt>
          <c:dPt>
            <c:idx val="2"/>
            <c:marker>
              <c:symbol val="circle"/>
              <c:size val="9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9136-4A99-AE00-71FF0BEC66D7}"/>
              </c:ext>
            </c:extLst>
          </c:dPt>
          <c:dPt>
            <c:idx val="3"/>
            <c:marker>
              <c:symbol val="circle"/>
              <c:size val="9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9136-4A99-AE00-71FF0BEC66D7}"/>
              </c:ext>
            </c:extLst>
          </c:dPt>
          <c:dPt>
            <c:idx val="4"/>
            <c:marker>
              <c:symbol val="circle"/>
              <c:size val="9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9136-4A99-AE00-71FF0BEC66D7}"/>
              </c:ext>
            </c:extLst>
          </c:dPt>
          <c:dPt>
            <c:idx val="5"/>
            <c:marker>
              <c:symbol val="circle"/>
              <c:size val="9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9136-4A99-AE00-71FF0BEC66D7}"/>
              </c:ext>
            </c:extLst>
          </c:dPt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136-4A99-AE00-71FF0BEC66D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136-4A99-AE00-71FF0BEC66D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136-4A99-AE00-71FF0BEC66D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9136-4A99-AE00-71FF0BEC66D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136-4A99-AE00-71FF0BEC66D7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9136-4A99-AE00-71FF0BEC66D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2013/14</c:v>
                </c:pt>
                <c:pt idx="1">
                  <c:v>2014/15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strCache>
            </c:strRef>
          </c:cat>
          <c:val>
            <c:numRef>
              <c:f>Лист1!$F$2:$F$7</c:f>
              <c:numCache>
                <c:formatCode>General</c:formatCode>
                <c:ptCount val="6"/>
                <c:pt idx="0">
                  <c:v>69</c:v>
                </c:pt>
                <c:pt idx="1">
                  <c:v>62</c:v>
                </c:pt>
                <c:pt idx="2">
                  <c:v>31</c:v>
                </c:pt>
                <c:pt idx="3">
                  <c:v>36</c:v>
                </c:pt>
                <c:pt idx="4">
                  <c:v>35</c:v>
                </c:pt>
                <c:pt idx="5">
                  <c:v>36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9136-4A99-AE00-71FF0BEC66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4591696"/>
        <c:axId val="244592256"/>
      </c:lineChart>
      <c:catAx>
        <c:axId val="244591696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 w="14253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1"/>
            </a:pPr>
            <a:endParaRPr lang="ru-RU"/>
          </a:p>
        </c:txPr>
        <c:crossAx val="244592256"/>
        <c:crosses val="autoZero"/>
        <c:auto val="1"/>
        <c:lblAlgn val="ctr"/>
        <c:lblOffset val="100"/>
        <c:noMultiLvlLbl val="0"/>
      </c:catAx>
      <c:valAx>
        <c:axId val="244592256"/>
        <c:scaling>
          <c:orientation val="maxMin"/>
        </c:scaling>
        <c:delete val="1"/>
        <c:axPos val="l"/>
        <c:majorGridlines>
          <c:spPr>
            <a:ln w="7127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44591696"/>
        <c:crosses val="autoZero"/>
        <c:crossBetween val="between"/>
      </c:valAx>
      <c:spPr>
        <a:noFill/>
        <a:ln w="19004">
          <a:noFill/>
        </a:ln>
      </c:spPr>
    </c:plotArea>
    <c:legend>
      <c:legendPos val="b"/>
      <c:layout>
        <c:manualLayout>
          <c:xMode val="edge"/>
          <c:yMode val="edge"/>
          <c:x val="2.5361221739174496E-2"/>
          <c:y val="0.67054453636333433"/>
          <c:w val="0.95401102552391293"/>
          <c:h val="0.185898918208054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 w="7127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0.72708</cdr:x>
      <cdr:y>0.20174</cdr:y>
    </cdr:from>
    <cdr:to>
      <cdr:x>0.97826</cdr:x>
      <cdr:y>0.3037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08357" y="467600"/>
          <a:ext cx="832003" cy="2363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500" b="1" dirty="0">
              <a:latin typeface="Arial" panose="020B0604020202020204" pitchFamily="34" charset="0"/>
              <a:cs typeface="Arial" panose="020B0604020202020204" pitchFamily="34" charset="0"/>
            </a:rPr>
            <a:t>ФАКТ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0.75802</cdr:x>
      <cdr:y>0.18298</cdr:y>
    </cdr:from>
    <cdr:to>
      <cdr:x>0.98844</cdr:x>
      <cdr:y>0.29102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29594" y="432048"/>
          <a:ext cx="1012117" cy="2551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500" b="1" dirty="0">
              <a:latin typeface="Arial" panose="020B0604020202020204" pitchFamily="34" charset="0"/>
              <a:cs typeface="Arial" panose="020B0604020202020204" pitchFamily="34" charset="0"/>
            </a:rPr>
            <a:t>ФАКТ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7" y="5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BEE47-D570-4835-BE15-B5692D2ACB80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7416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7" y="6457416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36ADE-10D1-472F-A79F-9FF7DAACF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559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7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806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09C29-EAB6-4E92-8548-77707F9F9EC0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5" y="3271383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7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806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886198-7871-4743-B87F-676E83CBC9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21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827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358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366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A6A439-ED40-4F0C-8108-8AEEFC19934E}" type="slidenum">
              <a:rPr lang="ru-RU" altLang="ru-RU" smtClean="0">
                <a:cs typeface="Arial" panose="020B0604020202020204" pitchFamily="34" charset="0"/>
              </a:rPr>
              <a:pPr/>
              <a:t>18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781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25122BB-C288-4FDE-864C-1779E2CFC539}" type="slidenum">
              <a:rPr lang="ru-RU" altLang="ru-RU" smtClean="0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6126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49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ЮФ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</a:t>
            </a:r>
            <a:r>
              <a:rPr lang="ru-RU" sz="1200" dirty="0"/>
              <a:t>асформирован, с портала удален в сентябре 2018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112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559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6044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рамках подготовки кадров для проекта Сибирского кольцевого источника фотонов (СКИФ) </a:t>
            </a:r>
            <a:r>
              <a:rPr lang="ru-RU" sz="1400" u="sng" dirty="0"/>
              <a:t>в рамках направление 11.04.01 — «Радиотехника» </a:t>
            </a:r>
            <a:r>
              <a:rPr lang="ru-RU" u="sng" dirty="0"/>
              <a:t>разработан профиль «Радиофизические методы исследований» (магистратура)</a:t>
            </a:r>
          </a:p>
          <a:p>
            <a:r>
              <a:rPr lang="ru-RU" dirty="0"/>
              <a:t>По запросу ведущих отраслевых предприятий: «Региональные электрические сети», «Сибирская генерирующая компания», «</a:t>
            </a:r>
            <a:r>
              <a:rPr lang="ru-RU" dirty="0" err="1"/>
              <a:t>Новосибирскэнергосбыт</a:t>
            </a:r>
            <a:r>
              <a:rPr lang="ru-RU" dirty="0"/>
              <a:t>», </a:t>
            </a:r>
            <a:r>
              <a:rPr lang="ru-RU" dirty="0" err="1"/>
              <a:t>РусГидро</a:t>
            </a:r>
            <a:r>
              <a:rPr lang="ru-RU" dirty="0"/>
              <a:t> — Новосибирская ГЭС, ООО «Модульные Системы Торнадо», публичного акционерного общества «Межрегиональная распределительная сетевая компания Сибири» для удовлетворения кадровых потребностей рынка умной энергетики </a:t>
            </a:r>
            <a:r>
              <a:rPr lang="ru-RU" dirty="0" err="1"/>
              <a:t>EnergyNet</a:t>
            </a:r>
            <a:r>
              <a:rPr lang="ru-RU" dirty="0"/>
              <a:t> НТИ </a:t>
            </a:r>
            <a:r>
              <a:rPr lang="ru-RU" u="sng" dirty="0"/>
              <a:t>в рамках направления 13.03.02 «Электроэнергетика и электротехника» разработан профиль «Цифровые технологии в электроэнергетике» (</a:t>
            </a:r>
            <a:r>
              <a:rPr lang="ru-RU" u="sng" dirty="0" err="1"/>
              <a:t>бакалавриат</a:t>
            </a:r>
            <a:r>
              <a:rPr lang="ru-RU" u="sng" dirty="0"/>
              <a:t>)</a:t>
            </a:r>
          </a:p>
          <a:p>
            <a:endParaRPr lang="ru-RU" u="sng" dirty="0"/>
          </a:p>
          <a:p>
            <a:r>
              <a:rPr lang="ru-RU" dirty="0"/>
              <a:t>По заказу предприятия АО «</a:t>
            </a:r>
            <a:r>
              <a:rPr lang="ru-RU" dirty="0" err="1"/>
              <a:t>Сибантрацит</a:t>
            </a:r>
            <a:r>
              <a:rPr lang="ru-RU" dirty="0"/>
              <a:t>» разработаны профили заочной формы обучения:</a:t>
            </a:r>
          </a:p>
          <a:p>
            <a:pPr marL="0" indent="0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в рамках направления 13.04.02 «Системы электроснабжения и управление ими» разработан профиль «Электроснабжение горных предприятий» (магистратура)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в рамках направления 23.03.03 «Эксплуатация транспортно-технологических машин и комплексов» разработан профиль «Эксплуатация карьерного транспорта и оборудования» (</a:t>
            </a:r>
            <a:r>
              <a:rPr lang="ru-RU" dirty="0" err="1"/>
              <a:t>бакалавриат</a:t>
            </a:r>
            <a:r>
              <a:rPr lang="ru-RU" dirty="0"/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в рамках направления обучения 15.03.04 «Автоматизация технологических процессов и производств» разработан профиль «Автоматизация технологических процессов и производств в горной промышленности» (</a:t>
            </a:r>
            <a:r>
              <a:rPr lang="ru-RU" dirty="0" err="1"/>
              <a:t>бакалавриат</a:t>
            </a:r>
            <a:r>
              <a:rPr lang="ru-RU" dirty="0"/>
              <a:t>)</a:t>
            </a:r>
            <a:br>
              <a:rPr lang="ru-RU" dirty="0"/>
            </a:br>
            <a:r>
              <a:rPr lang="ru-RU" dirty="0"/>
              <a:t>С 2019 года впервые начнется подготовка бакалавров по профилю «Бизнес-управление производственными системами»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6627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4213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FDEC9D-A8BE-46D8-AA7B-6B29F221B96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557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040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3500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6115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1594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4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5706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+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153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8043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4636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dirty="0" smtClean="0"/>
              <a:t>В 2019 году начинают обучение: </a:t>
            </a:r>
          </a:p>
          <a:p>
            <a:r>
              <a:rPr lang="ru-RU" sz="1200" dirty="0" smtClean="0"/>
              <a:t>«Энергетика (теплоэнергетика)», ФЭН </a:t>
            </a:r>
          </a:p>
          <a:p>
            <a:pPr marL="0" indent="0">
              <a:buNone/>
            </a:pPr>
            <a:r>
              <a:rPr lang="ru-RU" sz="1200" dirty="0" smtClean="0"/>
              <a:t>       с Ферганским политехническим институтом (Узбекистан), «2+2»: 22 чел</a:t>
            </a:r>
          </a:p>
          <a:p>
            <a:r>
              <a:rPr lang="ru-RU" sz="1200" dirty="0" smtClean="0"/>
              <a:t>«Электроэнергетика и электротехника», ФЭН с </a:t>
            </a:r>
            <a:r>
              <a:rPr lang="ru-RU" sz="1200" dirty="0" err="1" smtClean="0"/>
              <a:t>ФерПИ</a:t>
            </a:r>
            <a:r>
              <a:rPr lang="ru-RU" sz="1200" dirty="0" smtClean="0"/>
              <a:t>, «1+1»:</a:t>
            </a:r>
            <a:r>
              <a:rPr lang="ru-RU" sz="1200" baseline="0" dirty="0" smtClean="0"/>
              <a:t> </a:t>
            </a:r>
            <a:r>
              <a:rPr lang="ru-RU" sz="1200" dirty="0" smtClean="0"/>
              <a:t>2 чел</a:t>
            </a:r>
          </a:p>
          <a:p>
            <a:r>
              <a:rPr lang="ru-RU" sz="1200" dirty="0" smtClean="0"/>
              <a:t>«Автоматизация и управлением технологических процессов и производств», ФМА  с </a:t>
            </a:r>
            <a:r>
              <a:rPr lang="ru-RU" sz="1200" dirty="0" err="1" smtClean="0"/>
              <a:t>ФерПИ</a:t>
            </a:r>
            <a:r>
              <a:rPr lang="ru-RU" sz="1200" dirty="0" smtClean="0"/>
              <a:t>, «2+2»:</a:t>
            </a:r>
            <a:r>
              <a:rPr lang="ru-RU" sz="1200" baseline="0" dirty="0" smtClean="0"/>
              <a:t> </a:t>
            </a:r>
            <a:r>
              <a:rPr lang="ru-RU" sz="1200" dirty="0" smtClean="0"/>
              <a:t>26 чел </a:t>
            </a:r>
          </a:p>
          <a:p>
            <a:pPr marL="0" indent="0">
              <a:buNone/>
            </a:pPr>
            <a:r>
              <a:rPr lang="ru-RU" sz="1200" dirty="0" smtClean="0"/>
              <a:t>Начинают обучение на действующих программах «1+1»:</a:t>
            </a:r>
          </a:p>
          <a:p>
            <a:r>
              <a:rPr lang="ru-RU" sz="1200" dirty="0" smtClean="0"/>
              <a:t>«Автоматизация и </a:t>
            </a:r>
            <a:r>
              <a:rPr lang="ru-RU" sz="1200" dirty="0" err="1" smtClean="0"/>
              <a:t>мехатроника</a:t>
            </a:r>
            <a:r>
              <a:rPr lang="ru-RU" sz="1200" dirty="0" smtClean="0"/>
              <a:t>», АВТФ с ТУ </a:t>
            </a:r>
            <a:r>
              <a:rPr lang="ru-RU" sz="1200" dirty="0" err="1" smtClean="0"/>
              <a:t>Либерец</a:t>
            </a:r>
            <a:r>
              <a:rPr lang="ru-RU" sz="1200" dirty="0" smtClean="0"/>
              <a:t> (Чехия), «1+1»:</a:t>
            </a:r>
            <a:r>
              <a:rPr lang="ru-RU" sz="1200" baseline="0" dirty="0" smtClean="0"/>
              <a:t> </a:t>
            </a:r>
            <a:r>
              <a:rPr lang="ru-RU" sz="1200" dirty="0" smtClean="0"/>
              <a:t>3 чел</a:t>
            </a:r>
          </a:p>
          <a:p>
            <a:r>
              <a:rPr lang="ru-RU" sz="1200" dirty="0" smtClean="0"/>
              <a:t>«Менеджмент», ФБ с Университетом </a:t>
            </a:r>
            <a:r>
              <a:rPr lang="ru-RU" sz="1200" dirty="0" err="1" smtClean="0"/>
              <a:t>Лаппеенранта</a:t>
            </a:r>
            <a:r>
              <a:rPr lang="ru-RU" sz="1200" dirty="0" smtClean="0"/>
              <a:t> (Финляндия) :</a:t>
            </a:r>
            <a:r>
              <a:rPr lang="ru-RU" sz="1200" baseline="0" dirty="0" smtClean="0"/>
              <a:t> </a:t>
            </a:r>
            <a:r>
              <a:rPr lang="ru-RU" sz="1200" dirty="0" smtClean="0"/>
              <a:t>1 чел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2756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2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454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7235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На следующий год подано 8 заявок с европейскими университетами-партнерами: Университет Кордовы (Испания), </a:t>
            </a:r>
            <a:r>
              <a:rPr lang="ru-RU" sz="1200" dirty="0" err="1"/>
              <a:t>Падуанский</a:t>
            </a:r>
            <a:r>
              <a:rPr lang="ru-RU" sz="1200" dirty="0"/>
              <a:t> университет (Италия), Технический университет </a:t>
            </a:r>
            <a:r>
              <a:rPr lang="ru-RU" sz="1200" dirty="0" err="1"/>
              <a:t>Илдыз</a:t>
            </a:r>
            <a:r>
              <a:rPr lang="ru-RU" sz="1200" dirty="0"/>
              <a:t> (Турция), Университет им. </a:t>
            </a:r>
            <a:r>
              <a:rPr lang="ru-RU" sz="1200" dirty="0" err="1"/>
              <a:t>Кадир</a:t>
            </a:r>
            <a:r>
              <a:rPr lang="ru-RU" sz="1200" dirty="0"/>
              <a:t> </a:t>
            </a:r>
            <a:r>
              <a:rPr lang="ru-RU" sz="1200" dirty="0" err="1"/>
              <a:t>Хаса</a:t>
            </a:r>
            <a:r>
              <a:rPr lang="ru-RU" sz="1200" dirty="0"/>
              <a:t> (Турция), Университет </a:t>
            </a:r>
            <a:r>
              <a:rPr lang="ru-RU" sz="1200" dirty="0" err="1"/>
              <a:t>Клуж-Напока</a:t>
            </a:r>
            <a:r>
              <a:rPr lang="ru-RU" sz="1200" dirty="0"/>
              <a:t> (Румыния), Восточно-Баварский технический университет г. </a:t>
            </a:r>
            <a:r>
              <a:rPr lang="ru-RU" sz="1200" dirty="0" err="1"/>
              <a:t>Регенсбург</a:t>
            </a:r>
            <a:r>
              <a:rPr lang="ru-RU" sz="1200" dirty="0"/>
              <a:t> (Германия), </a:t>
            </a:r>
            <a:r>
              <a:rPr lang="ru-RU" sz="1200" dirty="0" err="1"/>
              <a:t>Повиланский</a:t>
            </a:r>
            <a:r>
              <a:rPr lang="ru-RU" sz="1200" dirty="0"/>
              <a:t> университет в </a:t>
            </a:r>
            <a:r>
              <a:rPr lang="ru-RU" sz="1200" dirty="0" err="1"/>
              <a:t>Квидзыне</a:t>
            </a:r>
            <a:r>
              <a:rPr lang="ru-RU" sz="1200" dirty="0"/>
              <a:t> (Польша), Высшим национальным институтом обучения и исследований по проблемам инвалидности  </a:t>
            </a:r>
            <a:r>
              <a:rPr lang="en-US" sz="1200" dirty="0"/>
              <a:t>INSHEA</a:t>
            </a:r>
            <a:r>
              <a:rPr lang="ru-RU" sz="1200" dirty="0"/>
              <a:t> (Франция)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989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2C5099-A041-49F1-8D79-6BB7C22C738A}" type="slidenum">
              <a:rPr lang="ru-RU" altLang="ru-RU" smtClean="0"/>
              <a:pPr/>
              <a:t>43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63997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496EAC-D657-4165-A763-047876857389}" type="slidenum">
              <a:rPr lang="ru-RU" altLang="ru-RU" smtClean="0"/>
              <a:pPr/>
              <a:t>45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92998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03263" y="1143000"/>
            <a:ext cx="5487987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tem Text"/>
              </a:defRPr>
            </a:lvl1pPr>
            <a:lvl2pPr marL="742950" indent="-285750">
              <a:defRPr>
                <a:solidFill>
                  <a:schemeClr val="tx1"/>
                </a:solidFill>
                <a:latin typeface="Stem Text"/>
              </a:defRPr>
            </a:lvl2pPr>
            <a:lvl3pPr marL="1143000" indent="-228600">
              <a:defRPr>
                <a:solidFill>
                  <a:schemeClr val="tx1"/>
                </a:solidFill>
                <a:latin typeface="Stem Text"/>
              </a:defRPr>
            </a:lvl3pPr>
            <a:lvl4pPr marL="1600200" indent="-228600">
              <a:defRPr>
                <a:solidFill>
                  <a:schemeClr val="tx1"/>
                </a:solidFill>
                <a:latin typeface="Stem Text"/>
              </a:defRPr>
            </a:lvl4pPr>
            <a:lvl5pPr marL="2057400" indent="-228600">
              <a:defRPr>
                <a:solidFill>
                  <a:schemeClr val="tx1"/>
                </a:solidFill>
                <a:latin typeface="Stem Text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tem Text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tem Text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tem Text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tem Text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521E6E-3CC0-419A-B268-F2F70B1DE66D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8175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2806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7715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0208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Экспериментально-технологический центр </a:t>
            </a:r>
            <a:r>
              <a:rPr lang="ru-RU" dirty="0"/>
              <a:t> для проведения научных исследований мирового уровня, а также для отработки новых технологий, создаваемых сотрудниками университета.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4923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944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6404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9454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Показатель доли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помещений, оборудованных для обеспечения доступной среды для людей с ОВЗ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основан на проценте доступных и частично доступных объектов НГТУ (из общего количества –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здания).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8906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(были доступны данные</a:t>
            </a:r>
            <a:r>
              <a:rPr lang="ru-RU" baseline="0" dirty="0"/>
              <a:t> за 2018 год)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5265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0148A18-63DE-4432-9E78-6C72A70C1449}" type="slidenum">
              <a:rPr lang="ru-RU" altLang="ru-RU" smtClean="0"/>
              <a:pPr/>
              <a:t>64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71024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2436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1744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13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По словам заместителя министра науки и инновационной политики Новосибирской области Алексея Фурсова: «…Открытие еще одного пространства для обсуждения инновационных проектов на базе опорного вуза региона — важный шаг в развитии научного, научно-технического, образовательного, технологического и кадрового потенциала Новосибирской области. Убежден, что результатом работы «Точки кипения» на базе НГТУ станут новые идеи, проекты, продукты в перспективных направлениях развития региона…».</a:t>
            </a:r>
            <a:endParaRPr lang="ru-RU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024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211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Планируемые гости секции</a:t>
            </a:r>
          </a:p>
          <a:p>
            <a:r>
              <a:rPr lang="ru-RU" dirty="0"/>
              <a:t>Лидеры Федеральной группы </a:t>
            </a:r>
            <a:r>
              <a:rPr lang="ru-RU" dirty="0" err="1"/>
              <a:t>EnergyNet</a:t>
            </a:r>
            <a:r>
              <a:rPr lang="ru-RU" dirty="0"/>
              <a:t>, АО «Российская венчурная компания», Центр развития цифровой энергетики фонда «Центр стратегических разработок Северо-Запад», АО «</a:t>
            </a:r>
            <a:r>
              <a:rPr lang="ru-RU" dirty="0" err="1"/>
              <a:t>Газпроэнергохолдинг</a:t>
            </a:r>
            <a:r>
              <a:rPr lang="ru-RU" dirty="0"/>
              <a:t>», АО «</a:t>
            </a:r>
            <a:r>
              <a:rPr lang="ru-RU" dirty="0" err="1"/>
              <a:t>Энель</a:t>
            </a:r>
            <a:r>
              <a:rPr lang="ru-RU" dirty="0"/>
              <a:t>», ПАО «</a:t>
            </a:r>
            <a:r>
              <a:rPr lang="ru-RU" dirty="0" err="1"/>
              <a:t>Россети</a:t>
            </a:r>
            <a:r>
              <a:rPr lang="ru-RU" dirty="0"/>
              <a:t>», МРСК Сибирь, ПАО «ИНТЕР РАО ЕЭС», ПАО «</a:t>
            </a:r>
            <a:r>
              <a:rPr lang="ru-RU" dirty="0" err="1"/>
              <a:t>Ругсидро</a:t>
            </a:r>
            <a:r>
              <a:rPr lang="ru-RU" dirty="0"/>
              <a:t>», АО «ГК «Таврида Электрик», АО «Системный оператор Единой энергетической системы», Центр энергетики МШУ «</a:t>
            </a:r>
            <a:r>
              <a:rPr lang="ru-RU" dirty="0" err="1"/>
              <a:t>Сколково</a:t>
            </a:r>
            <a:r>
              <a:rPr lang="ru-RU" dirty="0"/>
              <a:t>», Томский политехнический университет, Инженерная школа энергетики ТПУ, Институт энергетики </a:t>
            </a:r>
            <a:r>
              <a:rPr lang="ru-RU" dirty="0" err="1"/>
              <a:t>УрФУ</a:t>
            </a:r>
            <a:r>
              <a:rPr lang="ru-RU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514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729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86198-7871-4743-B87F-676E83CBC9D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185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7038-3F37-4307-9F36-94311FF1EB8B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15616" y="0"/>
            <a:ext cx="4896544" cy="214296"/>
          </a:xfrm>
        </p:spPr>
        <p:txBody>
          <a:bodyPr/>
          <a:lstStyle/>
          <a:p>
            <a:r>
              <a:rPr lang="ru-RU" dirty="0"/>
              <a:t>Производственное собрание преподавателей и сотрудников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6DE5-CBD9-47C3-9809-5E594B328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378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7038-3F37-4307-9F36-94311FF1EB8B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6DE5-CBD9-47C3-9809-5E594B328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443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7038-3F37-4307-9F36-94311FF1EB8B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6DE5-CBD9-47C3-9809-5E594B328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960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71473" y="267879"/>
            <a:ext cx="5857894" cy="1768086"/>
          </a:xfrm>
          <a:prstGeom prst="rect">
            <a:avLst/>
          </a:prstGeom>
        </p:spPr>
        <p:txBody>
          <a:bodyPr/>
          <a:lstStyle>
            <a:lvl1pPr marL="66674" indent="-66674">
              <a:buSzPct val="120000"/>
              <a:buFontTx/>
              <a:buBlip>
                <a:blip r:embed="rId2"/>
              </a:buBlip>
              <a:defRPr/>
            </a:lvl1pPr>
            <a:lvl2pPr marL="407184" indent="-64292">
              <a:buSzPct val="120000"/>
              <a:buFontTx/>
              <a:buBlip>
                <a:blip r:embed="rId2"/>
              </a:buBlip>
              <a:defRPr/>
            </a:lvl2pPr>
            <a:lvl3pPr marL="740551" indent="-54768">
              <a:buSzPct val="120000"/>
              <a:buFontTx/>
              <a:buBlip>
                <a:blip r:embed="rId2"/>
              </a:buBlip>
              <a:defRPr/>
            </a:lvl3pPr>
            <a:lvl4pPr marL="1140590" indent="-66674">
              <a:buSzPct val="120000"/>
              <a:buFontTx/>
              <a:buBlip>
                <a:blip r:embed="rId2"/>
              </a:buBlip>
              <a:defRPr/>
            </a:lvl4pPr>
            <a:lvl5pPr marL="1414428" indent="-66674">
              <a:buSzPct val="12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 Образец текста</a:t>
            </a:r>
          </a:p>
          <a:p>
            <a:pPr lvl="1"/>
            <a:r>
              <a:rPr lang="ru-RU" dirty="0"/>
              <a:t> Второй уровень</a:t>
            </a:r>
          </a:p>
          <a:p>
            <a:pPr lvl="2"/>
            <a:r>
              <a:rPr lang="ru-RU" dirty="0"/>
              <a:t> Третий уровень</a:t>
            </a:r>
          </a:p>
          <a:p>
            <a:pPr lvl="3"/>
            <a:r>
              <a:rPr lang="ru-RU" dirty="0"/>
              <a:t> Четвертый уровень</a:t>
            </a:r>
          </a:p>
          <a:p>
            <a:pPr lvl="4"/>
            <a:r>
              <a:rPr lang="ru-RU" dirty="0"/>
              <a:t> 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60319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05373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20103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71473" y="267879"/>
            <a:ext cx="5857894" cy="1768086"/>
          </a:xfrm>
          <a:prstGeom prst="rect">
            <a:avLst/>
          </a:prstGeom>
        </p:spPr>
        <p:txBody>
          <a:bodyPr/>
          <a:lstStyle>
            <a:lvl1pPr marL="66674" indent="-66674">
              <a:buSzPct val="120000"/>
              <a:buFontTx/>
              <a:buBlip>
                <a:blip r:embed="rId2"/>
              </a:buBlip>
              <a:defRPr/>
            </a:lvl1pPr>
            <a:lvl2pPr marL="407184" indent="-64292">
              <a:buSzPct val="120000"/>
              <a:buFontTx/>
              <a:buBlip>
                <a:blip r:embed="rId2"/>
              </a:buBlip>
              <a:defRPr/>
            </a:lvl2pPr>
            <a:lvl3pPr marL="740551" indent="-54768">
              <a:buSzPct val="120000"/>
              <a:buFontTx/>
              <a:buBlip>
                <a:blip r:embed="rId2"/>
              </a:buBlip>
              <a:defRPr/>
            </a:lvl3pPr>
            <a:lvl4pPr marL="1140590" indent="-66674">
              <a:buSzPct val="120000"/>
              <a:buFontTx/>
              <a:buBlip>
                <a:blip r:embed="rId2"/>
              </a:buBlip>
              <a:defRPr/>
            </a:lvl4pPr>
            <a:lvl5pPr marL="1414428" indent="-66674">
              <a:buSzPct val="12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 Образец текста</a:t>
            </a:r>
          </a:p>
          <a:p>
            <a:pPr lvl="1"/>
            <a:r>
              <a:rPr lang="ru-RU" dirty="0"/>
              <a:t> Второй уровень</a:t>
            </a:r>
          </a:p>
          <a:p>
            <a:pPr lvl="2"/>
            <a:r>
              <a:rPr lang="ru-RU" dirty="0"/>
              <a:t> Третий уровень</a:t>
            </a:r>
          </a:p>
          <a:p>
            <a:pPr lvl="3"/>
            <a:r>
              <a:rPr lang="ru-RU" dirty="0"/>
              <a:t> Четвертый уровень</a:t>
            </a:r>
          </a:p>
          <a:p>
            <a:pPr lvl="4"/>
            <a:r>
              <a:rPr lang="ru-RU" dirty="0"/>
              <a:t> 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28146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43280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7038-3F37-4307-9F36-94311FF1EB8B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6DE5-CBD9-47C3-9809-5E594B328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89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7038-3F37-4307-9F36-94311FF1EB8B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6DE5-CBD9-47C3-9809-5E594B328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282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7038-3F37-4307-9F36-94311FF1EB8B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6DE5-CBD9-47C3-9809-5E594B328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03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7038-3F37-4307-9F36-94311FF1EB8B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6DE5-CBD9-47C3-9809-5E594B328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667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7038-3F37-4307-9F36-94311FF1EB8B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6DE5-CBD9-47C3-9809-5E594B328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729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7038-3F37-4307-9F36-94311FF1EB8B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6DE5-CBD9-47C3-9809-5E594B328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343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7038-3F37-4307-9F36-94311FF1EB8B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6DE5-CBD9-47C3-9809-5E594B328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208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27038-3F37-4307-9F36-94311FF1EB8B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16DE5-CBD9-47C3-9809-5E594B328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965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7421E8C-5B4F-4029-A5CC-687CE6065A5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79"/>
            <a:ext cx="9144000" cy="50516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781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21989"/>
            <a:ext cx="8229600" cy="2965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CE7FC01-0CB8-4AAF-B8DB-497F13FF54E6}"/>
              </a:ext>
            </a:extLst>
          </p:cNvPr>
          <p:cNvSpPr/>
          <p:nvPr userDrawn="1"/>
        </p:nvSpPr>
        <p:spPr>
          <a:xfrm>
            <a:off x="0" y="0"/>
            <a:ext cx="9144000" cy="2142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-9872" y="10291"/>
            <a:ext cx="837456" cy="1820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B27038-3F37-4307-9F36-94311FF1EB8B}" type="datetimeFigureOut">
              <a:rPr lang="ru-RU" smtClean="0"/>
              <a:pPr/>
              <a:t>02.09.2019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15616" y="-5837"/>
            <a:ext cx="2895600" cy="198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err="1"/>
              <a:t>Навап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80767" y="0"/>
            <a:ext cx="2133600" cy="214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5616DE5-CBD9-47C3-9809-5E594B328E2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433CB4B-40AC-4D4B-AC74-06B23FB6D123}"/>
              </a:ext>
            </a:extLst>
          </p:cNvPr>
          <p:cNvSpPr/>
          <p:nvPr userDrawn="1"/>
        </p:nvSpPr>
        <p:spPr>
          <a:xfrm>
            <a:off x="0" y="4714872"/>
            <a:ext cx="9144000" cy="428628"/>
          </a:xfrm>
          <a:prstGeom prst="rect">
            <a:avLst/>
          </a:prstGeom>
          <a:gradFill flip="none" rotWithShape="1">
            <a:gsLst>
              <a:gs pos="0">
                <a:srgbClr val="20694C"/>
              </a:gs>
              <a:gs pos="100000">
                <a:srgbClr val="08786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Picture 3" descr="C:\Users\PACKAR~1\AppData\Local\Temp\Rar$DRa0.545\Белый_2.png">
            <a:extLst>
              <a:ext uri="{FF2B5EF4-FFF2-40B4-BE49-F238E27FC236}">
                <a16:creationId xmlns:a16="http://schemas.microsoft.com/office/drawing/2014/main" xmlns="" id="{893C2427-A8BA-4DFB-BA33-91226C9351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1406" y="4786313"/>
            <a:ext cx="1500198" cy="275609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94F6987-794F-43E4-9125-B6F565AA2A94}"/>
              </a:ext>
            </a:extLst>
          </p:cNvPr>
          <p:cNvSpPr txBox="1"/>
          <p:nvPr userDrawn="1"/>
        </p:nvSpPr>
        <p:spPr>
          <a:xfrm>
            <a:off x="8100392" y="4861979"/>
            <a:ext cx="857256" cy="1428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www.nstu.ru</a:t>
            </a:r>
            <a:endParaRPr lang="ru-RU" sz="1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54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chart" Target="../charts/chart9.xml"/><Relationship Id="rId4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3968" y="0"/>
            <a:ext cx="486003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5500694" y="4550122"/>
            <a:ext cx="3456384" cy="57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0033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altLang="ru-RU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  <a:r>
              <a:rPr lang="ru-RU" altLang="ru-RU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2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августа</a:t>
            </a:r>
            <a:r>
              <a:rPr lang="ru-RU" altLang="ru-RU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201</a:t>
            </a:r>
            <a:r>
              <a:rPr lang="en-US" altLang="ru-RU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</a:t>
            </a:r>
            <a:r>
              <a:rPr lang="ru-RU" altLang="ru-RU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года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0" y="0"/>
            <a:ext cx="5144400" cy="5143500"/>
          </a:xfrm>
          <a:prstGeom prst="rect">
            <a:avLst/>
          </a:prstGeom>
          <a:solidFill>
            <a:srgbClr val="034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06873"/>
            <a:ext cx="1608381" cy="652709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3622" y="406873"/>
            <a:ext cx="6120680" cy="1800200"/>
          </a:xfrm>
        </p:spPr>
        <p:txBody>
          <a:bodyPr>
            <a:noAutofit/>
          </a:bodyPr>
          <a:lstStyle/>
          <a:p>
            <a:pPr algn="l" eaLnBrk="1" hangingPunct="1"/>
            <a:r>
              <a:rPr lang="ru-RU" altLang="ru-RU" sz="3200" b="1" dirty="0" smtClean="0">
                <a:solidFill>
                  <a:schemeClr val="bg1"/>
                </a:solidFill>
              </a:rPr>
              <a:t>ПРОИЗВОДСТВЕННОЕ СОБРАНИЕ ПРЕПОДАВАТЕЛЕЙ</a:t>
            </a:r>
            <a:br>
              <a:rPr lang="ru-RU" altLang="ru-RU" sz="3200" b="1" dirty="0" smtClean="0">
                <a:solidFill>
                  <a:schemeClr val="bg1"/>
                </a:solidFill>
              </a:rPr>
            </a:br>
            <a:r>
              <a:rPr lang="ru-RU" altLang="ru-RU" sz="3200" b="1" dirty="0" smtClean="0">
                <a:solidFill>
                  <a:schemeClr val="bg1"/>
                </a:solidFill>
              </a:rPr>
              <a:t>И СОТРУДНИКОВ</a:t>
            </a:r>
            <a:endParaRPr lang="ru-RU" alt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500694" y="1857371"/>
            <a:ext cx="1143008" cy="428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latin typeface="Arial" panose="020B0604020202020204" pitchFamily="34" charset="0"/>
                <a:ea typeface="Stem Text" pitchFamily="34" charset="-52"/>
                <a:cs typeface="Arial" panose="020B0604020202020204" pitchFamily="34" charset="0"/>
              </a:rPr>
              <a:t>n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tem Text" pitchFamily="34" charset="-52"/>
                <a:cs typeface="Arial" panose="020B0604020202020204" pitchFamily="34" charset="0"/>
              </a:rPr>
              <a:t>stu.ru</a:t>
            </a:r>
            <a:endParaRPr kumimoji="0" lang="ru-RU" sz="2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Stem Text" pitchFamily="34" charset="-52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0696" y="1190145"/>
            <a:ext cx="32672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ea typeface="Stem Text" pitchFamily="34" charset="-52"/>
                <a:cs typeface="Arial" panose="020B0604020202020204" pitchFamily="34" charset="0"/>
              </a:rPr>
              <a:t>Новосибирский государственный</a:t>
            </a:r>
          </a:p>
          <a:p>
            <a:r>
              <a:rPr lang="ru-RU" sz="1400" b="1" dirty="0">
                <a:latin typeface="Arial" panose="020B0604020202020204" pitchFamily="34" charset="0"/>
                <a:ea typeface="Stem Text" pitchFamily="34" charset="-52"/>
                <a:cs typeface="Arial" panose="020B0604020202020204" pitchFamily="34" charset="0"/>
              </a:rPr>
              <a:t>т</a:t>
            </a:r>
            <a:r>
              <a:rPr lang="ru-RU" sz="1400" b="1" dirty="0" smtClean="0">
                <a:latin typeface="Arial" panose="020B0604020202020204" pitchFamily="34" charset="0"/>
                <a:ea typeface="Stem Text" pitchFamily="34" charset="-52"/>
                <a:cs typeface="Arial" panose="020B0604020202020204" pitchFamily="34" charset="0"/>
              </a:rPr>
              <a:t>ехнический университет НЭТИ</a:t>
            </a:r>
          </a:p>
          <a:p>
            <a:endParaRPr lang="ru-RU" sz="1400" dirty="0">
              <a:latin typeface="Arial" panose="020B0604020202020204" pitchFamily="34" charset="0"/>
              <a:ea typeface="Stem Text" pitchFamily="34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35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E3755D6-FD5A-4C34-9136-CF60BB08C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2" y="190461"/>
            <a:ext cx="4072136" cy="454152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52705A2B-E5A4-4109-97B4-354F6899DEE9}"/>
              </a:ext>
            </a:extLst>
          </p:cNvPr>
          <p:cNvSpPr txBox="1">
            <a:spLocks/>
          </p:cNvSpPr>
          <p:nvPr/>
        </p:nvSpPr>
        <p:spPr>
          <a:xfrm>
            <a:off x="4385391" y="3327894"/>
            <a:ext cx="4752528" cy="115212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НАУЧНАЯ </a:t>
            </a:r>
          </a:p>
          <a:p>
            <a:pPr algn="l"/>
            <a:r>
              <a:rPr lang="ru-RU" alt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</a:t>
            </a:r>
            <a:endParaRPr lang="ru-RU" altLang="ru-RU" sz="40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FFADDA7-867D-45EE-8771-6D2676AF5406}"/>
              </a:ext>
            </a:extLst>
          </p:cNvPr>
          <p:cNvSpPr/>
          <p:nvPr/>
        </p:nvSpPr>
        <p:spPr>
          <a:xfrm>
            <a:off x="2771800" y="3363958"/>
            <a:ext cx="1080121" cy="108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30200" dist="228600" dir="5400000" sx="90000" sy="9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45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99592" y="1707654"/>
            <a:ext cx="7893252" cy="300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ОТКРЫТ СЕТЕВОЙ МЕЖВУЗОВСКИЙ БИЗНЕС-ИНКУБАТОР.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99591" y="2337171"/>
            <a:ext cx="78932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ОТКРЫТА УНИВЕРСИТЕТСКАЯ ТОЧКА КИПЕНИЯ НГТУ – МЕСТО НАВИГАЦИИ ЛЮДЕЙ ПО ПРИОРИТЕТНЫМ НАПРАВЛЕНИЯМ РАЗВИТИЯ СТРАНЫ, ТОЧКОЙ ПОДКЛЮЧЕНИЯ К ИНИЦИАТИВАМ.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2218" y="3110048"/>
            <a:ext cx="79006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Первая в Новосибирской области университетская Точка кипения – пространство коллективной работы представителей сфер образования, науки, бизнеса и власти, деятельность которого направлена на рост качества человеческого капитала страны через изменение подходов вузов к собственной учебной деятельности, внедрение новых образовательных форматов и моделей коммуникации, подходов к образованию.</a:t>
            </a:r>
          </a:p>
          <a:p>
            <a:pPr algn="just"/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D744F6F-5E5E-41A9-9AB7-B339B5898689}"/>
              </a:ext>
            </a:extLst>
          </p:cNvPr>
          <p:cNvSpPr/>
          <p:nvPr/>
        </p:nvSpPr>
        <p:spPr>
          <a:xfrm>
            <a:off x="439916" y="1678127"/>
            <a:ext cx="360040" cy="360040"/>
          </a:xfrm>
          <a:prstGeom prst="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0F07A110-D258-4A66-90BF-9C08CFE2086A}"/>
              </a:ext>
            </a:extLst>
          </p:cNvPr>
          <p:cNvSpPr/>
          <p:nvPr/>
        </p:nvSpPr>
        <p:spPr>
          <a:xfrm>
            <a:off x="439916" y="2499742"/>
            <a:ext cx="360040" cy="360040"/>
          </a:xfrm>
          <a:prstGeom prst="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496E222B-3FD3-4907-B7AB-ED3254F2C17F}"/>
              </a:ext>
            </a:extLst>
          </p:cNvPr>
          <p:cNvGrpSpPr/>
          <p:nvPr/>
        </p:nvGrpSpPr>
        <p:grpSpPr>
          <a:xfrm>
            <a:off x="539552" y="1857823"/>
            <a:ext cx="185747" cy="60686"/>
            <a:chOff x="598129" y="1864086"/>
            <a:chExt cx="185747" cy="60686"/>
          </a:xfrm>
        </p:grpSpPr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xmlns="" id="{B3BB8228-A105-491F-9AF4-4D021BC8D44F}"/>
                </a:ext>
              </a:extLst>
            </p:cNvPr>
            <p:cNvCxnSpPr>
              <a:cxnSpLocks/>
            </p:cNvCxnSpPr>
            <p:nvPr/>
          </p:nvCxnSpPr>
          <p:spPr>
            <a:xfrm rot="8100000">
              <a:off x="612232" y="1864086"/>
              <a:ext cx="17164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xmlns="" id="{B356C078-D0F2-4411-99D0-A7D89C83849C}"/>
                </a:ext>
              </a:extLst>
            </p:cNvPr>
            <p:cNvCxnSpPr>
              <a:cxnSpLocks/>
            </p:cNvCxnSpPr>
            <p:nvPr/>
          </p:nvCxnSpPr>
          <p:spPr>
            <a:xfrm>
              <a:off x="598129" y="1866405"/>
              <a:ext cx="58367" cy="5836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1B9AB962-6953-482E-838E-E2ABA75BB98E}"/>
              </a:ext>
            </a:extLst>
          </p:cNvPr>
          <p:cNvGrpSpPr/>
          <p:nvPr/>
        </p:nvGrpSpPr>
        <p:grpSpPr>
          <a:xfrm>
            <a:off x="539552" y="2679762"/>
            <a:ext cx="185747" cy="60686"/>
            <a:chOff x="598129" y="1864086"/>
            <a:chExt cx="185747" cy="60686"/>
          </a:xfrm>
        </p:grpSpPr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xmlns="" id="{BE85D4E2-8D26-4208-89C1-93FF7B5C8137}"/>
                </a:ext>
              </a:extLst>
            </p:cNvPr>
            <p:cNvCxnSpPr>
              <a:cxnSpLocks/>
            </p:cNvCxnSpPr>
            <p:nvPr/>
          </p:nvCxnSpPr>
          <p:spPr>
            <a:xfrm rot="8100000">
              <a:off x="612232" y="1864086"/>
              <a:ext cx="17164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xmlns="" id="{B8DCA492-F84A-4627-A029-B90AB5C5EBAD}"/>
                </a:ext>
              </a:extLst>
            </p:cNvPr>
            <p:cNvCxnSpPr>
              <a:cxnSpLocks/>
            </p:cNvCxnSpPr>
            <p:nvPr/>
          </p:nvCxnSpPr>
          <p:spPr>
            <a:xfrm>
              <a:off x="598129" y="1866405"/>
              <a:ext cx="58367" cy="5836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Прямоугольник 15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51520" y="448994"/>
            <a:ext cx="8640960" cy="754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lnSpc>
                <a:spcPts val="3000"/>
              </a:lnSpc>
            </a:pPr>
            <a:r>
              <a:rPr lang="ru-RU" altLang="ru-RU" sz="2800" b="1" smtClean="0">
                <a:solidFill>
                  <a:srgbClr val="960E0E"/>
                </a:solidFill>
              </a:rPr>
              <a:t>НАИБОЛЕЕ ЗНАЧИМЫЕ МЕРОПРИЯТИЯ </a:t>
            </a:r>
            <a:br>
              <a:rPr lang="ru-RU" altLang="ru-RU" sz="2800" b="1" smtClean="0">
                <a:solidFill>
                  <a:srgbClr val="960E0E"/>
                </a:solidFill>
              </a:rPr>
            </a:br>
            <a:r>
              <a:rPr lang="ru-RU" altLang="ru-RU" sz="2800" b="1" smtClean="0">
                <a:solidFill>
                  <a:srgbClr val="960E0E"/>
                </a:solidFill>
              </a:rPr>
              <a:t>ПО ПРОГРАММЕ РАЗВИТИЯ</a:t>
            </a:r>
            <a:endParaRPr lang="ru-RU" altLang="ru-RU" sz="2800" b="1" dirty="0">
              <a:solidFill>
                <a:srgbClr val="960E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77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27218" y="1347614"/>
            <a:ext cx="789325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СФОРМИРОВАНА РЕГИОНАЛЬНАЯ РАБОЧАЯ ГРУППА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ENERGYNET НА БАЗЕ НГТУ. 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5210" y="1801175"/>
            <a:ext cx="7677229" cy="3323987"/>
          </a:xfrm>
          <a:prstGeom prst="rect">
            <a:avLst/>
          </a:prstGeom>
        </p:spPr>
        <p:txBody>
          <a:bodyPr wrap="square" numCol="3" anchor="ctr" anchorCtr="1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Факультет энергетики НГТУ; 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Сибирское отделение Российской академии наук;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Институт теплофизики имени С. С.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Кутателадзе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СО РАН;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Межотраслевой фонд энергосбережения и развития ТЭК;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Ассоциация «Партнерство по развитию распределенной энергетики Сибири»;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Академпарк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АО «Системы накопления энергии»;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АО «Институт автоматизации энергетических систем»; 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АО «РИМ»; 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АО «НЗК»; 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АО «Оксид»; 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АО «РЭС»; 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АО «ИАЭС»; 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ООО «Модульные системы Торнадо»;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РегионЭнергСервис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Котэс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Инжиниринг»; 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ООО «Эпсилон»; 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ООО «Сибирская генерирующая компания»;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ООО «ИНПЭС»;  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ООО «А2Систем»; 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ОАО «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Новосибирскэнергосбыт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»» 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ГК «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РусЭнергоМир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»»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НПФ «АРС ТЕРМ»» 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НПФ «Ирбис»» 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ГК «Болид».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FABC380-B1EF-4B61-A981-9E04F7D9BF4E}"/>
              </a:ext>
            </a:extLst>
          </p:cNvPr>
          <p:cNvSpPr/>
          <p:nvPr/>
        </p:nvSpPr>
        <p:spPr>
          <a:xfrm>
            <a:off x="439916" y="1319563"/>
            <a:ext cx="360040" cy="360040"/>
          </a:xfrm>
          <a:prstGeom prst="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30DE763D-C3B1-4FAE-BF50-238E56061AEF}"/>
              </a:ext>
            </a:extLst>
          </p:cNvPr>
          <p:cNvGrpSpPr/>
          <p:nvPr/>
        </p:nvGrpSpPr>
        <p:grpSpPr>
          <a:xfrm>
            <a:off x="539552" y="1499259"/>
            <a:ext cx="185747" cy="60686"/>
            <a:chOff x="598129" y="1864086"/>
            <a:chExt cx="185747" cy="60686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7F570054-73A4-4D7E-8B23-B0D538C67299}"/>
                </a:ext>
              </a:extLst>
            </p:cNvPr>
            <p:cNvCxnSpPr>
              <a:cxnSpLocks/>
            </p:cNvCxnSpPr>
            <p:nvPr/>
          </p:nvCxnSpPr>
          <p:spPr>
            <a:xfrm rot="8100000">
              <a:off x="612232" y="1864086"/>
              <a:ext cx="17164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xmlns="" id="{C6CF404A-844E-499D-9B1E-842C47E450E7}"/>
                </a:ext>
              </a:extLst>
            </p:cNvPr>
            <p:cNvCxnSpPr>
              <a:cxnSpLocks/>
            </p:cNvCxnSpPr>
            <p:nvPr/>
          </p:nvCxnSpPr>
          <p:spPr>
            <a:xfrm>
              <a:off x="598129" y="1866405"/>
              <a:ext cx="58367" cy="5836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51520" y="448994"/>
            <a:ext cx="8640960" cy="754604"/>
          </a:xfrm>
        </p:spPr>
        <p:txBody>
          <a:bodyPr>
            <a:noAutofit/>
          </a:bodyPr>
          <a:lstStyle/>
          <a:p>
            <a:pPr algn="l">
              <a:lnSpc>
                <a:spcPts val="3000"/>
              </a:lnSpc>
            </a:pPr>
            <a:r>
              <a:rPr lang="ru-RU" altLang="ru-RU" sz="2800" b="1" dirty="0" smtClean="0">
                <a:solidFill>
                  <a:srgbClr val="960E0E"/>
                </a:solidFill>
              </a:rPr>
              <a:t>НАИБОЛЕЕ ЗНАЧИМЫЕ МЕРОПРИЯТИЯ </a:t>
            </a:r>
            <a:br>
              <a:rPr lang="ru-RU" altLang="ru-RU" sz="2800" b="1" dirty="0" smtClean="0">
                <a:solidFill>
                  <a:srgbClr val="960E0E"/>
                </a:solidFill>
              </a:rPr>
            </a:br>
            <a:r>
              <a:rPr lang="ru-RU" altLang="ru-RU" sz="2800" b="1" dirty="0" smtClean="0">
                <a:solidFill>
                  <a:srgbClr val="960E0E"/>
                </a:solidFill>
              </a:rPr>
              <a:t>ПО ПРОГРАММЕ РАЗВИТИЯ</a:t>
            </a:r>
            <a:endParaRPr lang="ru-RU" altLang="ru-RU" sz="2800" b="1" dirty="0">
              <a:solidFill>
                <a:srgbClr val="960E0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66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15566"/>
            <a:ext cx="8022144" cy="38977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i="1" dirty="0" smtClean="0">
                <a:solidFill>
                  <a:schemeClr val="bg1">
                    <a:lumMod val="50000"/>
                  </a:schemeClr>
                </a:solidFill>
              </a:rPr>
              <a:t>ЗАЯВЛЕНЫ КОМПЕТЕНЦИИ И АМБИЦИИ РЕГИОНАЛЬНОЙ РАБОЧЕЙ ГРУППЫ ENERGYNET, ПОДГОТОВЛЕНЫ И ЗАЯВЛЕНЫ ПРОЕКТЫ.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400" b="1" dirty="0" smtClean="0"/>
              <a:t>ПРЕДЛАГАЕМЫЕ ФОРМАТЫ: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100" dirty="0" smtClean="0"/>
              <a:t>Секция </a:t>
            </a:r>
            <a:r>
              <a:rPr lang="ru-RU" sz="1100" dirty="0"/>
              <a:t>РВК. Презентация проектов.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100" dirty="0"/>
              <a:t>Секция теплоэнергетики.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100" dirty="0"/>
              <a:t>Секция электроэнергетики.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100" dirty="0"/>
              <a:t>Секция «Перспективы автономной теплоэнергетики: проблемы и решения».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100" dirty="0"/>
              <a:t>Форсайт-семинар «Будущее теплоэнергетики» (в рамках проекта, поддержанного Фондом президентских грантов «Дискуссионный Форсайт-клуб </a:t>
            </a:r>
            <a:r>
              <a:rPr lang="ru-RU" sz="1100" dirty="0" smtClean="0"/>
              <a:t>«Инженеры </a:t>
            </a:r>
            <a:r>
              <a:rPr lang="ru-RU" sz="1100" dirty="0"/>
              <a:t>будущего: </a:t>
            </a:r>
            <a:r>
              <a:rPr lang="ru-RU" sz="1100" dirty="0" err="1"/>
              <a:t>Homo</a:t>
            </a:r>
            <a:r>
              <a:rPr lang="ru-RU" sz="1100" dirty="0"/>
              <a:t> </a:t>
            </a:r>
            <a:r>
              <a:rPr lang="ru-RU" sz="1100" dirty="0" err="1" smtClean="0"/>
              <a:t>Creatus</a:t>
            </a:r>
            <a:r>
              <a:rPr lang="ru-RU" sz="1100" dirty="0" smtClean="0"/>
              <a:t>».</a:t>
            </a:r>
            <a:endParaRPr lang="ru-RU" sz="11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1400" b="1" dirty="0" smtClean="0"/>
              <a:t>КРУГЛЫЙ СТОЛ НА ТЕМУ:</a:t>
            </a:r>
            <a:endParaRPr lang="ru-RU" sz="12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100" dirty="0" smtClean="0"/>
              <a:t>«</a:t>
            </a:r>
            <a:r>
              <a:rPr lang="ru-RU" sz="1100" dirty="0"/>
              <a:t>Повышение доступности региональных ресурсов для высокотехнологичных компаний. Независимое подтверждение </a:t>
            </a:r>
            <a:r>
              <a:rPr lang="ru-RU" sz="1100" dirty="0" err="1"/>
              <a:t>инновационности</a:t>
            </a:r>
            <a:r>
              <a:rPr lang="ru-RU" sz="1100" dirty="0"/>
              <a:t> продукции и компаний-производителей».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100" dirty="0"/>
              <a:t>Инструменты продвижения инноваций – независимая оценка технологического уровня и подтверждение </a:t>
            </a:r>
            <a:r>
              <a:rPr lang="ru-RU" sz="1100" dirty="0" err="1"/>
              <a:t>инновационности</a:t>
            </a:r>
            <a:r>
              <a:rPr lang="ru-RU" sz="1100" dirty="0"/>
              <a:t> продукции.</a:t>
            </a:r>
          </a:p>
          <a:p>
            <a:pPr marL="0" indent="0">
              <a:buNone/>
            </a:pPr>
            <a:r>
              <a:rPr lang="ru-RU" sz="1400" b="1" i="1" dirty="0" smtClean="0">
                <a:solidFill>
                  <a:srgbClr val="7F7F7F"/>
                </a:solidFill>
              </a:rPr>
              <a:t>ОРГАНИЗАТОРЫ: ФОНД ИНФРАСТРУКТУРНЫХ И ОБРАЗОВАТЕЛЬНЫХ ПРОГРАММ, ПРАВИТЕЛЬСТВО НОВОСИБИРСКОЙ ОБЛАСТИ, РЕГИОНАЛЬНЫЙ ЦЕНТР НОРМАТИВНО-ТЕХНИЧЕСКОЙ ПОДДЕРЖКИ ИННОВАЦИЙ НОВОСИБИРСКОЙ ОБЛАСТИ (НГТУ).</a:t>
            </a:r>
          </a:p>
          <a:p>
            <a:pPr marL="0" indent="0">
              <a:buNone/>
            </a:pPr>
            <a:endParaRPr lang="ru-RU" sz="12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92593"/>
            <a:ext cx="8640960" cy="585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000"/>
              </a:lnSpc>
            </a:pPr>
            <a:r>
              <a:rPr lang="ru-RU" altLang="ru-RU" sz="32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ТЕХНОПРОМ</a:t>
            </a:r>
            <a:r>
              <a:rPr lang="ru-RU" altLang="ru-RU" sz="28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endParaRPr lang="ru-RU" altLang="ru-RU" sz="2800" b="1" dirty="0">
              <a:solidFill>
                <a:srgbClr val="960E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962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0384" y="1118595"/>
            <a:ext cx="7852024" cy="339447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Конкурс Президентских грантов: проект «Дискуссионный Форсайт-клуб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«Инженеры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будущего: </a:t>
            </a:r>
            <a:r>
              <a:rPr lang="ru-RU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Homo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Creatus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». 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Конкурс Федерального агентства по делам молодежи (</a:t>
            </a:r>
            <a:r>
              <a:rPr lang="ru-RU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Росмолодежь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) для вузов.</a:t>
            </a:r>
            <a:endParaRPr lang="ru-RU" sz="1600" u="sng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u="sng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Конкурс грантов РНФ – 3 проекта на общую сумму 10,8 млн. руб. </a:t>
            </a:r>
            <a:endParaRPr lang="ru-RU" sz="16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А.В. </a:t>
            </a:r>
            <a:r>
              <a:rPr lang="ru-RU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Бурдаков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 – ФТФ, А.А. Якименко – АВТФ, П.А. </a:t>
            </a:r>
            <a:r>
              <a:rPr lang="ru-RU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Домников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 – ФПМИ).</a:t>
            </a:r>
          </a:p>
          <a:p>
            <a:pPr marL="0" indent="0">
              <a:spcBef>
                <a:spcPts val="0"/>
              </a:spcBef>
              <a:buNone/>
            </a:pPr>
            <a:endParaRPr lang="ru-RU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Конкурс грантов РФФИ – 11 проектов (МТФ-3, ФГО – 4, ФЛА -1, АВТФ – 1 ФБ – 2).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Гранты Президента РФ – 1 (Д.В. Лазуренко).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1520" y="312827"/>
            <a:ext cx="8640960" cy="754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000"/>
              </a:lnSpc>
            </a:pPr>
            <a:r>
              <a:rPr lang="ru-RU" altLang="ru-RU" sz="28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ГРАНТЫ</a:t>
            </a:r>
            <a:endParaRPr lang="ru-RU" altLang="ru-RU" sz="2800" b="1" dirty="0">
              <a:solidFill>
                <a:srgbClr val="960E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2FF46540-4AEA-4558-B983-676B73794153}"/>
              </a:ext>
            </a:extLst>
          </p:cNvPr>
          <p:cNvGrpSpPr/>
          <p:nvPr/>
        </p:nvGrpSpPr>
        <p:grpSpPr>
          <a:xfrm>
            <a:off x="323528" y="1203598"/>
            <a:ext cx="360040" cy="360040"/>
            <a:chOff x="467544" y="1203598"/>
            <a:chExt cx="360040" cy="360040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684F2F6B-B731-4B71-88F5-EC136198316C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xmlns="" id="{734F9659-C3B8-40E2-AC1E-BE12778E22B2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xmlns="" id="{42124872-ECC5-4B73-BDE5-2972FB682A38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xmlns="" id="{3E87E52D-8F15-479C-8682-D558243A50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B95EF3D5-D23B-422B-8BD7-282910D7FF4B}"/>
              </a:ext>
            </a:extLst>
          </p:cNvPr>
          <p:cNvGrpSpPr/>
          <p:nvPr/>
        </p:nvGrpSpPr>
        <p:grpSpPr>
          <a:xfrm>
            <a:off x="323528" y="1851670"/>
            <a:ext cx="360040" cy="360040"/>
            <a:chOff x="467544" y="1203598"/>
            <a:chExt cx="360040" cy="360040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9AB39B25-7F60-4BAB-AC85-19B6575361D4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xmlns="" id="{6F2CA6AC-D2B5-4376-8C7C-4BB6E6C52FE0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xmlns="" id="{C37055AB-486F-4F3A-B06F-250E3317DBE6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>
                <a:extLst>
                  <a:ext uri="{FF2B5EF4-FFF2-40B4-BE49-F238E27FC236}">
                    <a16:creationId xmlns:a16="http://schemas.microsoft.com/office/drawing/2014/main" xmlns="" id="{08097A8A-6A16-452E-9B08-1F857B345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7B81C70F-5CD9-4E83-960E-CBF7FD582AC8}"/>
              </a:ext>
            </a:extLst>
          </p:cNvPr>
          <p:cNvGrpSpPr/>
          <p:nvPr/>
        </p:nvGrpSpPr>
        <p:grpSpPr>
          <a:xfrm>
            <a:off x="323528" y="2423669"/>
            <a:ext cx="360040" cy="360040"/>
            <a:chOff x="467544" y="1203598"/>
            <a:chExt cx="360040" cy="360040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xmlns="" id="{068CFFBC-3B92-419D-A59C-D13E78CC567C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xmlns="" id="{3ABA2F1F-4AA3-4A11-89B6-F72284DB469C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32" name="Прямая соединительная линия 31">
                <a:extLst>
                  <a:ext uri="{FF2B5EF4-FFF2-40B4-BE49-F238E27FC236}">
                    <a16:creationId xmlns:a16="http://schemas.microsoft.com/office/drawing/2014/main" xmlns="" id="{63E5EC7E-4CEF-4815-9BDE-1D2B2A34BF85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>
                <a:extLst>
                  <a:ext uri="{FF2B5EF4-FFF2-40B4-BE49-F238E27FC236}">
                    <a16:creationId xmlns:a16="http://schemas.microsoft.com/office/drawing/2014/main" xmlns="" id="{D958B63E-CDDA-45E5-9619-B1B4A52745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949927AA-37F9-4F65-B334-11E820C88A79}"/>
              </a:ext>
            </a:extLst>
          </p:cNvPr>
          <p:cNvGrpSpPr/>
          <p:nvPr/>
        </p:nvGrpSpPr>
        <p:grpSpPr>
          <a:xfrm>
            <a:off x="323528" y="3003798"/>
            <a:ext cx="360040" cy="360040"/>
            <a:chOff x="467544" y="1203598"/>
            <a:chExt cx="360040" cy="360040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xmlns="" id="{4E6CE504-640C-4B45-B1F5-0D94E8D97FB7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xmlns="" id="{ECD79406-4B10-498E-99C6-948E97EE1C07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:a16="http://schemas.microsoft.com/office/drawing/2014/main" xmlns="" id="{D03016BD-1905-4480-BAD0-8BA8512AEA08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>
                <a:extLst>
                  <a:ext uri="{FF2B5EF4-FFF2-40B4-BE49-F238E27FC236}">
                    <a16:creationId xmlns:a16="http://schemas.microsoft.com/office/drawing/2014/main" xmlns="" id="{58FB43BA-3CC5-4D5D-8DB8-363267CA55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7EFBB4D3-2E2C-484F-87D3-2C18A6A9F069}"/>
              </a:ext>
            </a:extLst>
          </p:cNvPr>
          <p:cNvGrpSpPr/>
          <p:nvPr/>
        </p:nvGrpSpPr>
        <p:grpSpPr>
          <a:xfrm>
            <a:off x="323528" y="3507854"/>
            <a:ext cx="360040" cy="360040"/>
            <a:chOff x="467544" y="1203598"/>
            <a:chExt cx="360040" cy="360040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xmlns="" id="{C6A233A7-082D-4098-B8DC-6AB9D48B08DE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xmlns="" id="{0B562328-6273-4E42-9E27-CD5B798A8383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xmlns="" id="{3B4A42F8-001C-4E96-A889-7BD61DDBD5A5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xmlns="" id="{65545FD3-3245-4078-92C8-2F40A45872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Прямоугольник 43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236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286505" y="325860"/>
            <a:ext cx="9143999" cy="655447"/>
          </a:xfrm>
        </p:spPr>
        <p:txBody>
          <a:bodyPr>
            <a:noAutofit/>
          </a:bodyPr>
          <a:lstStyle/>
          <a:p>
            <a:pPr algn="l">
              <a:lnSpc>
                <a:spcPts val="3000"/>
              </a:lnSpc>
            </a:pPr>
            <a:r>
              <a:rPr lang="ru-RU" altLang="ru-RU" sz="2800" b="1" dirty="0" smtClean="0">
                <a:solidFill>
                  <a:srgbClr val="960E0E"/>
                </a:solidFill>
              </a:rPr>
              <a:t>ГРАНТЫ С ПОДДЕРЖКОЙ НГТУ</a:t>
            </a:r>
            <a:endParaRPr lang="ru-RU" altLang="ru-RU" sz="2800" b="1" dirty="0">
              <a:solidFill>
                <a:srgbClr val="960E0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7877" y="1059001"/>
            <a:ext cx="731204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latin typeface="Segoe UI" panose="020B0502040204020203" pitchFamily="34" charset="0"/>
                <a:cs typeface="Segoe UI" panose="020B0502040204020203" pitchFamily="34" charset="0"/>
              </a:rPr>
              <a:t>Проведены конкурсы Научной сессии НГТУ. По итогам выделено грантов молодым ученым на общую сумму </a:t>
            </a:r>
            <a:r>
              <a:rPr lang="ru-RU" sz="1300" b="1" dirty="0">
                <a:latin typeface="Segoe UI" panose="020B0502040204020203" pitchFamily="34" charset="0"/>
                <a:cs typeface="Segoe UI" panose="020B0502040204020203" pitchFamily="34" charset="0"/>
              </a:rPr>
              <a:t>5338</a:t>
            </a:r>
            <a:r>
              <a:rPr lang="ru-RU" sz="13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300" dirty="0" err="1">
                <a:latin typeface="Segoe UI" panose="020B0502040204020203" pitchFamily="34" charset="0"/>
                <a:cs typeface="Segoe UI" panose="020B0502040204020203" pitchFamily="34" charset="0"/>
              </a:rPr>
              <a:t>тыс.руб</a:t>
            </a:r>
            <a:r>
              <a:rPr lang="ru-RU" sz="13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ru-RU" sz="13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300" dirty="0">
                <a:latin typeface="Segoe UI" panose="020B0502040204020203" pitchFamily="34" charset="0"/>
                <a:cs typeface="Segoe UI" panose="020B0502040204020203" pitchFamily="34" charset="0"/>
              </a:rPr>
              <a:t>Утвержден тематический план исследований НГТУ на 2019 год (приказ № 159 от 31.01.2019 г.), финансируемый из внебюджетных средств. План – 54 проекта на всех факультетах </a:t>
            </a:r>
            <a:endParaRPr lang="ru-RU" sz="13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на </a:t>
            </a:r>
            <a:r>
              <a:rPr lang="ru-RU" sz="1300" dirty="0">
                <a:latin typeface="Segoe UI" panose="020B0502040204020203" pitchFamily="34" charset="0"/>
                <a:cs typeface="Segoe UI" panose="020B0502040204020203" pitchFamily="34" charset="0"/>
              </a:rPr>
              <a:t>общую сумму </a:t>
            </a:r>
            <a:r>
              <a:rPr lang="ru-RU" sz="1300" b="1" dirty="0">
                <a:latin typeface="Segoe UI" panose="020B0502040204020203" pitchFamily="34" charset="0"/>
                <a:cs typeface="Segoe UI" panose="020B0502040204020203" pitchFamily="34" charset="0"/>
              </a:rPr>
              <a:t>39,5</a:t>
            </a:r>
            <a:r>
              <a:rPr lang="ru-RU" sz="1300" dirty="0">
                <a:latin typeface="Segoe UI" panose="020B0502040204020203" pitchFamily="34" charset="0"/>
                <a:cs typeface="Segoe UI" panose="020B0502040204020203" pitchFamily="34" charset="0"/>
              </a:rPr>
              <a:t> млн. руб.</a:t>
            </a:r>
          </a:p>
          <a:p>
            <a:endParaRPr lang="ru-RU" sz="13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300" dirty="0">
                <a:latin typeface="Segoe UI" panose="020B0502040204020203" pitchFamily="34" charset="0"/>
                <a:cs typeface="Segoe UI" panose="020B0502040204020203" pitchFamily="34" charset="0"/>
              </a:rPr>
              <a:t>Оказана поддержка участия в конференциях и выставках – 780 тыс.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81971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СТУДЕНЧЕСКОЙ И АСПИРАНТСКОЙ НАУКИ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358513" y="3279428"/>
            <a:ext cx="8229600" cy="124850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rgbClr val="960E0E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36 грантов для студентов в рамках студенческой научной сессии. </a:t>
            </a:r>
          </a:p>
          <a:p>
            <a:pPr>
              <a:spcBef>
                <a:spcPts val="0"/>
              </a:spcBef>
              <a:buClr>
                <a:srgbClr val="960E0E"/>
              </a:buClr>
              <a:buFont typeface="Wingdings" panose="05000000000000000000" pitchFamily="2" charset="2"/>
              <a:buChar char="§"/>
            </a:pPr>
            <a:endParaRPr lang="ru-RU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0"/>
              </a:spcBef>
              <a:buClr>
                <a:srgbClr val="960E0E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3 гранта мэрии г. Новосибирска на проведение научных исследований.</a:t>
            </a:r>
          </a:p>
          <a:p>
            <a:pPr>
              <a:spcBef>
                <a:spcPts val="0"/>
              </a:spcBef>
              <a:buClr>
                <a:srgbClr val="960E0E"/>
              </a:buClr>
              <a:buFont typeface="Wingdings" panose="05000000000000000000" pitchFamily="2" charset="2"/>
              <a:buChar char="§"/>
            </a:pPr>
            <a:endParaRPr lang="ru-RU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0"/>
              </a:spcBef>
              <a:buClr>
                <a:srgbClr val="960E0E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Заявки на конкурс грантов Правительства НСО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и «У.М.Н.И.К.».</a:t>
            </a:r>
          </a:p>
          <a:p>
            <a:pPr>
              <a:spcBef>
                <a:spcPts val="0"/>
              </a:spcBef>
              <a:buClr>
                <a:srgbClr val="960E0E"/>
              </a:buClr>
              <a:buFont typeface="Wingdings" panose="05000000000000000000" pitchFamily="2" charset="2"/>
              <a:buChar char="§"/>
            </a:pPr>
            <a:endParaRPr lang="ru-RU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0"/>
              </a:spcBef>
              <a:buClr>
                <a:srgbClr val="960E0E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Стипендии Президента (5): А.И. Марченко, Н.В. Миронова, М.В. Попов, Л.И. Шевцова, Д.А. Штейн.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291CAAFE-AF9A-4BD3-8683-56DA9B49D259}"/>
              </a:ext>
            </a:extLst>
          </p:cNvPr>
          <p:cNvGrpSpPr/>
          <p:nvPr/>
        </p:nvGrpSpPr>
        <p:grpSpPr>
          <a:xfrm>
            <a:off x="388093" y="1119895"/>
            <a:ext cx="360040" cy="360040"/>
            <a:chOff x="467544" y="1203598"/>
            <a:chExt cx="360040" cy="360040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xmlns="" id="{35B335B6-FA72-48DA-98C3-E0C8C38E55BB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xmlns="" id="{9B6236B7-CE59-4662-87B2-361F67EFBB7E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xmlns="" id="{BC25474F-D430-440B-9F05-B55DFB2B4D27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xmlns="" id="{C34D6C37-9432-4A14-AD1C-6F21E9218F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60301380-7D84-4BC1-BD3F-2C034DEAA30D}"/>
              </a:ext>
            </a:extLst>
          </p:cNvPr>
          <p:cNvGrpSpPr/>
          <p:nvPr/>
        </p:nvGrpSpPr>
        <p:grpSpPr>
          <a:xfrm>
            <a:off x="388093" y="1750962"/>
            <a:ext cx="360040" cy="360040"/>
            <a:chOff x="467544" y="1203598"/>
            <a:chExt cx="360040" cy="360040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xmlns="" id="{A3DBC54D-9E1A-4157-AF02-275E5CA94DE7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xmlns="" id="{7A3D45F1-55C7-490D-9A41-7A41C4AD6A83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xmlns="" id="{4EB463E9-FBE3-4CEA-94DB-CC54EE31DEE5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xmlns="" id="{CDDF34BE-4072-45A9-9D73-5BAB697A0C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D0D815CF-3A44-4AC3-9580-E17DBBB32EC4}"/>
              </a:ext>
            </a:extLst>
          </p:cNvPr>
          <p:cNvGrpSpPr/>
          <p:nvPr/>
        </p:nvGrpSpPr>
        <p:grpSpPr>
          <a:xfrm>
            <a:off x="388093" y="2400020"/>
            <a:ext cx="360040" cy="360040"/>
            <a:chOff x="467544" y="1203598"/>
            <a:chExt cx="360040" cy="360040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64B378D9-9869-4B2D-BF86-4EF98FA77B22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xmlns="" id="{41813388-A3A8-4A8F-BB8D-3FDD8A4DBF45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30" name="Прямая соединительная линия 29">
                <a:extLst>
                  <a:ext uri="{FF2B5EF4-FFF2-40B4-BE49-F238E27FC236}">
                    <a16:creationId xmlns:a16="http://schemas.microsoft.com/office/drawing/2014/main" xmlns="" id="{F1135B89-C804-4E35-981F-75108DBD8BF8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xmlns="" id="{32033141-5ACA-46C0-90CA-BEDD2B36BB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Прямоугольник 31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461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1062" y="1094958"/>
            <a:ext cx="7785394" cy="3672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Проведен научно-технический аудит 15 подразделений, выявлено 9 разработок, перспективных для коммерциализации.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Принято участие в выставках:</a:t>
            </a:r>
          </a:p>
          <a:p>
            <a:pPr marL="685800">
              <a:buClr>
                <a:srgbClr val="960E0E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Hi-Tech,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12-14 марта, Санкт-Петербург (серебряная медаль – ИТЦ);</a:t>
            </a:r>
          </a:p>
          <a:p>
            <a:pPr marL="628650" indent="-285750">
              <a:buClr>
                <a:srgbClr val="960E0E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Архимед, 26-29 марта, Москва (золотая медаль – ИСЭ, и серебряная медаль – ММ);</a:t>
            </a:r>
          </a:p>
          <a:p>
            <a:pPr marL="628650" indent="-285750">
              <a:buClr>
                <a:srgbClr val="960E0E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Городские технологии.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0">
              <a:buClr>
                <a:srgbClr val="960E0E"/>
              </a:buClr>
              <a:buNone/>
            </a:pPr>
            <a:endParaRPr lang="ru-R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Планируется участие: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ТЕХНОПРОМ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, 18-20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сентября, Новосибирск;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НОВОЕ ВРЕМЯ, 26-28 сентября, Севастополь (медальная);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ВУЗПРОМЭКСПО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, 11-12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декабря, Москва.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C7780285-0801-40CC-BA6E-24E94EF455A8}"/>
              </a:ext>
            </a:extLst>
          </p:cNvPr>
          <p:cNvGrpSpPr/>
          <p:nvPr/>
        </p:nvGrpSpPr>
        <p:grpSpPr>
          <a:xfrm>
            <a:off x="395536" y="1203598"/>
            <a:ext cx="360040" cy="360040"/>
            <a:chOff x="467544" y="1203598"/>
            <a:chExt cx="360040" cy="360040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BA0D79F1-53C1-45D8-8B19-9C89DADA4606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xmlns="" id="{5463C4B9-01AC-4A33-BAA3-90A14A88E27A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:a16="http://schemas.microsoft.com/office/drawing/2014/main" xmlns="" id="{06274C5F-4ECA-4DF8-A9FB-5A321D7AEA49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>
                <a:extLst>
                  <a:ext uri="{FF2B5EF4-FFF2-40B4-BE49-F238E27FC236}">
                    <a16:creationId xmlns:a16="http://schemas.microsoft.com/office/drawing/2014/main" xmlns="" id="{51660B0B-E260-4A30-AEE8-E7B03B69C7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239C371F-3154-4101-9665-19BC4D06FD90}"/>
              </a:ext>
            </a:extLst>
          </p:cNvPr>
          <p:cNvGrpSpPr/>
          <p:nvPr/>
        </p:nvGrpSpPr>
        <p:grpSpPr>
          <a:xfrm>
            <a:off x="395536" y="1923678"/>
            <a:ext cx="360040" cy="360040"/>
            <a:chOff x="467544" y="1203598"/>
            <a:chExt cx="360040" cy="360040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0BA015B8-1CE1-4613-95D1-71F2DF108C1F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xmlns="" id="{2915614E-AD3B-4317-8DFD-D6EB3CEDE33F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xmlns="" id="{439F2829-2181-4B24-8FCC-A55362919DF5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xmlns="" id="{C8DD8FF4-1870-4558-AD78-924039067B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CF6312C1-9FD2-4A9F-8CDF-D8F0C5D4DB55}"/>
              </a:ext>
            </a:extLst>
          </p:cNvPr>
          <p:cNvGrpSpPr/>
          <p:nvPr/>
        </p:nvGrpSpPr>
        <p:grpSpPr>
          <a:xfrm>
            <a:off x="395536" y="3219823"/>
            <a:ext cx="360040" cy="360040"/>
            <a:chOff x="467544" y="1203598"/>
            <a:chExt cx="360040" cy="360040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50045932-2FAE-4DA9-A3B6-CB3DD90D267E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xmlns="" id="{FE3AD8A5-7B60-4CA3-9CFF-FF7D64AE7D36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xmlns="" id="{E6A1C99C-2813-463B-905E-FDC434843660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xmlns="" id="{D2A81EB9-51B8-48A3-A51B-9958561E66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Прямоугольник 27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251520" y="1234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960E0E"/>
                </a:solidFill>
              </a:rPr>
              <a:t>ИННОВАЦИОННАЯ ДЕЯТЕЛЬНОСТЬ</a:t>
            </a:r>
            <a:endParaRPr lang="ru-RU" sz="2800" b="1" dirty="0">
              <a:solidFill>
                <a:srgbClr val="960E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21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" y="1200151"/>
            <a:ext cx="4042792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i="1" dirty="0" smtClean="0">
                <a:solidFill>
                  <a:schemeClr val="bg1">
                    <a:lumMod val="50000"/>
                  </a:schemeClr>
                </a:solidFill>
              </a:rPr>
              <a:t>ПОДАНО ЗАЯВОК </a:t>
            </a:r>
            <a:endParaRPr lang="en-US" sz="1400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400" b="1" i="1" dirty="0" smtClean="0">
                <a:solidFill>
                  <a:schemeClr val="bg1">
                    <a:lumMod val="50000"/>
                  </a:schemeClr>
                </a:solidFill>
              </a:rPr>
              <a:t>НА ЗАЩИТУ РИД</a:t>
            </a:r>
            <a:endParaRPr lang="ru-RU" sz="1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874913652"/>
              </p:ext>
            </p:extLst>
          </p:nvPr>
        </p:nvGraphicFramePr>
        <p:xfrm>
          <a:off x="241176" y="1923677"/>
          <a:ext cx="3624064" cy="2392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798368" y="1212221"/>
            <a:ext cx="3682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ПОЛУЧЕНО ОХРАННЫХ </a:t>
            </a:r>
            <a:endParaRPr lang="en-US" sz="1400" b="1" i="1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  <a:p>
            <a:r>
              <a:rPr lang="ru-RU" sz="1400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ДОКУМЕНТОВ</a:t>
            </a:r>
            <a:endParaRPr lang="ru-RU" sz="1400" b="1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403018511"/>
              </p:ext>
            </p:extLst>
          </p:nvPr>
        </p:nvGraphicFramePr>
        <p:xfrm>
          <a:off x="4798368" y="1923677"/>
          <a:ext cx="3624064" cy="2392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866844" y="1776160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30740" y="2935030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86400" y="2643758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87500" y="1707654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00720" y="2787774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36624" y="2575252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1520" y="1234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960E0E"/>
                </a:solidFill>
              </a:rPr>
              <a:t>ИННОВАЦИОННАЯ ДЕЯТЕЛЬНОСТЬ</a:t>
            </a:r>
            <a:endParaRPr lang="ru-RU" sz="2800" b="1" dirty="0">
              <a:solidFill>
                <a:srgbClr val="960E0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112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Заголовок 1"/>
          <p:cNvSpPr>
            <a:spLocks noGrp="1"/>
          </p:cNvSpPr>
          <p:nvPr>
            <p:ph type="title"/>
          </p:nvPr>
        </p:nvSpPr>
        <p:spPr>
          <a:xfrm>
            <a:off x="251520" y="267494"/>
            <a:ext cx="8795320" cy="504056"/>
          </a:xfrm>
        </p:spPr>
        <p:txBody>
          <a:bodyPr>
            <a:noAutofit/>
          </a:bodyPr>
          <a:lstStyle/>
          <a:p>
            <a:pPr algn="l"/>
            <a:r>
              <a:rPr lang="ru-RU" altLang="ru-RU" sz="2800" b="1" dirty="0" smtClean="0">
                <a:solidFill>
                  <a:srgbClr val="960E0E"/>
                </a:solidFill>
              </a:rPr>
              <a:t>НАИБОЛЕЕ ЗНАЧИМЫЕ НАУЧНЫЕ ПРОЕКТЫ</a:t>
            </a:r>
            <a:endParaRPr lang="ru-RU" altLang="ru-RU" sz="2800" b="1" dirty="0">
              <a:solidFill>
                <a:srgbClr val="960E0E"/>
              </a:solidFill>
            </a:endParaRPr>
          </a:p>
        </p:txBody>
      </p:sp>
      <p:sp>
        <p:nvSpPr>
          <p:cNvPr id="13316" name="Объект 2"/>
          <p:cNvSpPr>
            <a:spLocks noGrp="1"/>
          </p:cNvSpPr>
          <p:nvPr>
            <p:ph idx="1"/>
          </p:nvPr>
        </p:nvSpPr>
        <p:spPr>
          <a:xfrm>
            <a:off x="276697" y="915566"/>
            <a:ext cx="7838528" cy="3888432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2016—2019</a:t>
            </a:r>
          </a:p>
          <a:p>
            <a:pPr marL="0" indent="0">
              <a:buNone/>
              <a:defRPr/>
            </a:pPr>
            <a:r>
              <a:rPr lang="ru-RU" sz="1400" b="1" dirty="0"/>
              <a:t>РЭФ. </a:t>
            </a:r>
            <a:r>
              <a:rPr lang="ru-RU" sz="1400" dirty="0"/>
              <a:t>Развитие и исследование эффективности использования низкотемпературной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и СВЧ-электроники </a:t>
            </a:r>
            <a:r>
              <a:rPr lang="ru-RU" sz="1400" dirty="0"/>
              <a:t>для измерения структур на основе сверхпроводящих </a:t>
            </a:r>
            <a:r>
              <a:rPr lang="ru-RU" sz="1400" dirty="0" err="1"/>
              <a:t>кубитов</a:t>
            </a:r>
            <a:r>
              <a:rPr lang="ru-RU" sz="1400" dirty="0"/>
              <a:t>. </a:t>
            </a:r>
          </a:p>
          <a:p>
            <a:pPr marL="0" indent="0">
              <a:buNone/>
              <a:defRPr/>
            </a:pPr>
            <a:r>
              <a:rPr lang="ru-RU" sz="1100" dirty="0"/>
              <a:t>Руководитель — проф. </a:t>
            </a:r>
            <a:r>
              <a:rPr lang="ru-RU" sz="1100" dirty="0" err="1"/>
              <a:t>Вострецов</a:t>
            </a:r>
            <a:r>
              <a:rPr lang="ru-RU" sz="1100" dirty="0"/>
              <a:t> А.Г. (ФПИ, 2016—2019, общий объем 117,2 млн руб.).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ru-RU" sz="1400" b="1" dirty="0">
                <a:solidFill>
                  <a:schemeClr val="accent1">
                    <a:lumMod val="25000"/>
                  </a:schemeClr>
                </a:solidFill>
              </a:rPr>
              <a:t>2017—2019</a:t>
            </a:r>
            <a:endParaRPr lang="ru-RU" sz="1050" b="1" dirty="0">
              <a:solidFill>
                <a:schemeClr val="accent1">
                  <a:lumMod val="2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ru-RU" sz="1400" b="1" dirty="0"/>
              <a:t>МТФ. </a:t>
            </a:r>
            <a:r>
              <a:rPr lang="ru-RU" sz="1400" dirty="0"/>
              <a:t>Разработка и создание линейки промышленного роботизированного оборудования на основе </a:t>
            </a:r>
            <a:r>
              <a:rPr lang="ru-RU" sz="1400" dirty="0" err="1"/>
              <a:t>мультипучковой</a:t>
            </a:r>
            <a:r>
              <a:rPr lang="ru-RU" sz="1400" dirty="0"/>
              <a:t> электронно-лучевой технологии для высокопроизводительного аддитивного производства крупноразмерных металлических и полиметаллических деталей, узлов и конструкций для ключевых отраслей РФ. </a:t>
            </a:r>
          </a:p>
          <a:p>
            <a:pPr marL="0" indent="0">
              <a:buNone/>
              <a:defRPr/>
            </a:pPr>
            <a:r>
              <a:rPr lang="ru-RU" sz="1100" dirty="0"/>
              <a:t>Руководитель — проф. </a:t>
            </a:r>
            <a:r>
              <a:rPr lang="ru-RU" sz="1100" dirty="0" err="1"/>
              <a:t>Батаев</a:t>
            </a:r>
            <a:r>
              <a:rPr lang="ru-RU" sz="1100" dirty="0"/>
              <a:t> В.А. (Проведение прикладных научных исследований, направленных на решение комплексных научно-технологических задач, 2017—2019, общий объем финансирования 58,8 млн руб.).</a:t>
            </a:r>
          </a:p>
          <a:p>
            <a:pPr marL="0" indent="0">
              <a:buNone/>
              <a:defRPr/>
            </a:pPr>
            <a:endParaRPr lang="ru-RU" sz="1100" dirty="0"/>
          </a:p>
          <a:p>
            <a:pPr marL="0" indent="0">
              <a:buNone/>
              <a:defRPr/>
            </a:pPr>
            <a:r>
              <a:rPr lang="ru-RU" sz="1400" b="1" dirty="0"/>
              <a:t>ФПМИ. </a:t>
            </a:r>
            <a:r>
              <a:rPr lang="ru-RU" sz="1400" dirty="0"/>
              <a:t>Разработка наукоемкого программного обеспечения для обработки больших объемов данных аэрогеофизической разведки. </a:t>
            </a:r>
          </a:p>
          <a:p>
            <a:pPr marL="0" indent="0">
              <a:buNone/>
              <a:defRPr/>
            </a:pPr>
            <a:r>
              <a:rPr lang="ru-RU" sz="1100" dirty="0"/>
              <a:t>Руководитель — проф. Соловейчик Ю.Г. (Проведение прикладных научных исследований для развития отраслей экономики, 2017—2019, общий объем финансирования 42 млн руб.).</a:t>
            </a:r>
          </a:p>
          <a:p>
            <a:pPr marL="0" indent="0">
              <a:buNone/>
              <a:defRPr/>
            </a:pPr>
            <a:endParaRPr lang="ru-RU" sz="1400" dirty="0"/>
          </a:p>
          <a:p>
            <a:pPr marL="0" indent="0">
              <a:buNone/>
              <a:defRPr/>
            </a:pP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804769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716015" y="541534"/>
            <a:ext cx="4239123" cy="446040"/>
          </a:xfrm>
        </p:spPr>
        <p:txBody>
          <a:bodyPr>
            <a:noAutofit/>
          </a:bodyPr>
          <a:lstStyle/>
          <a:p>
            <a:pPr algn="l" eaLnBrk="1" hangingPunct="1"/>
            <a:r>
              <a:rPr lang="ru-RU" altLang="ru-RU" sz="2400" b="1" dirty="0" smtClean="0">
                <a:solidFill>
                  <a:srgbClr val="960E0E"/>
                </a:solidFill>
              </a:rPr>
              <a:t>МЕЖДУНАРОДНЫЕ </a:t>
            </a:r>
            <a:r>
              <a:rPr lang="en-US" altLang="ru-RU" sz="2400" b="1" dirty="0" smtClean="0">
                <a:solidFill>
                  <a:srgbClr val="960E0E"/>
                </a:solidFill>
              </a:rPr>
              <a:t/>
            </a:r>
            <a:br>
              <a:rPr lang="en-US" altLang="ru-RU" sz="2400" b="1" dirty="0" smtClean="0">
                <a:solidFill>
                  <a:srgbClr val="960E0E"/>
                </a:solidFill>
              </a:rPr>
            </a:br>
            <a:r>
              <a:rPr lang="ru-RU" altLang="ru-RU" sz="2400" b="1" dirty="0" smtClean="0">
                <a:solidFill>
                  <a:srgbClr val="960E0E"/>
                </a:solidFill>
              </a:rPr>
              <a:t>ЛЕТНИЕ ШКОЛЫ</a:t>
            </a:r>
            <a:endParaRPr lang="ru-RU" altLang="ru-RU" sz="2400" b="1" dirty="0">
              <a:solidFill>
                <a:srgbClr val="960E0E"/>
              </a:solidFill>
            </a:endParaRPr>
          </a:p>
        </p:txBody>
      </p:sp>
      <p:sp>
        <p:nvSpPr>
          <p:cNvPr id="13317" name="Прямоугольник 1"/>
          <p:cNvSpPr>
            <a:spLocks noChangeArrowheads="1"/>
          </p:cNvSpPr>
          <p:nvPr/>
        </p:nvSpPr>
        <p:spPr bwMode="auto">
          <a:xfrm>
            <a:off x="4716016" y="1206729"/>
            <a:ext cx="4464496" cy="32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0033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  <a:defRPr/>
            </a:pPr>
            <a:r>
              <a:rPr lang="ru-RU" sz="1200" dirty="0">
                <a:cs typeface="Arial" panose="020B0604020202020204" pitchFamily="34" charset="0"/>
              </a:rPr>
              <a:t>12-я Международная летняя школа-конференция </a:t>
            </a:r>
            <a:endParaRPr lang="en-US" sz="1200" dirty="0">
              <a:cs typeface="Arial" panose="020B0604020202020204" pitchFamily="34" charset="0"/>
            </a:endParaRPr>
          </a:p>
          <a:p>
            <a:pPr>
              <a:buNone/>
              <a:defRPr/>
            </a:pPr>
            <a:r>
              <a:rPr lang="ru-RU" sz="1200" b="1" dirty="0">
                <a:cs typeface="Arial" panose="020B0604020202020204" pitchFamily="34" charset="0"/>
              </a:rPr>
              <a:t>«Пограничные вопросы универсальной алгебры </a:t>
            </a:r>
          </a:p>
          <a:p>
            <a:pPr>
              <a:buNone/>
              <a:defRPr/>
            </a:pPr>
            <a:r>
              <a:rPr lang="ru-RU" sz="1200" b="1" dirty="0">
                <a:cs typeface="Arial" panose="020B0604020202020204" pitchFamily="34" charset="0"/>
              </a:rPr>
              <a:t>и теории моделей» (Франция, Казахстан, РФ)</a:t>
            </a:r>
          </a:p>
          <a:p>
            <a:pPr marL="342892" indent="-257175">
              <a:defRPr/>
            </a:pPr>
            <a:r>
              <a:rPr lang="ru-RU" sz="1200" dirty="0">
                <a:cs typeface="Arial" panose="020B0604020202020204" pitchFamily="34" charset="0"/>
              </a:rPr>
              <a:t>23 — 29 июня 2019   </a:t>
            </a:r>
          </a:p>
          <a:p>
            <a:pPr>
              <a:buNone/>
              <a:defRPr/>
            </a:pPr>
            <a:r>
              <a:rPr lang="ru-RU" sz="1200" dirty="0">
                <a:cs typeface="Arial" panose="020B0604020202020204" pitchFamily="34" charset="0"/>
              </a:rPr>
              <a:t>Международная летняя </a:t>
            </a:r>
            <a:r>
              <a:rPr lang="ru-RU" sz="1200" dirty="0" smtClean="0">
                <a:cs typeface="Arial" panose="020B0604020202020204" pitchFamily="34" charset="0"/>
              </a:rPr>
              <a:t>школа</a:t>
            </a:r>
            <a:r>
              <a:rPr lang="ru-RU" sz="1200" dirty="0"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cs typeface="Arial" panose="020B0604020202020204" pitchFamily="34" charset="0"/>
              </a:rPr>
              <a:t>«Умные </a:t>
            </a:r>
            <a:r>
              <a:rPr lang="ru-RU" sz="1200" b="1" dirty="0">
                <a:cs typeface="Arial" panose="020B0604020202020204" pitchFamily="34" charset="0"/>
              </a:rPr>
              <a:t>города: сегодня </a:t>
            </a:r>
            <a:endParaRPr lang="ru-RU" sz="1200" b="1" dirty="0" smtClean="0">
              <a:cs typeface="Arial" panose="020B0604020202020204" pitchFamily="34" charset="0"/>
            </a:endParaRPr>
          </a:p>
          <a:p>
            <a:pPr>
              <a:buNone/>
              <a:defRPr/>
            </a:pPr>
            <a:r>
              <a:rPr lang="ru-RU" sz="1200" b="1" dirty="0" smtClean="0">
                <a:cs typeface="Arial" panose="020B0604020202020204" pitchFamily="34" charset="0"/>
              </a:rPr>
              <a:t>и </a:t>
            </a:r>
            <a:r>
              <a:rPr lang="ru-RU" sz="1200" b="1" dirty="0">
                <a:cs typeface="Arial" panose="020B0604020202020204" pitchFamily="34" charset="0"/>
              </a:rPr>
              <a:t>завтра» (Германия, Латвия, Греция, РФ)</a:t>
            </a:r>
          </a:p>
          <a:p>
            <a:pPr marL="342892" indent="-257175">
              <a:defRPr/>
            </a:pPr>
            <a:r>
              <a:rPr lang="ru-RU" sz="1200" dirty="0">
                <a:cs typeface="Arial" panose="020B0604020202020204" pitchFamily="34" charset="0"/>
              </a:rPr>
              <a:t>1 — 5 июля 2019   </a:t>
            </a:r>
          </a:p>
          <a:p>
            <a:pPr>
              <a:buNone/>
              <a:defRPr/>
            </a:pPr>
            <a:r>
              <a:rPr lang="ru-RU" sz="1200" dirty="0">
                <a:cs typeface="Arial" panose="020B0604020202020204" pitchFamily="34" charset="0"/>
              </a:rPr>
              <a:t>Международная летняя школа по информационно</a:t>
            </a:r>
            <a:r>
              <a:rPr lang="en-US" sz="1200" dirty="0">
                <a:cs typeface="Arial" panose="020B0604020202020204" pitchFamily="34" charset="0"/>
              </a:rPr>
              <a:t>-</a:t>
            </a:r>
            <a:r>
              <a:rPr lang="ru-RU" sz="1200" dirty="0">
                <a:cs typeface="Arial" panose="020B0604020202020204" pitchFamily="34" charset="0"/>
              </a:rPr>
              <a:t>коммуникационным технологиям </a:t>
            </a:r>
            <a:r>
              <a:rPr lang="ru-RU" sz="1200" b="1" dirty="0">
                <a:cs typeface="Arial" panose="020B0604020202020204" pitchFamily="34" charset="0"/>
              </a:rPr>
              <a:t>(Германия, Монголия, КНР, РФ)</a:t>
            </a:r>
          </a:p>
          <a:p>
            <a:pPr marL="342892" indent="-257175">
              <a:defRPr/>
            </a:pPr>
            <a:r>
              <a:rPr lang="ru-RU" sz="1200" dirty="0">
                <a:cs typeface="Arial" panose="020B0604020202020204" pitchFamily="34" charset="0"/>
              </a:rPr>
              <a:t>17-19 июля 2019 </a:t>
            </a:r>
          </a:p>
          <a:p>
            <a:pPr>
              <a:buNone/>
              <a:defRPr/>
            </a:pPr>
            <a:r>
              <a:rPr lang="ru-RU" sz="1200" dirty="0">
                <a:cs typeface="Arial" panose="020B0604020202020204" pitchFamily="34" charset="0"/>
              </a:rPr>
              <a:t>10-я Международная летняя школа </a:t>
            </a:r>
            <a:r>
              <a:rPr lang="en-US" sz="1200" b="1" dirty="0">
                <a:cs typeface="Arial" panose="020B0604020202020204" pitchFamily="34" charset="0"/>
              </a:rPr>
              <a:t>DAAD </a:t>
            </a:r>
            <a:endParaRPr lang="ru-RU" sz="1200" b="1" dirty="0">
              <a:cs typeface="Arial" panose="020B0604020202020204" pitchFamily="34" charset="0"/>
            </a:endParaRPr>
          </a:p>
          <a:p>
            <a:pPr>
              <a:buNone/>
              <a:defRPr/>
            </a:pPr>
            <a:r>
              <a:rPr lang="ru-RU" sz="1200" b="1" dirty="0">
                <a:cs typeface="Arial" panose="020B0604020202020204" pitchFamily="34" charset="0"/>
              </a:rPr>
              <a:t>по материаловедению</a:t>
            </a:r>
            <a:r>
              <a:rPr lang="en-US" sz="1200" b="1" dirty="0">
                <a:cs typeface="Arial" panose="020B0604020202020204" pitchFamily="34" charset="0"/>
              </a:rPr>
              <a:t> </a:t>
            </a:r>
            <a:r>
              <a:rPr lang="ru-RU" sz="1200" b="1" dirty="0">
                <a:cs typeface="Arial" panose="020B0604020202020204" pitchFamily="34" charset="0"/>
              </a:rPr>
              <a:t>GEM–2019 (Германия, РФ)</a:t>
            </a:r>
          </a:p>
          <a:p>
            <a:pPr marL="342892">
              <a:defRPr/>
            </a:pPr>
            <a:r>
              <a:rPr lang="ru-RU" sz="1200" dirty="0">
                <a:cs typeface="Arial" panose="020B0604020202020204" pitchFamily="34" charset="0"/>
              </a:rPr>
              <a:t>22 июля—6 августа 2019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ru-RU" altLang="ru-RU" sz="1200" dirty="0">
              <a:solidFill>
                <a:srgbClr val="A50021"/>
              </a:solidFill>
              <a:cs typeface="Arial" panose="020B0604020202020204" pitchFamily="34" charset="0"/>
            </a:endParaRPr>
          </a:p>
        </p:txBody>
      </p:sp>
      <p:sp>
        <p:nvSpPr>
          <p:cNvPr id="14341" name="Прямоугольник 1"/>
          <p:cNvSpPr>
            <a:spLocks noChangeArrowheads="1"/>
          </p:cNvSpPr>
          <p:nvPr/>
        </p:nvSpPr>
        <p:spPr bwMode="auto">
          <a:xfrm>
            <a:off x="1385888" y="2566987"/>
            <a:ext cx="3429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0033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endParaRPr lang="ru-RU" altLang="ru-RU" sz="135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5" r="1"/>
          <a:stretch/>
        </p:blipFill>
        <p:spPr>
          <a:xfrm>
            <a:off x="0" y="195486"/>
            <a:ext cx="4608512" cy="45365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51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расный, сид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F3FE1635-1816-4765-AA6C-72CBD38296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86"/>
            <a:ext cx="4067944" cy="453685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>
          <a:xfrm>
            <a:off x="283376" y="436454"/>
            <a:ext cx="498063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ПОВЕСТКА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СОБРАНИЯ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355976" y="427326"/>
            <a:ext cx="4392488" cy="2808312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en-US" altLang="ru-RU" sz="2400" b="1" dirty="0" smtClean="0"/>
              <a:t>1</a:t>
            </a:r>
            <a:r>
              <a:rPr lang="ru-RU" altLang="ru-RU" sz="2400" b="1" dirty="0" smtClean="0"/>
              <a:t>. ИТОГИ РАБОТЫ УНИВЕРСИТЕТА </a:t>
            </a:r>
            <a:br>
              <a:rPr lang="ru-RU" altLang="ru-RU" sz="2400" b="1" dirty="0" smtClean="0"/>
            </a:br>
            <a:r>
              <a:rPr lang="ru-RU" altLang="ru-RU" sz="2400" b="1" dirty="0" smtClean="0"/>
              <a:t>В 2018/19 УЧЕБНОМ ГОДУ</a:t>
            </a:r>
          </a:p>
          <a:p>
            <a:pPr eaLnBrk="1" hangingPunct="1"/>
            <a:endParaRPr lang="ru-RU" altLang="ru-RU" sz="2400" b="1" dirty="0" smtClean="0"/>
          </a:p>
          <a:p>
            <a:pPr marL="0" indent="0">
              <a:buNone/>
            </a:pPr>
            <a:r>
              <a:rPr lang="en-US" altLang="ru-RU" sz="2400" b="1" dirty="0" smtClean="0"/>
              <a:t>2</a:t>
            </a:r>
            <a:r>
              <a:rPr lang="ru-RU" altLang="ru-RU" sz="2400" b="1" dirty="0" smtClean="0"/>
              <a:t>. ЗАДАЧИ УНИВЕРСИТЕТА </a:t>
            </a:r>
            <a:r>
              <a:rPr lang="ru-RU" sz="2400" b="1" dirty="0" smtClean="0"/>
              <a:t>В РАМКАХ РЕАЛИЗАЦИИ ПРОГРАММЫ РАЗВИТИЯ НГТУ НА 2019/20 УЧЕБНЫЙ ГОД</a:t>
            </a:r>
          </a:p>
          <a:p>
            <a:pPr marL="0" indent="0">
              <a:buNone/>
            </a:pPr>
            <a:endParaRPr lang="ru-RU" altLang="ru-RU" sz="2400" b="1" dirty="0" smtClean="0"/>
          </a:p>
          <a:p>
            <a:pPr marL="0" indent="0">
              <a:buNone/>
            </a:pPr>
            <a:endParaRPr lang="ru-RU" alt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79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327540" y="230382"/>
            <a:ext cx="8435280" cy="517748"/>
          </a:xfrm>
        </p:spPr>
        <p:txBody>
          <a:bodyPr>
            <a:noAutofit/>
          </a:bodyPr>
          <a:lstStyle/>
          <a:p>
            <a:pPr algn="l">
              <a:lnSpc>
                <a:spcPts val="3200"/>
              </a:lnSpc>
            </a:pPr>
            <a:r>
              <a:rPr lang="ru-RU" sz="2000" b="1" dirty="0" smtClean="0">
                <a:solidFill>
                  <a:srgbClr val="960E0E"/>
                </a:solidFill>
              </a:rPr>
              <a:t>ВЫПОЛНЕНИЕ НАУЧНО-ИССЛЕДОВАТЕЛЬСКИХ РАБОТ</a:t>
            </a:r>
            <a:endParaRPr lang="ru-RU" sz="2000" b="1" dirty="0">
              <a:solidFill>
                <a:srgbClr val="960E0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4544" y="69954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2018 В СРАВНЕНИИ С ПЛАНОМ 2019 </a:t>
            </a:r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(МЛН. РУБ., ПОДРОБНО ПО ИСТОЧНИКАМ)</a:t>
            </a:r>
            <a:endParaRPr lang="ru-RU" sz="14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1596" y="3817922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Доходы от НИР на 31 августа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>
                <a:solidFill>
                  <a:srgbClr val="4A8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252</a:t>
            </a:r>
            <a:r>
              <a:rPr lang="ru-RU" sz="2400" b="1" dirty="0" smtClean="0">
                <a:solidFill>
                  <a:srgbClr val="4A8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,4</a:t>
            </a:r>
            <a:r>
              <a:rPr lang="ru-RU" sz="2400" b="1" dirty="0" smtClean="0">
                <a:solidFill>
                  <a:srgbClr val="08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8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Доходы от НИР на 31 августа 2018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dirty="0">
                <a:solidFill>
                  <a:srgbClr val="08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179 млн. руб.</a:t>
            </a:r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8080375"/>
              </p:ext>
            </p:extLst>
          </p:nvPr>
        </p:nvGraphicFramePr>
        <p:xfrm>
          <a:off x="327540" y="1140187"/>
          <a:ext cx="842198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30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42938"/>
            <a:ext cx="463154" cy="25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5328" y="4516546"/>
            <a:ext cx="84786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/>
              <a:t>*Данные ИС НГТУ по числу публикаций авторов в </a:t>
            </a:r>
            <a:r>
              <a:rPr lang="ru-RU" sz="800" dirty="0" err="1"/>
              <a:t>Web</a:t>
            </a:r>
            <a:r>
              <a:rPr lang="ru-RU" sz="800" dirty="0"/>
              <a:t> </a:t>
            </a:r>
            <a:r>
              <a:rPr lang="ru-RU" sz="800" dirty="0" err="1"/>
              <a:t>of</a:t>
            </a:r>
            <a:r>
              <a:rPr lang="ru-RU" sz="800" dirty="0"/>
              <a:t> </a:t>
            </a:r>
            <a:r>
              <a:rPr lang="ru-RU" sz="800" dirty="0" err="1"/>
              <a:t>Science</a:t>
            </a:r>
            <a:r>
              <a:rPr lang="ru-RU" sz="800" dirty="0"/>
              <a:t>, </a:t>
            </a:r>
            <a:r>
              <a:rPr lang="ru-RU" sz="800" dirty="0" err="1"/>
              <a:t>Scopus</a:t>
            </a:r>
            <a:r>
              <a:rPr lang="ru-RU" sz="800" dirty="0"/>
              <a:t> за 2018 г. по факультетам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342050"/>
              </p:ext>
            </p:extLst>
          </p:nvPr>
        </p:nvGraphicFramePr>
        <p:xfrm>
          <a:off x="0" y="667997"/>
          <a:ext cx="9144000" cy="386834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3662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11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21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749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719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98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4590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4590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4590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779433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3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2018*</a:t>
                      </a:r>
                      <a:endParaRPr lang="ru-RU" sz="3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публикаций в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WoS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из ИС НГТУ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Число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статей в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WoS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входящих в журналы Q1, Q2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публикаций в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Scopus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из ИС НГТУ </a:t>
                      </a:r>
                      <a:r>
                        <a:rPr lang="ru-RU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кроме вошедших в </a:t>
                      </a:r>
                      <a:r>
                        <a:rPr lang="en-US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WoS</a:t>
                      </a: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статей в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Scopus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входящих в журналы Q1, Q2 </a:t>
                      </a:r>
                      <a:endParaRPr lang="ru-RU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кроме вошедших в </a:t>
                      </a:r>
                      <a:r>
                        <a:rPr lang="en-US" sz="10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WoS</a:t>
                      </a: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48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9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АВТФ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69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9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ИСТР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9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МТФ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61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49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9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РЭФ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64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9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ФБ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42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63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9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ФГО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86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128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9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ФЛА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34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49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9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ФМА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9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ФПМИ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46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57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34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9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ФТФ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29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9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ФЭН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9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ЮФ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9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Всего по НГТУ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430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400/482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87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86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637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255/943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126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283376" y="199475"/>
            <a:ext cx="9144000" cy="646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ru-RU" altLang="ru-RU" sz="24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АВТОРОВ НГТУ В </a:t>
            </a:r>
            <a:r>
              <a:rPr lang="en-US" altLang="ru-RU" sz="24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WOS, SCOPUS</a:t>
            </a:r>
            <a:r>
              <a:rPr lang="ru-RU" altLang="ru-RU" sz="24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400" b="1" dirty="0">
              <a:solidFill>
                <a:srgbClr val="960E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802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42938"/>
            <a:ext cx="463154" cy="25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5328" y="4444538"/>
            <a:ext cx="84786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/>
              <a:t>*Данные ИС НГТУ по числу публикаций авторов в </a:t>
            </a:r>
            <a:r>
              <a:rPr lang="ru-RU" sz="800" dirty="0" err="1"/>
              <a:t>Web</a:t>
            </a:r>
            <a:r>
              <a:rPr lang="ru-RU" sz="800" dirty="0"/>
              <a:t> </a:t>
            </a:r>
            <a:r>
              <a:rPr lang="ru-RU" sz="800" dirty="0" err="1"/>
              <a:t>of</a:t>
            </a:r>
            <a:r>
              <a:rPr lang="ru-RU" sz="800" dirty="0"/>
              <a:t> </a:t>
            </a:r>
            <a:r>
              <a:rPr lang="ru-RU" sz="800" dirty="0" err="1"/>
              <a:t>Science</a:t>
            </a:r>
            <a:r>
              <a:rPr lang="ru-RU" sz="800" dirty="0"/>
              <a:t>, </a:t>
            </a:r>
            <a:r>
              <a:rPr lang="ru-RU" sz="800" dirty="0" err="1"/>
              <a:t>Scopus</a:t>
            </a:r>
            <a:r>
              <a:rPr lang="ru-RU" sz="800" dirty="0"/>
              <a:t> за 2019 г. по факультетам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518135"/>
              </p:ext>
            </p:extLst>
          </p:nvPr>
        </p:nvGraphicFramePr>
        <p:xfrm>
          <a:off x="0" y="662923"/>
          <a:ext cx="9144001" cy="3806809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3662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11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21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749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719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98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4590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4590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4590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020653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3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2019*</a:t>
                      </a:r>
                      <a:endParaRPr lang="ru-RU" sz="3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публикаций в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WoS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из ИС НГТУ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Число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статей в 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WoS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входящих в журналы Q1, Q2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публикаций в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Scopus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из ИС НГТУ </a:t>
                      </a: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(кроме вошедших</a:t>
                      </a:r>
                      <a:r>
                        <a:rPr lang="ru-RU" sz="10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</a:t>
                      </a:r>
                      <a:r>
                        <a:rPr lang="en-US" sz="10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WoS</a:t>
                      </a: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статей в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Scopus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входящих в журналы Q1, Q2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(кроме вошедших</a:t>
                      </a:r>
                      <a:r>
                        <a:rPr lang="ru-RU" sz="11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</a:t>
                      </a:r>
                      <a:r>
                        <a:rPr lang="en-US" sz="11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WoS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3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Факт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161" marR="5416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17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АВТФ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55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72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98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17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ИСТР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17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МТФ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17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РЭФ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63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17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ФБ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62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17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ФГО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81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121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17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ФЛА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52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17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ФМА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17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ФПМИ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62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54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17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ФТФ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19,4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17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ФЭН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36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Всего по НГТУ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441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160/193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162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614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415/272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162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283376" y="199475"/>
            <a:ext cx="9144000" cy="646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ru-RU" altLang="ru-RU" sz="24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АВТОРОВ НГТУ В </a:t>
            </a:r>
            <a:r>
              <a:rPr lang="en-US" altLang="ru-RU" sz="24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WOS, SCOPUS</a:t>
            </a:r>
            <a:r>
              <a:rPr lang="ru-RU" altLang="ru-RU" sz="24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400" b="1" dirty="0">
              <a:solidFill>
                <a:srgbClr val="960E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554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51520" y="375506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ru-RU" altLang="ru-RU" sz="28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ЗАЩИТА ДОКТОРСКИХ ДИССЕРТАЦИЙ </a:t>
            </a:r>
          </a:p>
          <a:p>
            <a:pPr algn="l">
              <a:lnSpc>
                <a:spcPts val="3200"/>
              </a:lnSpc>
            </a:pPr>
            <a:r>
              <a:rPr lang="ru-RU" altLang="ru-RU" sz="28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2018/19 УЧЕБНОМ ГОДУ </a:t>
            </a:r>
            <a:endParaRPr lang="ru-RU" altLang="ru-RU" sz="2800" b="1" dirty="0">
              <a:solidFill>
                <a:srgbClr val="960E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649477"/>
              </p:ext>
            </p:extLst>
          </p:nvPr>
        </p:nvGraphicFramePr>
        <p:xfrm>
          <a:off x="344216" y="1347614"/>
          <a:ext cx="8075239" cy="302433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7944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739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068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4056">
                <a:tc gridSpan="2"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ФИО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Подразделение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Нейман </a:t>
                      </a:r>
                      <a:r>
                        <a:rPr lang="ru-RU" sz="18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Людмила Андреевна </a:t>
                      </a:r>
                      <a:endParaRPr lang="ru-RU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каф. ЭТК</a:t>
                      </a:r>
                      <a:endParaRPr lang="ru-RU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Зотов Леонид Григорьевич </a:t>
                      </a:r>
                      <a:endParaRPr lang="ru-RU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каф. ТОР</a:t>
                      </a:r>
                      <a:endParaRPr lang="ru-RU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Порошенко Евгений Николаевич </a:t>
                      </a:r>
                      <a:endParaRPr lang="ru-RU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каф. </a:t>
                      </a:r>
                      <a:r>
                        <a:rPr lang="ru-RU" sz="1800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АиМЛ</a:t>
                      </a:r>
                      <a:endParaRPr lang="ru-RU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Ковалевский Артем Павлович </a:t>
                      </a:r>
                      <a:endParaRPr lang="ru-RU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каф. ВМ</a:t>
                      </a:r>
                      <a:endParaRPr lang="ru-RU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Заякина</a:t>
                      </a:r>
                      <a:r>
                        <a:rPr lang="ru-RU" sz="18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Раиса Александровна </a:t>
                      </a:r>
                      <a:endParaRPr lang="ru-RU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ЮФ</a:t>
                      </a:r>
                      <a:endParaRPr lang="ru-RU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66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F9EC9DC-6FED-4800-B7F2-1C71481D80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2" y="195487"/>
            <a:ext cx="4067630" cy="453650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B744858D-D6A8-4583-96B0-09CB63B92047}"/>
              </a:ext>
            </a:extLst>
          </p:cNvPr>
          <p:cNvSpPr txBox="1">
            <a:spLocks/>
          </p:cNvSpPr>
          <p:nvPr/>
        </p:nvSpPr>
        <p:spPr>
          <a:xfrm>
            <a:off x="4361144" y="3327894"/>
            <a:ext cx="4752528" cy="115212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ОБРАЗОВАТЕЛЬНАЯ </a:t>
            </a:r>
          </a:p>
          <a:p>
            <a:pPr algn="l"/>
            <a:r>
              <a:rPr lang="ru-RU" alt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</a:t>
            </a:r>
            <a:endParaRPr lang="ru-RU" altLang="ru-RU" sz="40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D3ADAB1-5390-4E0C-A1B9-F60A921A88A9}"/>
              </a:ext>
            </a:extLst>
          </p:cNvPr>
          <p:cNvSpPr/>
          <p:nvPr/>
        </p:nvSpPr>
        <p:spPr>
          <a:xfrm>
            <a:off x="2771800" y="3363958"/>
            <a:ext cx="1080121" cy="108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30200" dist="228600" dir="5400000" sx="90000" sy="9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154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6FD4FE3F-81A0-450C-A0D7-4AA884202C5E}"/>
              </a:ext>
            </a:extLst>
          </p:cNvPr>
          <p:cNvSpPr/>
          <p:nvPr/>
        </p:nvSpPr>
        <p:spPr>
          <a:xfrm>
            <a:off x="1751603" y="3860582"/>
            <a:ext cx="2229699" cy="387820"/>
          </a:xfrm>
          <a:prstGeom prst="rect">
            <a:avLst/>
          </a:prstGeom>
          <a:gradFill flip="none" rotWithShape="1">
            <a:gsLst>
              <a:gs pos="0">
                <a:srgbClr val="C62323"/>
              </a:gs>
              <a:gs pos="100000">
                <a:srgbClr val="DC0E4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1596E70D-32A4-4619-9AC7-2E9C40721FB6}"/>
              </a:ext>
            </a:extLst>
          </p:cNvPr>
          <p:cNvSpPr/>
          <p:nvPr/>
        </p:nvSpPr>
        <p:spPr>
          <a:xfrm>
            <a:off x="6024084" y="842100"/>
            <a:ext cx="2741695" cy="547206"/>
          </a:xfrm>
          <a:prstGeom prst="rect">
            <a:avLst/>
          </a:prstGeom>
          <a:gradFill flip="none" rotWithShape="1">
            <a:gsLst>
              <a:gs pos="0">
                <a:srgbClr val="C62323"/>
              </a:gs>
              <a:gs pos="100000">
                <a:srgbClr val="DC0E4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CE1CBD68-970C-4D31-8B8D-58E220E59AA4}"/>
              </a:ext>
            </a:extLst>
          </p:cNvPr>
          <p:cNvSpPr/>
          <p:nvPr/>
        </p:nvSpPr>
        <p:spPr>
          <a:xfrm>
            <a:off x="3186717" y="842100"/>
            <a:ext cx="2741695" cy="547206"/>
          </a:xfrm>
          <a:prstGeom prst="rect">
            <a:avLst/>
          </a:prstGeom>
          <a:gradFill flip="none" rotWithShape="1">
            <a:gsLst>
              <a:gs pos="0">
                <a:srgbClr val="C62323"/>
              </a:gs>
              <a:gs pos="100000">
                <a:srgbClr val="DC0E4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E96C8A2-4C11-4AF1-9BA9-16E5D6A6C803}"/>
              </a:ext>
            </a:extLst>
          </p:cNvPr>
          <p:cNvSpPr/>
          <p:nvPr/>
        </p:nvSpPr>
        <p:spPr>
          <a:xfrm>
            <a:off x="346246" y="842100"/>
            <a:ext cx="2741695" cy="547206"/>
          </a:xfrm>
          <a:prstGeom prst="rect">
            <a:avLst/>
          </a:prstGeom>
          <a:gradFill flip="none" rotWithShape="1">
            <a:gsLst>
              <a:gs pos="0">
                <a:srgbClr val="C62323"/>
              </a:gs>
              <a:gs pos="100000">
                <a:srgbClr val="DC0E4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508073" y="1454460"/>
            <a:ext cx="2597925" cy="1611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Новые образовательные программы под задачи Индустрии</a:t>
            </a:r>
          </a:p>
          <a:p>
            <a:pPr marL="128585" indent="-128585">
              <a:buClr>
                <a:srgbClr val="7A0000"/>
              </a:buClr>
              <a:buFont typeface="Wingdings" panose="05000000000000000000" pitchFamily="2" charset="2"/>
              <a:buChar char="q"/>
            </a:pP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профиль «Электроснабжение горных предприятий» </a:t>
            </a:r>
            <a:r>
              <a:rPr lang="ru-RU" sz="800" i="1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(магистратура</a:t>
            </a:r>
            <a:r>
              <a:rPr lang="ru-RU" sz="800" i="1" dirty="0" smtClean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);</a:t>
            </a:r>
            <a:endParaRPr lang="ru-RU" sz="800" i="1" dirty="0">
              <a:solidFill>
                <a:prstClr val="black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  <a:p>
            <a:pPr marL="128585" indent="-128585">
              <a:buClr>
                <a:srgbClr val="7A0000"/>
              </a:buClr>
              <a:buFont typeface="Wingdings" panose="05000000000000000000" pitchFamily="2" charset="2"/>
              <a:buChar char="q"/>
            </a:pP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профиль «Эксплуатация карьерного транспорта и оборудования» </a:t>
            </a:r>
            <a:r>
              <a:rPr lang="ru-RU" sz="800" i="1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(</a:t>
            </a:r>
            <a:r>
              <a:rPr lang="ru-RU" sz="800" i="1" dirty="0" err="1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бакалавриат</a:t>
            </a:r>
            <a:r>
              <a:rPr lang="ru-RU" sz="800" i="1" dirty="0" smtClean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);</a:t>
            </a:r>
            <a:endParaRPr lang="ru-RU" sz="800" i="1" dirty="0">
              <a:solidFill>
                <a:prstClr val="black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  <a:p>
            <a:pPr marL="128585" indent="-128585">
              <a:buClr>
                <a:srgbClr val="7A0000"/>
              </a:buClr>
              <a:buFont typeface="Wingdings" panose="05000000000000000000" pitchFamily="2" charset="2"/>
              <a:buChar char="q"/>
            </a:pP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профиль «Автоматизация технологических процессов и производств в горной промышленности» </a:t>
            </a:r>
            <a:r>
              <a:rPr lang="ru-RU" sz="800" i="1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(</a:t>
            </a:r>
            <a:r>
              <a:rPr lang="ru-RU" sz="800" i="1" dirty="0" err="1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бакалавриат</a:t>
            </a:r>
            <a:r>
              <a:rPr lang="ru-RU" sz="800" i="1" dirty="0" smtClean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);</a:t>
            </a:r>
            <a:endParaRPr lang="ru-RU" sz="800" i="1" dirty="0">
              <a:solidFill>
                <a:prstClr val="black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  <a:p>
            <a:pPr marL="128585" indent="-128585">
              <a:buClr>
                <a:srgbClr val="7A0000"/>
              </a:buClr>
              <a:buFont typeface="Wingdings" panose="05000000000000000000" pitchFamily="2" charset="2"/>
              <a:buChar char="q"/>
            </a:pP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профиль «Бизнес-управление производственными системами» </a:t>
            </a:r>
            <a:r>
              <a:rPr lang="ru-RU" sz="800" i="1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(</a:t>
            </a:r>
            <a:r>
              <a:rPr lang="ru-RU" sz="800" i="1" dirty="0" err="1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бакалавриат</a:t>
            </a:r>
            <a:r>
              <a:rPr lang="ru-RU" sz="800" i="1" dirty="0" smtClean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).</a:t>
            </a:r>
            <a:endParaRPr lang="ru-RU" sz="800" i="1" dirty="0">
              <a:solidFill>
                <a:prstClr val="black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54516" y="3131867"/>
            <a:ext cx="2750589" cy="662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5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Основной заказчик: </a:t>
            </a:r>
            <a:r>
              <a:rPr lang="ru-RU" sz="750" dirty="0" err="1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СибАнтрацит</a:t>
            </a:r>
            <a:endParaRPr lang="ru-RU" sz="750" dirty="0">
              <a:solidFill>
                <a:prstClr val="black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  <a:p>
            <a:r>
              <a:rPr lang="ru-RU" sz="75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Потребность в специалистах на период ближайшие 3 лет – более 500 человек</a:t>
            </a:r>
          </a:p>
          <a:p>
            <a:r>
              <a:rPr lang="ru-RU" sz="750" b="1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План набора на первый курс </a:t>
            </a:r>
          </a:p>
          <a:p>
            <a:r>
              <a:rPr lang="ru-RU" sz="750" b="1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в 2019 году — 60 человек</a:t>
            </a: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445022" y="1394335"/>
            <a:ext cx="0" cy="1756807"/>
          </a:xfrm>
          <a:prstGeom prst="line">
            <a:avLst/>
          </a:prstGeom>
          <a:ln>
            <a:solidFill>
              <a:srgbClr val="DC0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445022" y="1935361"/>
            <a:ext cx="90747" cy="0"/>
          </a:xfrm>
          <a:prstGeom prst="line">
            <a:avLst/>
          </a:prstGeom>
          <a:ln>
            <a:solidFill>
              <a:srgbClr val="DC0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/>
          <p:cNvSpPr/>
          <p:nvPr/>
        </p:nvSpPr>
        <p:spPr>
          <a:xfrm>
            <a:off x="311500" y="1004528"/>
            <a:ext cx="2693606" cy="25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Инженерное образование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3262357" y="1459153"/>
            <a:ext cx="268497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Новые магистерские программы для подготовки исследователей для реализации проекта </a:t>
            </a:r>
            <a:r>
              <a:rPr lang="en-US" sz="800" i="1" dirty="0" err="1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MegaScience</a:t>
            </a:r>
            <a:r>
              <a:rPr lang="ru-RU" sz="800" i="1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«Сибирский кольцевой источник фотонов»</a:t>
            </a: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</a:t>
            </a:r>
          </a:p>
          <a:p>
            <a:pPr marL="128585" indent="-128585">
              <a:buClr>
                <a:srgbClr val="7A0000"/>
              </a:buClr>
              <a:buFont typeface="Wingdings" panose="05000000000000000000" pitchFamily="2" charset="2"/>
              <a:buChar char="q"/>
            </a:pP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профиль «Радиофизические методы исследований» </a:t>
            </a:r>
            <a:r>
              <a:rPr lang="ru-RU" sz="800" i="1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(магистратура</a:t>
            </a:r>
            <a:r>
              <a:rPr lang="ru-RU" sz="800" i="1" dirty="0" smtClean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); </a:t>
            </a:r>
            <a:endParaRPr lang="ru-RU" sz="800" i="1" dirty="0">
              <a:solidFill>
                <a:prstClr val="black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  <a:p>
            <a:pPr marL="128585" indent="-128585">
              <a:buClr>
                <a:srgbClr val="7A0000"/>
              </a:buClr>
              <a:buFont typeface="Wingdings" panose="05000000000000000000" pitchFamily="2" charset="2"/>
              <a:buChar char="q"/>
            </a:pP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профиль «Синхротронные, нейтронные и электронные методы исследования материалов» </a:t>
            </a:r>
            <a:r>
              <a:rPr lang="ru-RU" sz="800" i="1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(магистратура</a:t>
            </a:r>
            <a:r>
              <a:rPr lang="ru-RU" sz="800" i="1" dirty="0" smtClean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);</a:t>
            </a:r>
            <a:endParaRPr lang="ru-RU" sz="800" i="1" dirty="0">
              <a:solidFill>
                <a:prstClr val="black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  <a:p>
            <a:pPr marL="128585" indent="-128585">
              <a:buClr>
                <a:srgbClr val="7A0000"/>
              </a:buClr>
              <a:buFont typeface="Wingdings" panose="05000000000000000000" pitchFamily="2" charset="2"/>
              <a:buChar char="q"/>
            </a:pP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профиль «Информационно-измерительные и управляющие системы в ускорителях заряженных частиц» </a:t>
            </a:r>
            <a:r>
              <a:rPr lang="ru-RU" sz="800" i="1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(магистратура)   </a:t>
            </a:r>
          </a:p>
          <a:p>
            <a:pPr marL="134538">
              <a:buClr>
                <a:srgbClr val="7A0000"/>
              </a:buClr>
            </a:pP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НГТУ – СО </a:t>
            </a:r>
            <a:r>
              <a:rPr lang="ru-RU" sz="800" dirty="0" smtClean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РАН.</a:t>
            </a:r>
            <a:endParaRPr lang="ru-RU" sz="800" dirty="0">
              <a:solidFill>
                <a:prstClr val="black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3122882" y="3258131"/>
            <a:ext cx="2750589" cy="54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5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Потребность в специалистах на период ближайшие </a:t>
            </a:r>
            <a:r>
              <a:rPr lang="en-US" sz="75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5</a:t>
            </a:r>
            <a:r>
              <a:rPr lang="ru-RU" sz="75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лет – более 900 человек</a:t>
            </a:r>
          </a:p>
          <a:p>
            <a:r>
              <a:rPr lang="ru-RU" sz="750" b="1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План набора на первый курс </a:t>
            </a:r>
          </a:p>
          <a:p>
            <a:r>
              <a:rPr lang="ru-RU" sz="750" b="1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в 2019 году     — 30 человек</a:t>
            </a:r>
            <a:endParaRPr lang="ru-RU" sz="750" dirty="0">
              <a:solidFill>
                <a:prstClr val="black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>
            <a:off x="3222142" y="1399028"/>
            <a:ext cx="0" cy="1878377"/>
          </a:xfrm>
          <a:prstGeom prst="line">
            <a:avLst/>
          </a:prstGeom>
          <a:ln>
            <a:solidFill>
              <a:srgbClr val="DC0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3222143" y="1940055"/>
            <a:ext cx="90747" cy="0"/>
          </a:xfrm>
          <a:prstGeom prst="line">
            <a:avLst/>
          </a:prstGeom>
          <a:ln>
            <a:solidFill>
              <a:srgbClr val="DC0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Прямоугольник 76"/>
          <p:cNvSpPr/>
          <p:nvPr/>
        </p:nvSpPr>
        <p:spPr>
          <a:xfrm>
            <a:off x="3179868" y="1009221"/>
            <a:ext cx="2693606" cy="25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prstClr val="white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Магистратура</a:t>
            </a:r>
            <a:endParaRPr lang="ru-RU" sz="1050" b="1" dirty="0">
              <a:solidFill>
                <a:prstClr val="white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6228205" y="1454458"/>
            <a:ext cx="2597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Новые образовательные программы в рамках рынков НТИ </a:t>
            </a:r>
            <a:r>
              <a:rPr lang="en-US" sz="800" b="1" dirty="0" err="1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EnergyNet</a:t>
            </a: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и </a:t>
            </a:r>
            <a:r>
              <a:rPr lang="en-US" sz="800" b="1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TechNet</a:t>
            </a:r>
            <a:endParaRPr lang="ru-RU" sz="800" b="1" dirty="0">
              <a:solidFill>
                <a:prstClr val="black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  <a:p>
            <a:pPr marL="128585" indent="-128585">
              <a:buClr>
                <a:srgbClr val="7A0000"/>
              </a:buClr>
              <a:buFont typeface="Wingdings" panose="05000000000000000000" pitchFamily="2" charset="2"/>
              <a:buChar char="q"/>
            </a:pP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профиль «Цифровые технологии в электроэнергетике» </a:t>
            </a:r>
            <a:r>
              <a:rPr lang="ru-RU" sz="800" i="1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(</a:t>
            </a:r>
            <a:r>
              <a:rPr lang="ru-RU" sz="800" i="1" dirty="0" err="1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бакалавриат</a:t>
            </a:r>
            <a:r>
              <a:rPr lang="ru-RU" sz="800" i="1" dirty="0" smtClean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);</a:t>
            </a:r>
            <a:endParaRPr lang="ru-RU" sz="800" i="1" dirty="0">
              <a:solidFill>
                <a:prstClr val="black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  <a:p>
            <a:pPr marL="128585" indent="-128585">
              <a:buClr>
                <a:srgbClr val="7A0000"/>
              </a:buClr>
              <a:buFont typeface="Wingdings" panose="05000000000000000000" pitchFamily="2" charset="2"/>
              <a:buChar char="q"/>
            </a:pP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профиль «</a:t>
            </a:r>
            <a:r>
              <a:rPr lang="ru-RU" sz="800" dirty="0" err="1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Мехатронные</a:t>
            </a: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модули робототехнических комплексов</a:t>
            </a:r>
            <a:r>
              <a:rPr lang="ru-RU" sz="800" dirty="0" smtClean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».</a:t>
            </a:r>
            <a:endParaRPr lang="ru-RU" sz="800" dirty="0">
              <a:solidFill>
                <a:prstClr val="black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6048998" y="2370629"/>
            <a:ext cx="2750589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50" b="1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Заказчики:</a:t>
            </a:r>
          </a:p>
        </p:txBody>
      </p:sp>
      <p:cxnSp>
        <p:nvCxnSpPr>
          <p:cNvPr id="83" name="Прямая соединительная линия 82"/>
          <p:cNvCxnSpPr/>
          <p:nvPr/>
        </p:nvCxnSpPr>
        <p:spPr>
          <a:xfrm>
            <a:off x="6138601" y="1394332"/>
            <a:ext cx="0" cy="974679"/>
          </a:xfrm>
          <a:prstGeom prst="line">
            <a:avLst/>
          </a:prstGeom>
          <a:ln>
            <a:solidFill>
              <a:srgbClr val="DC0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6138601" y="1935361"/>
            <a:ext cx="90747" cy="0"/>
          </a:xfrm>
          <a:prstGeom prst="line">
            <a:avLst/>
          </a:prstGeom>
          <a:ln>
            <a:solidFill>
              <a:srgbClr val="DC0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Прямоугольник 84"/>
          <p:cNvSpPr/>
          <p:nvPr/>
        </p:nvSpPr>
        <p:spPr>
          <a:xfrm>
            <a:off x="6048129" y="1004529"/>
            <a:ext cx="2693606" cy="25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Бакалавриат</a:t>
            </a:r>
            <a:endParaRPr lang="ru-RU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1"/>
          <a:stretch/>
        </p:blipFill>
        <p:spPr>
          <a:xfrm>
            <a:off x="7707467" y="3651103"/>
            <a:ext cx="1033642" cy="245811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55" b="33087"/>
          <a:stretch/>
        </p:blipFill>
        <p:spPr>
          <a:xfrm>
            <a:off x="6138601" y="3672017"/>
            <a:ext cx="1316543" cy="267885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104" y="2859782"/>
            <a:ext cx="1035219" cy="602740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73" y="2632085"/>
            <a:ext cx="876390" cy="249463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1" b="32640"/>
          <a:stretch/>
        </p:blipFill>
        <p:spPr>
          <a:xfrm>
            <a:off x="7556605" y="3357819"/>
            <a:ext cx="1251783" cy="280539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ECDD6246-AA72-4112-BA88-63A3CE9DCD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897" y="2625001"/>
            <a:ext cx="303735" cy="47588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1B173FF1-F265-4528-AEBF-018C78CA41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44" y="2960256"/>
            <a:ext cx="1063717" cy="32355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F18B7E3D-3DBF-4ACA-9BA5-3077F715C4E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DFA"/>
              </a:clrFrom>
              <a:clrTo>
                <a:srgbClr val="FFFD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1" b="30442"/>
          <a:stretch/>
        </p:blipFill>
        <p:spPr>
          <a:xfrm>
            <a:off x="6638084" y="3371230"/>
            <a:ext cx="708539" cy="280640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0" t="30149" r="17240" b="36766"/>
          <a:stretch/>
        </p:blipFill>
        <p:spPr>
          <a:xfrm>
            <a:off x="6601943" y="2610526"/>
            <a:ext cx="711877" cy="314000"/>
          </a:xfrm>
          <a:prstGeom prst="rect">
            <a:avLst/>
          </a:prstGeom>
        </p:spPr>
      </p:pic>
      <p:sp>
        <p:nvSpPr>
          <p:cNvPr id="116" name="Прямоугольник 115"/>
          <p:cNvSpPr/>
          <p:nvPr/>
        </p:nvSpPr>
        <p:spPr>
          <a:xfrm>
            <a:off x="490398" y="4340242"/>
            <a:ext cx="8086739" cy="319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50" b="1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Ключевой эффект для региона:</a:t>
            </a:r>
            <a:r>
              <a:rPr lang="ru-RU" sz="75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sz="750" i="1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интеграция всех уровней образования и предприятий реального сектора экономики, расширение вариативности и индивидуализации образовательных программ с учетом перспективного развития промышленности региона.</a:t>
            </a:r>
          </a:p>
        </p:txBody>
      </p:sp>
      <p:cxnSp>
        <p:nvCxnSpPr>
          <p:cNvPr id="134" name="Прямая соединительная линия 133"/>
          <p:cNvCxnSpPr/>
          <p:nvPr/>
        </p:nvCxnSpPr>
        <p:spPr>
          <a:xfrm>
            <a:off x="3981303" y="4061829"/>
            <a:ext cx="414088" cy="0"/>
          </a:xfrm>
          <a:prstGeom prst="line">
            <a:avLst/>
          </a:prstGeom>
          <a:ln>
            <a:solidFill>
              <a:srgbClr val="DC0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Прямоугольник 127"/>
          <p:cNvSpPr/>
          <p:nvPr/>
        </p:nvSpPr>
        <p:spPr>
          <a:xfrm>
            <a:off x="2589267" y="3949990"/>
            <a:ext cx="614956" cy="251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ДПО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4305355" y="3828944"/>
            <a:ext cx="3518784" cy="520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0003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713" b="1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Новые программы:</a:t>
            </a:r>
          </a:p>
          <a:p>
            <a:pPr marL="128585" indent="-128585" defTabSz="300031">
              <a:lnSpc>
                <a:spcPct val="90000"/>
              </a:lnSpc>
              <a:spcBef>
                <a:spcPct val="0"/>
              </a:spcBef>
              <a:buClr>
                <a:srgbClr val="7A0000"/>
              </a:buClr>
              <a:buFont typeface="Wingdings" panose="05000000000000000000" pitchFamily="2" charset="2"/>
              <a:buChar char="q"/>
            </a:pPr>
            <a:r>
              <a:rPr lang="ru-RU" sz="713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Технологии машиностроения – НОВЭЗ , 60 чел.</a:t>
            </a:r>
          </a:p>
          <a:p>
            <a:pPr marL="128585" indent="-128585" defTabSz="300031">
              <a:lnSpc>
                <a:spcPct val="90000"/>
              </a:lnSpc>
              <a:spcBef>
                <a:spcPct val="0"/>
              </a:spcBef>
              <a:buClr>
                <a:srgbClr val="7A0000"/>
              </a:buClr>
              <a:buFont typeface="Wingdings" panose="05000000000000000000" pitchFamily="2" charset="2"/>
              <a:buChar char="q"/>
            </a:pPr>
            <a:r>
              <a:rPr lang="ru-RU" sz="713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Бережливое производство – 5 предприятий, 127 чел.</a:t>
            </a:r>
          </a:p>
          <a:p>
            <a:pPr marL="128585" indent="-128585" defTabSz="300031">
              <a:lnSpc>
                <a:spcPct val="90000"/>
              </a:lnSpc>
              <a:spcBef>
                <a:spcPct val="0"/>
              </a:spcBef>
              <a:buClr>
                <a:srgbClr val="7A0000"/>
              </a:buClr>
              <a:buFont typeface="Wingdings" panose="05000000000000000000" pitchFamily="2" charset="2"/>
              <a:buChar char="q"/>
            </a:pPr>
            <a:r>
              <a:rPr lang="ru-RU" sz="713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Экономика и управление предприятием – 145 чел.</a:t>
            </a:r>
          </a:p>
        </p:txBody>
      </p:sp>
      <p:sp>
        <p:nvSpPr>
          <p:cNvPr id="44" name="Заголовок 1"/>
          <p:cNvSpPr txBox="1">
            <a:spLocks/>
          </p:cNvSpPr>
          <p:nvPr/>
        </p:nvSpPr>
        <p:spPr>
          <a:xfrm>
            <a:off x="251520" y="217010"/>
            <a:ext cx="9144000" cy="6016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28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ПРОГРАММЫ И ПРОФИЛИ</a:t>
            </a:r>
            <a:endParaRPr lang="ru-RU" altLang="ru-RU" sz="2800" b="1" dirty="0">
              <a:solidFill>
                <a:srgbClr val="960E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767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E53BB74-1453-4B95-A513-2BC6F887D13C}"/>
              </a:ext>
            </a:extLst>
          </p:cNvPr>
          <p:cNvSpPr/>
          <p:nvPr/>
        </p:nvSpPr>
        <p:spPr>
          <a:xfrm>
            <a:off x="4572000" y="206727"/>
            <a:ext cx="4572000" cy="4501055"/>
          </a:xfrm>
          <a:prstGeom prst="rect">
            <a:avLst/>
          </a:prstGeom>
          <a:gradFill>
            <a:gsLst>
              <a:gs pos="0">
                <a:srgbClr val="C62323"/>
              </a:gs>
              <a:gs pos="100000">
                <a:srgbClr val="DC0E4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C0CFBC7B-F285-4670-975F-E61E62E20C2D}"/>
              </a:ext>
            </a:extLst>
          </p:cNvPr>
          <p:cNvSpPr/>
          <p:nvPr/>
        </p:nvSpPr>
        <p:spPr>
          <a:xfrm>
            <a:off x="263941" y="3388478"/>
            <a:ext cx="4380067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25"/>
              </a:lnSpc>
            </a:pPr>
            <a:r>
              <a:rPr lang="ru-RU" sz="1200" b="1" dirty="0" smtClean="0">
                <a:solidFill>
                  <a:srgbClr val="087865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«РАЗВИТИЕ ПЕРЕДОВОЙ ИНФРАСТРУКТУРЫ ДЛЯ ПРОВЕДЕНИЯ ИССЛЕДОВАНИЙ И РАЗРАБОТОК В РФ»</a:t>
            </a:r>
            <a:endParaRPr lang="ru-RU" sz="1200" b="1" dirty="0">
              <a:solidFill>
                <a:srgbClr val="087865"/>
              </a:solidFill>
              <a:latin typeface="Arial" panose="020B0604020202020204" pitchFamily="34" charset="0"/>
              <a:ea typeface="Stem Bold" panose="020B07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7345C7C-DCF4-404D-8A1E-E30231B683E5}"/>
              </a:ext>
            </a:extLst>
          </p:cNvPr>
          <p:cNvSpPr/>
          <p:nvPr/>
        </p:nvSpPr>
        <p:spPr>
          <a:xfrm>
            <a:off x="295435" y="3888326"/>
            <a:ext cx="392619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Участник НОЦ «Междисциплинарный институт фундаментальной </a:t>
            </a:r>
            <a:r>
              <a:rPr lang="ru-RU" sz="900" dirty="0" err="1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агробиотехнологии</a:t>
            </a: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и генетики» (</a:t>
            </a:r>
            <a:r>
              <a:rPr lang="ru-RU" sz="9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биоинформатика</a:t>
            </a:r>
            <a:r>
              <a:rPr lang="ru-R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, обработка больших данных, фундаментальная </a:t>
            </a:r>
            <a:r>
              <a:rPr lang="ru-RU" sz="9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агробиотехнология</a:t>
            </a:r>
            <a:r>
              <a:rPr lang="ru-RU" sz="9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и генетика</a:t>
            </a:r>
            <a:r>
              <a:rPr lang="ru-RU" sz="9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).</a:t>
            </a:r>
            <a:endParaRPr lang="ru-RU" sz="9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81173D2-4541-4C61-A9C0-773BCE88C170}"/>
              </a:ext>
            </a:extLst>
          </p:cNvPr>
          <p:cNvSpPr/>
          <p:nvPr/>
        </p:nvSpPr>
        <p:spPr>
          <a:xfrm>
            <a:off x="295435" y="339502"/>
            <a:ext cx="42939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200" b="1" cap="all" dirty="0">
                <a:solidFill>
                  <a:srgbClr val="960E0E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Участие в Федеральных </a:t>
            </a:r>
            <a:endParaRPr lang="en-US" altLang="ru-RU" sz="2200" b="1" cap="all" dirty="0">
              <a:solidFill>
                <a:srgbClr val="960E0E"/>
              </a:solidFill>
              <a:latin typeface="Arial" panose="020B0604020202020204" pitchFamily="34" charset="0"/>
              <a:ea typeface="Stem Bold" panose="020B0703020203020204" pitchFamily="34" charset="-52"/>
              <a:cs typeface="Arial" panose="020B0604020202020204" pitchFamily="34" charset="0"/>
            </a:endParaRPr>
          </a:p>
          <a:p>
            <a:r>
              <a:rPr lang="ru-RU" altLang="ru-RU" sz="2200" b="1" cap="all" dirty="0">
                <a:solidFill>
                  <a:srgbClr val="960E0E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проектах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415170A-E9BE-4F6B-827F-59F58688B7FE}"/>
              </a:ext>
            </a:extLst>
          </p:cNvPr>
          <p:cNvSpPr/>
          <p:nvPr/>
        </p:nvSpPr>
        <p:spPr>
          <a:xfrm>
            <a:off x="237883" y="1160083"/>
            <a:ext cx="4237604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rgbClr val="087865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«РАЗВИТИЕ ЭКСПОРТНОГО ПОТЕНЦИАЛА РОССИЙСКОЙ СИСТЕМЫ ОБРАЗОВАНИЯ»</a:t>
            </a:r>
            <a:endParaRPr lang="ru-RU" sz="1400" b="1" dirty="0">
              <a:solidFill>
                <a:srgbClr val="087865"/>
              </a:solidFill>
              <a:latin typeface="Arial" panose="020B0604020202020204" pitchFamily="34" charset="0"/>
              <a:ea typeface="Stem Bold" panose="020B07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B6924A9-B13F-4A8A-94D7-4E1D2498368D}"/>
              </a:ext>
            </a:extLst>
          </p:cNvPr>
          <p:cNvSpPr/>
          <p:nvPr/>
        </p:nvSpPr>
        <p:spPr>
          <a:xfrm>
            <a:off x="269200" y="1677818"/>
            <a:ext cx="42062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Совместные программы </a:t>
            </a:r>
            <a:r>
              <a:rPr lang="ru-RU" sz="1000" dirty="0" err="1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двухдипломного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образования:</a:t>
            </a:r>
          </a:p>
          <a:p>
            <a:pPr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1. </a:t>
            </a:r>
            <a:r>
              <a:rPr lang="ru-RU" sz="1000" dirty="0" err="1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Бакалавриат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: НГТУ и Восточно-Казахстанский государственный технический университет им. Д. </a:t>
            </a:r>
            <a:r>
              <a:rPr lang="ru-RU" sz="1000" dirty="0" err="1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Серикбаева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C00000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(Казахстан</a:t>
            </a:r>
            <a:r>
              <a:rPr lang="ru-RU" sz="1000" dirty="0" smtClean="0">
                <a:solidFill>
                  <a:srgbClr val="C00000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).</a:t>
            </a:r>
            <a:endParaRPr lang="ru-RU" sz="1000" dirty="0">
              <a:solidFill>
                <a:srgbClr val="C00000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2. Магистратура: НГТУ и Университет Бургундии </a:t>
            </a:r>
            <a:r>
              <a:rPr lang="ru-RU" sz="1000" dirty="0">
                <a:solidFill>
                  <a:srgbClr val="C00000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(Франция</a:t>
            </a:r>
            <a:r>
              <a:rPr lang="ru-RU" sz="1000" dirty="0" smtClean="0">
                <a:solidFill>
                  <a:srgbClr val="C00000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).</a:t>
            </a:r>
            <a:endParaRPr lang="ru-RU" sz="1000" dirty="0">
              <a:solidFill>
                <a:srgbClr val="C00000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3. Бакалавриат, магистратура и аспирантура: НГТУ и Ферганский политехнический университет</a:t>
            </a:r>
            <a:r>
              <a:rPr lang="ru-RU" sz="1000" dirty="0">
                <a:solidFill>
                  <a:srgbClr val="C00000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(Республики Узбекистан, 50 студентов – двойные дипломы).</a:t>
            </a:r>
          </a:p>
          <a:p>
            <a:pPr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4. Бакалавриат, магистратура</a:t>
            </a: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и аспирантура: НГТУ и Андижанский машиностроительный институт </a:t>
            </a:r>
            <a:r>
              <a:rPr lang="ru-RU" sz="1000" dirty="0">
                <a:solidFill>
                  <a:srgbClr val="C00000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(Республики Узбекистан</a:t>
            </a:r>
            <a:r>
              <a:rPr lang="ru-RU" sz="1000" dirty="0" smtClean="0">
                <a:solidFill>
                  <a:srgbClr val="C00000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).</a:t>
            </a:r>
            <a:endParaRPr lang="ru-RU" sz="1000" dirty="0">
              <a:solidFill>
                <a:srgbClr val="C00000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5A24574-48B8-4E8B-992B-BD2EA8D1AB02}"/>
              </a:ext>
            </a:extLst>
          </p:cNvPr>
          <p:cNvSpPr/>
          <p:nvPr/>
        </p:nvSpPr>
        <p:spPr>
          <a:xfrm>
            <a:off x="4705939" y="446959"/>
            <a:ext cx="4124882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50"/>
              </a:lnSpc>
              <a:spcBef>
                <a:spcPct val="0"/>
              </a:spcBef>
              <a:defRPr/>
            </a:pPr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«Успех каждого ребенка»</a:t>
            </a:r>
          </a:p>
          <a:p>
            <a:pPr>
              <a:lnSpc>
                <a:spcPts val="1350"/>
              </a:lnSpc>
              <a:spcBef>
                <a:spcPct val="0"/>
              </a:spcBef>
              <a:defRPr/>
            </a:pPr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национального проекта «Образование»</a:t>
            </a:r>
            <a:endParaRPr lang="ru-RU" sz="1600" b="1" dirty="0">
              <a:solidFill>
                <a:prstClr val="white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8B12C83-7FA1-4EEC-B15F-FB40DD900E52}"/>
              </a:ext>
            </a:extLst>
          </p:cNvPr>
          <p:cNvSpPr/>
          <p:nvPr/>
        </p:nvSpPr>
        <p:spPr>
          <a:xfrm>
            <a:off x="4760531" y="1830185"/>
            <a:ext cx="26197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2. Дом научных </a:t>
            </a:r>
            <a:r>
              <a:rPr lang="ru-RU" sz="1000" b="1" dirty="0" err="1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коллабораций</a:t>
            </a:r>
            <a:endParaRPr lang="ru-RU" sz="1000" b="1" dirty="0">
              <a:solidFill>
                <a:prstClr val="white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  <a:p>
            <a:r>
              <a:rPr lang="ru-RU" sz="1000" b="1" dirty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Центр дополнительного образования детей, реализующий ДОП (партнеры Министерство образования НСО</a:t>
            </a:r>
            <a:r>
              <a:rPr lang="ru-RU" sz="1000" b="1" dirty="0" smtClean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) –открытие </a:t>
            </a:r>
            <a:r>
              <a:rPr lang="ru-RU" sz="1000" b="1" dirty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в 2020 </a:t>
            </a:r>
            <a:r>
              <a:rPr lang="ru-RU" sz="1000" b="1" dirty="0" smtClean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году.</a:t>
            </a:r>
            <a:endParaRPr lang="ru-RU" sz="1000" b="1" dirty="0">
              <a:solidFill>
                <a:prstClr val="white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  <a:p>
            <a:endParaRPr lang="ru-RU" sz="1000" b="1" dirty="0">
              <a:solidFill>
                <a:prstClr val="white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  <a:p>
            <a:endParaRPr lang="ru-RU" sz="1000" b="1" dirty="0">
              <a:solidFill>
                <a:prstClr val="white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C2B2B895-9C71-4B0D-B640-53C95DDD09F4}"/>
              </a:ext>
            </a:extLst>
          </p:cNvPr>
          <p:cNvSpPr/>
          <p:nvPr/>
        </p:nvSpPr>
        <p:spPr>
          <a:xfrm>
            <a:off x="4750186" y="1113588"/>
            <a:ext cx="28239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AutoNum type="arabicPeriod"/>
              <a:defRPr/>
            </a:pPr>
            <a:r>
              <a:rPr lang="ru-RU" sz="1000" b="1" dirty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Региональный </a:t>
            </a:r>
            <a:r>
              <a:rPr lang="ru-RU" sz="1000" b="1" dirty="0" err="1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кванториум</a:t>
            </a:r>
            <a:endParaRPr lang="ru-RU" sz="1000" b="1" dirty="0">
              <a:solidFill>
                <a:prstClr val="white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sz="1000" b="1" dirty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н</a:t>
            </a:r>
            <a:r>
              <a:rPr lang="ru-RU" sz="1000" b="1" dirty="0" smtClean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а </a:t>
            </a:r>
            <a:r>
              <a:rPr lang="ru-RU" sz="1000" b="1" dirty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территории НГТУ детский </a:t>
            </a:r>
            <a:r>
              <a:rPr lang="ru-RU" sz="1000" b="1" dirty="0" smtClean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Технопарк – открытие </a:t>
            </a:r>
            <a:r>
              <a:rPr lang="ru-RU" sz="1000" b="1" dirty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в 2020 </a:t>
            </a:r>
            <a:r>
              <a:rPr lang="ru-RU" sz="1000" b="1" dirty="0" smtClean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году.</a:t>
            </a:r>
            <a:endParaRPr lang="ru-RU" sz="1000" b="1" dirty="0">
              <a:solidFill>
                <a:prstClr val="white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15" name="Picture 2" descr="C:\Users\fb.garage.user\Desktop\отчет ору\logo3.png">
            <a:extLst>
              <a:ext uri="{FF2B5EF4-FFF2-40B4-BE49-F238E27FC236}">
                <a16:creationId xmlns:a16="http://schemas.microsoft.com/office/drawing/2014/main" xmlns="" id="{D705A4EF-4E2B-4147-A733-69DB5F026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29558"/>
          <a:stretch>
            <a:fillRect/>
          </a:stretch>
        </p:blipFill>
        <p:spPr bwMode="auto">
          <a:xfrm>
            <a:off x="7628706" y="1986463"/>
            <a:ext cx="1180694" cy="546687"/>
          </a:xfrm>
          <a:prstGeom prst="rect">
            <a:avLst/>
          </a:prstGeom>
          <a:noFill/>
          <a:effectLst>
            <a:outerShdw blurRad="139700" dist="139700" dir="5400000" sx="84000" sy="84000" algn="ctr" rotWithShape="0">
              <a:srgbClr val="000000">
                <a:alpha val="39000"/>
              </a:srgbClr>
            </a:outerShdw>
          </a:effec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FC31EF81-5951-41BD-854E-B56C4B6A135F}"/>
              </a:ext>
            </a:extLst>
          </p:cNvPr>
          <p:cNvSpPr/>
          <p:nvPr/>
        </p:nvSpPr>
        <p:spPr>
          <a:xfrm>
            <a:off x="7628706" y="1014473"/>
            <a:ext cx="1168586" cy="753250"/>
          </a:xfrm>
          <a:prstGeom prst="rect">
            <a:avLst/>
          </a:prstGeom>
          <a:solidFill>
            <a:srgbClr val="F7A417"/>
          </a:solidFill>
          <a:ln>
            <a:noFill/>
          </a:ln>
          <a:effectLst>
            <a:outerShdw blurRad="177800" dist="177800" dir="5400000" sx="81000" sy="81000" algn="ctr" rotWithShape="0">
              <a:srgbClr val="000000">
                <a:alpha val="4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7AF0E80-8682-456B-8AC7-AB654E2BA1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176" y="1145514"/>
            <a:ext cx="843222" cy="480545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D5A24574-48B8-4E8B-992B-BD2EA8D1AB02}"/>
              </a:ext>
            </a:extLst>
          </p:cNvPr>
          <p:cNvSpPr/>
          <p:nvPr/>
        </p:nvSpPr>
        <p:spPr>
          <a:xfrm>
            <a:off x="4760531" y="2888406"/>
            <a:ext cx="27567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Выигран Всероссийский конкурс молодежных проектов среди вузов 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/>
            </a:r>
            <a:b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</a:b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(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4 300 000 руб.) в номинациях: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88521" y="3408997"/>
            <a:ext cx="28123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Мероприятия, направленные 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/>
            </a:r>
            <a:b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</a:b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на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развитие </a:t>
            </a:r>
            <a:r>
              <a:rPr lang="ru-RU" sz="1000" b="1" dirty="0" err="1">
                <a:solidFill>
                  <a:schemeClr val="bg1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надпрофессиональных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 навыков; 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Спорт, ЗОЖ, туризм; 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Развитие социальных лифтов. </a:t>
            </a:r>
          </a:p>
        </p:txBody>
      </p:sp>
      <p:pic>
        <p:nvPicPr>
          <p:cNvPr id="18" name="Рисунок 17"/>
          <p:cNvPicPr/>
          <p:nvPr/>
        </p:nvPicPr>
        <p:blipFill rotWithShape="1">
          <a:blip r:embed="rId5"/>
          <a:srcRect l="18104" t="7584" r="71440" b="87914"/>
          <a:stretch/>
        </p:blipFill>
        <p:spPr bwMode="auto">
          <a:xfrm>
            <a:off x="7601337" y="2999712"/>
            <a:ext cx="1224158" cy="423718"/>
          </a:xfrm>
          <a:prstGeom prst="rect">
            <a:avLst/>
          </a:prstGeom>
          <a:ln>
            <a:noFill/>
          </a:ln>
          <a:effectLst>
            <a:outerShdw blurRad="228600" dist="139700" dir="5400000" sx="81000" sy="81000" algn="ctr" rotWithShape="0">
              <a:srgbClr val="000000">
                <a:alpha val="3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773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279202"/>
            <a:ext cx="8229600" cy="564356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2400" b="1" dirty="0" smtClean="0">
                <a:solidFill>
                  <a:srgbClr val="960E0E"/>
                </a:solidFill>
                <a:ea typeface="Stem Text Bold" pitchFamily="34" charset="-52"/>
              </a:rPr>
              <a:t>РЕЗУЛЬТАТЫ ПРОЕКТНОЙ ДЕЯТЕЛЬНОСТИ</a:t>
            </a:r>
            <a:endParaRPr lang="ru-RU" sz="2400" b="1" dirty="0">
              <a:solidFill>
                <a:srgbClr val="960E0E"/>
              </a:solidFill>
              <a:ea typeface="Stem Text Bold" pitchFamily="3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0600" y="2018143"/>
            <a:ext cx="4036219" cy="8002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ЗАПУЩЕН СЕРВИС «ПРОЕКТНАЯ ДЕЯТЕЛЬНОСТЬ НГТУ»:</a:t>
            </a:r>
          </a:p>
          <a:p>
            <a:pPr marL="128588" indent="-128588">
              <a:buFontTx/>
              <a:buChar char="-"/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банка проектов;</a:t>
            </a:r>
          </a:p>
          <a:p>
            <a:pPr marL="128588" indent="-128588">
              <a:buFontTx/>
              <a:buChar char="-"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запись в команду проекта.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6013" y="869988"/>
            <a:ext cx="4238098" cy="116185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РАЗРАБОТАНЫ ПРЕДЛОЖЕНИЯ О ФОРМАТАХ РЕАЛИЗАЦИИ ПРОЕКТНОЙ ДЕЯТЕЛЬНОСТИ В УЧЕБНЫХ ПЛАНАХ ПО ФГОС 3++</a:t>
            </a:r>
          </a:p>
          <a:p>
            <a:pPr marL="128588" indent="-128588">
              <a:buFontTx/>
              <a:buChar char="-"/>
            </a:pPr>
            <a:r>
              <a:rPr lang="ru-RU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обязательная </a:t>
            </a:r>
            <a:r>
              <a: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дисциплина (2-7 (9) семестры, по 3 </a:t>
            </a:r>
            <a:r>
              <a:rPr lang="ru-RU" sz="10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з.е</a:t>
            </a:r>
            <a:r>
              <a: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.);</a:t>
            </a:r>
          </a:p>
          <a:p>
            <a:pPr marL="128588" indent="-128588">
              <a:buFontTx/>
              <a:buChar char="-"/>
            </a:pPr>
            <a:r>
              <a: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выборная дисциплина (2-7 (9) семестры, по 3 </a:t>
            </a:r>
            <a:r>
              <a:rPr lang="ru-RU" sz="10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з.е</a:t>
            </a:r>
            <a:r>
              <a: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.);</a:t>
            </a:r>
          </a:p>
          <a:p>
            <a:pPr marL="128588" indent="-128588">
              <a:buFontTx/>
              <a:buChar char="-"/>
            </a:pPr>
            <a:r>
              <a: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факультативная дисциплина (2-7 (9) семестры, по 3 </a:t>
            </a:r>
            <a:r>
              <a:rPr lang="ru-RU" sz="10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з.е</a:t>
            </a:r>
            <a:r>
              <a: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229966"/>
            <a:ext cx="4414838" cy="2000548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ОРГАНИЗОВАНА РАБОТА НА ФАКУЛЬТЕТАХ ЧЕРЕЗ ОТВЕТСТВЕННЫХ</a:t>
            </a:r>
          </a:p>
          <a:p>
            <a:pPr marL="128588" indent="-128588">
              <a:buFontTx/>
              <a:buChar char="-"/>
            </a:pPr>
            <a: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проводятся 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регулярные встречи ответственных по текущим и перспективным вопросам;</a:t>
            </a:r>
          </a:p>
          <a:p>
            <a:pPr marL="128588" indent="-128588">
              <a:buFontTx/>
              <a:buChar char="-"/>
            </a:pP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координируется работа на факультетах (со студентами и преподавателями);</a:t>
            </a:r>
          </a:p>
          <a:p>
            <a:pPr marL="128588" indent="-128588">
              <a:buFontTx/>
              <a:buChar char="-"/>
            </a:pP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отлаживается и дополняется функционал сервиса;</a:t>
            </a:r>
          </a:p>
          <a:p>
            <a:pPr marL="128588" indent="-128588">
              <a:buFontTx/>
              <a:buChar char="-"/>
            </a:pP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готовятся и размещаются пресс-релизы о проектах;</a:t>
            </a:r>
          </a:p>
          <a:p>
            <a:pPr marL="128588" indent="-128588">
              <a:buFontTx/>
              <a:buChar char="-"/>
            </a:pP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проводится обучение ППС (руководителей проектов);</a:t>
            </a:r>
          </a:p>
          <a:p>
            <a:pPr marL="128588" indent="-128588">
              <a:buFontTx/>
              <a:buChar char="-"/>
            </a:pP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проводится мониторинг всероссийских и отраслевых </a:t>
            </a:r>
            <a:b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конкурсов проектов, информация доводится до руководителей проектов.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3181524"/>
            <a:ext cx="4414838" cy="1315745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РАЗРАБОТАНЫ ПРОЕКТЫ ДОКУМЕНТОВ, РЕГЛАМЕНТИРУЮЩИЕ ПРОЦЕССЫ</a:t>
            </a:r>
          </a:p>
          <a:p>
            <a:pPr marL="128588" indent="-128588">
              <a:buFontTx/>
              <a:buChar char="-"/>
            </a:pPr>
            <a:r>
              <a:rPr lang="ru-RU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Положение </a:t>
            </a:r>
            <a:r>
              <a: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проектной деятельности;</a:t>
            </a:r>
          </a:p>
          <a:p>
            <a:pPr marL="128588" indent="-128588">
              <a:buFontTx/>
              <a:buChar char="-"/>
            </a:pPr>
            <a:r>
              <a: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Регламент реализации проектной деятельности;</a:t>
            </a:r>
          </a:p>
          <a:p>
            <a:pPr marL="128588" indent="-128588">
              <a:buFontTx/>
              <a:buChar char="-"/>
            </a:pPr>
            <a:r>
              <a: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Инструкции по работе с сервисом;</a:t>
            </a:r>
          </a:p>
          <a:p>
            <a:pPr marL="128588" indent="-128588">
              <a:buFontTx/>
              <a:buChar char="-"/>
            </a:pPr>
            <a:r>
              <a: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Шаблоны документов (Приказы, Перечни, формы </a:t>
            </a:r>
            <a:r>
              <a:rPr 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заявлений </a:t>
            </a:r>
            <a:r>
              <a:rPr lang="ru-RU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т.д.).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843558"/>
            <a:ext cx="3526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8786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PROJECT-STUDY.NSTU.RU</a:t>
            </a:r>
            <a:endParaRPr lang="ru-RU" sz="2000" dirty="0">
              <a:solidFill>
                <a:srgbClr val="087865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488905" y="3075807"/>
            <a:ext cx="3888432" cy="15112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DC0E4E"/>
              </a:gs>
              <a:gs pos="100000">
                <a:srgbClr val="960E0E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endParaRPr lang="en-US" sz="2400" b="1" dirty="0" smtClean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endParaRPr lang="en-US" sz="2400" b="1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indent="85725"/>
            <a:r>
              <a:rPr lang="ru-RU" sz="2400" b="1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274 ПРОЕКТА</a:t>
            </a:r>
          </a:p>
          <a:p>
            <a:pPr indent="85725"/>
            <a:r>
              <a:rPr lang="ru-RU" sz="2400" b="1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1670 СТУДЕНТОВ</a:t>
            </a:r>
            <a:endParaRPr lang="ru-RU" sz="2400" b="1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88905" y="3051765"/>
            <a:ext cx="1512260" cy="43492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>
                <a:alpha val="96000"/>
              </a:schemeClr>
            </a:solidFill>
          </a:ln>
          <a:effectLst>
            <a:outerShdw blurRad="177800" dist="152400" dir="5400000" sx="79000" sy="7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2018-2019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661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7494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МАССОВЫЕ ОТКРЫТЫЕ </a:t>
            </a:r>
          </a:p>
          <a:p>
            <a:r>
              <a:rPr lang="ru-RU" sz="28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ОНЛАЙН-КУРСЫ (МООК)</a:t>
            </a:r>
            <a:endParaRPr lang="ru-RU" sz="2800" b="1" dirty="0">
              <a:solidFill>
                <a:srgbClr val="960E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275606"/>
            <a:ext cx="795688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Утверждено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ПОЛОЖЕНИЕ ОБ ИСПОЛЬЗОВАНИИ ОНЛАЙН-КУРСОВ В УЧЕБНОМ ПРОЦЕССЕ И УЧЕТЕ РЕЗУЛЬТАТОВ ОСВОЕНИЯ ОНЛАЙН-КУРСОВ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Проведены курсы повышения квалификации «Массовые открытые онлайн курсы (МООК): разработка и применение в учебном процессе», с 8 по 22 апреля 2019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года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обучение прошли 22 преподавателя (ИДО, ФПК).</a:t>
            </a:r>
          </a:p>
          <a:p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НАЧАТА СЪЕМКА ДВУХ МООК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Нетрадиционные перспективные процессы и аппараты химической технологии.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Физические методы исследования материалов.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7B330A7D-B2A2-431E-8C94-5E386DADA859}"/>
              </a:ext>
            </a:extLst>
          </p:cNvPr>
          <p:cNvGrpSpPr/>
          <p:nvPr/>
        </p:nvGrpSpPr>
        <p:grpSpPr>
          <a:xfrm>
            <a:off x="323528" y="1347614"/>
            <a:ext cx="360040" cy="360040"/>
            <a:chOff x="467544" y="1203598"/>
            <a:chExt cx="360040" cy="360040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4B3771C6-81AB-4D8E-9A22-218E06B82E73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xmlns="" id="{378DB8EF-1DBC-4509-871C-8D97A6F59BC7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17" name="Прямая соединительная линия 16">
                <a:extLst>
                  <a:ext uri="{FF2B5EF4-FFF2-40B4-BE49-F238E27FC236}">
                    <a16:creationId xmlns:a16="http://schemas.microsoft.com/office/drawing/2014/main" xmlns="" id="{95270CE4-2B8C-4D26-B9B8-A2EDD6C81ACA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>
                <a:extLst>
                  <a:ext uri="{FF2B5EF4-FFF2-40B4-BE49-F238E27FC236}">
                    <a16:creationId xmlns:a16="http://schemas.microsoft.com/office/drawing/2014/main" xmlns="" id="{EC027FAF-0E2A-45B3-8ABC-86F189574B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57643EC8-832A-4B65-8CCC-A7A02BA2A052}"/>
              </a:ext>
            </a:extLst>
          </p:cNvPr>
          <p:cNvGrpSpPr/>
          <p:nvPr/>
        </p:nvGrpSpPr>
        <p:grpSpPr>
          <a:xfrm>
            <a:off x="323528" y="1995686"/>
            <a:ext cx="360040" cy="360040"/>
            <a:chOff x="467544" y="1203598"/>
            <a:chExt cx="360040" cy="360040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9D9B77F7-289E-49E2-A382-98830EE35EAB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xmlns="" id="{E17A2AFA-0119-48AA-B64D-2089C42A5D9B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xmlns="" id="{0351FFB9-227C-4FC5-AD67-B554BE6A3428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xmlns="" id="{AA52A914-B733-43A4-B50D-2CA84EA546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4A857AD4-97F0-451C-95C4-49FE9AEC049F}"/>
              </a:ext>
            </a:extLst>
          </p:cNvPr>
          <p:cNvGrpSpPr/>
          <p:nvPr/>
        </p:nvGrpSpPr>
        <p:grpSpPr>
          <a:xfrm>
            <a:off x="323528" y="2787774"/>
            <a:ext cx="360040" cy="360040"/>
            <a:chOff x="467544" y="1203598"/>
            <a:chExt cx="360040" cy="360040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9C6680E5-8E1C-4ECB-A648-2F3147E88088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xmlns="" id="{5A612594-B21D-41AB-8614-E739912FEA52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xmlns="" id="{2DDC9FC2-A94D-4B87-AC92-DBF6463A6713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>
                <a:extLst>
                  <a:ext uri="{FF2B5EF4-FFF2-40B4-BE49-F238E27FC236}">
                    <a16:creationId xmlns:a16="http://schemas.microsoft.com/office/drawing/2014/main" xmlns="" id="{451B126F-938F-45CB-958C-88F5E0C451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Прямоугольник 28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88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80B32CEF-0156-4B10-A205-B3C1DF8C2F8B}"/>
              </a:ext>
            </a:extLst>
          </p:cNvPr>
          <p:cNvSpPr/>
          <p:nvPr/>
        </p:nvSpPr>
        <p:spPr>
          <a:xfrm>
            <a:off x="4582401" y="2972052"/>
            <a:ext cx="4289183" cy="158287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C0E4E"/>
              </a:gs>
              <a:gs pos="100000">
                <a:srgbClr val="C6232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1CAD7CD-4CB3-4DCD-9BC2-CC53C43D8602}"/>
              </a:ext>
            </a:extLst>
          </p:cNvPr>
          <p:cNvSpPr txBox="1"/>
          <p:nvPr/>
        </p:nvSpPr>
        <p:spPr>
          <a:xfrm>
            <a:off x="4784436" y="3106214"/>
            <a:ext cx="36576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КОНКУРСЫ ПРЕМИЙ: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Лучший </a:t>
            </a:r>
            <a:r>
              <a:rPr lang="ru-RU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ЭУМК с видео лекциями;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Лучший МООК;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Лучший студенческий проект;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Лучший дистанционный курс для школьников.</a:t>
            </a:r>
          </a:p>
        </p:txBody>
      </p:sp>
      <p:sp>
        <p:nvSpPr>
          <p:cNvPr id="4" name="Заголовок 5">
            <a:extLst>
              <a:ext uri="{FF2B5EF4-FFF2-40B4-BE49-F238E27FC236}">
                <a16:creationId xmlns:a16="http://schemas.microsoft.com/office/drawing/2014/main" xmlns="" id="{3A7CCD9C-CF04-4059-B436-D587C68D1896}"/>
              </a:ext>
            </a:extLst>
          </p:cNvPr>
          <p:cNvSpPr txBox="1">
            <a:spLocks/>
          </p:cNvSpPr>
          <p:nvPr/>
        </p:nvSpPr>
        <p:spPr>
          <a:xfrm>
            <a:off x="324544" y="316264"/>
            <a:ext cx="9144000" cy="55306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srgbClr val="960E0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НОВОЕ</a:t>
            </a:r>
            <a:endParaRPr lang="ru-RU" sz="3200" b="1" dirty="0">
              <a:solidFill>
                <a:srgbClr val="960E0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B282FF2D-1EC4-42BF-8A38-C8458985C098}"/>
              </a:ext>
            </a:extLst>
          </p:cNvPr>
          <p:cNvSpPr/>
          <p:nvPr/>
        </p:nvSpPr>
        <p:spPr>
          <a:xfrm>
            <a:off x="324544" y="927014"/>
            <a:ext cx="8547040" cy="19108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ОБРАЗОВАТЕЛЬНАЯ СЕССИЯ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(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СЕНТЯБРЬ-ДЕКАБРЬ 2019 ГОДА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)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 – ЕЖЕГОДНОЕ ОБЩЕУНИВЕРСИТЕТСКОЕ МЕРОПРИЯТИЕ, ПРОВОДИМОЕ С ЦЕЛЬЮ:</a:t>
            </a:r>
          </a:p>
          <a:p>
            <a:pPr algn="just"/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повышения эффективности реализации образовательных программ через обмен профессиональным опытом;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популяризации успешного опыта передовых педагогических коллективов;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содействия внедрению и распространению новых образовательных технологий и инноваций в образовании;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мотивации научно-педагогических работников к использованию новаторских технологий в образовательном процессе;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привлечения внимания общественности к результативному педагогическому опыту.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62BC1919-769A-4A93-9289-F1979CDEF290}"/>
              </a:ext>
            </a:extLst>
          </p:cNvPr>
          <p:cNvSpPr/>
          <p:nvPr/>
        </p:nvSpPr>
        <p:spPr>
          <a:xfrm>
            <a:off x="324544" y="2972052"/>
            <a:ext cx="4127855" cy="156098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20694C"/>
              </a:gs>
              <a:gs pos="100000">
                <a:srgbClr val="08786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4B397D0-552F-4317-83F6-3533F67D45EA}"/>
              </a:ext>
            </a:extLst>
          </p:cNvPr>
          <p:cNvSpPr txBox="1"/>
          <p:nvPr/>
        </p:nvSpPr>
        <p:spPr>
          <a:xfrm>
            <a:off x="420871" y="3106214"/>
            <a:ext cx="409652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КОНКУРСЫ ГРАНТОВ: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студенческого проекта – 3 победителя;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организацию </a:t>
            </a:r>
            <a:r>
              <a:rPr lang="ru-RU" sz="1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профориентационного</a:t>
            </a:r>
            <a:r>
              <a:rPr lang="ru-RU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мероприятия для школьников – 3 победителя.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424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2A8B11C-43D5-44DB-947A-48EC3D5E25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2" y="195487"/>
            <a:ext cx="4067944" cy="4536854"/>
          </a:xfrm>
          <a:prstGeom prst="rect">
            <a:avLst/>
          </a:prstGeom>
        </p:spPr>
      </p:pic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252569" y="555526"/>
            <a:ext cx="3528392" cy="2088232"/>
          </a:xfrm>
        </p:spPr>
        <p:txBody>
          <a:bodyPr>
            <a:noAutofit/>
          </a:bodyPr>
          <a:lstStyle/>
          <a:p>
            <a:pPr algn="l" eaLnBrk="1" hangingPunct="1">
              <a:lnSpc>
                <a:spcPts val="3200"/>
              </a:lnSpc>
            </a:pPr>
            <a:r>
              <a:rPr lang="ru-RU" altLang="ru-RU" sz="3200" b="1" dirty="0" smtClean="0">
                <a:solidFill>
                  <a:schemeClr val="bg1"/>
                </a:solidFill>
              </a:rPr>
              <a:t>ИТОГИ РАБОТЫ УНИВЕРСИТЕТА </a:t>
            </a:r>
            <a:br>
              <a:rPr lang="ru-RU" altLang="ru-RU" sz="3200" b="1" dirty="0" smtClean="0">
                <a:solidFill>
                  <a:schemeClr val="bg1"/>
                </a:solidFill>
              </a:rPr>
            </a:br>
            <a:r>
              <a:rPr lang="ru-RU" altLang="ru-RU" sz="3200" b="1" dirty="0" smtClean="0">
                <a:solidFill>
                  <a:schemeClr val="bg1"/>
                </a:solidFill>
              </a:rPr>
              <a:t>В 201</a:t>
            </a:r>
            <a:r>
              <a:rPr lang="en-US" altLang="ru-RU" sz="3200" b="1" dirty="0" smtClean="0">
                <a:solidFill>
                  <a:schemeClr val="bg1"/>
                </a:solidFill>
              </a:rPr>
              <a:t>8</a:t>
            </a:r>
            <a:r>
              <a:rPr lang="ru-RU" altLang="ru-RU" sz="3200" b="1" dirty="0" smtClean="0">
                <a:solidFill>
                  <a:schemeClr val="bg1"/>
                </a:solidFill>
              </a:rPr>
              <a:t>/1</a:t>
            </a:r>
            <a:r>
              <a:rPr lang="en-US" altLang="ru-RU" sz="3200" b="1" dirty="0" smtClean="0">
                <a:solidFill>
                  <a:schemeClr val="bg1"/>
                </a:solidFill>
              </a:rPr>
              <a:t>9</a:t>
            </a:r>
            <a:r>
              <a:rPr lang="ru-RU" altLang="ru-RU" sz="3200" b="1" dirty="0" smtClean="0">
                <a:solidFill>
                  <a:schemeClr val="bg1"/>
                </a:solidFill>
              </a:rPr>
              <a:t> УЧЕБНОМ ГОДУ</a:t>
            </a:r>
            <a:br>
              <a:rPr lang="ru-RU" altLang="ru-RU" sz="3200" b="1" dirty="0" smtClean="0">
                <a:solidFill>
                  <a:schemeClr val="bg1"/>
                </a:solidFill>
              </a:rPr>
            </a:br>
            <a:endParaRPr lang="ru-RU" altLang="ru-RU" sz="3200" b="1" dirty="0">
              <a:solidFill>
                <a:schemeClr val="bg1"/>
              </a:solidFill>
            </a:endParaRP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285608" y="483518"/>
            <a:ext cx="4536504" cy="4032448"/>
          </a:xfrm>
        </p:spPr>
        <p:txBody>
          <a:bodyPr>
            <a:normAutofit/>
          </a:bodyPr>
          <a:lstStyle/>
          <a:p>
            <a:pPr marL="385763" indent="-385763"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Выполнение задач 2018 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года.</a:t>
            </a:r>
            <a:endParaRPr lang="ru-RU" alt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85763" indent="-385763"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Стратегическая сессия 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НГТУ.</a:t>
            </a:r>
            <a:endParaRPr lang="ru-RU" alt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85763" indent="-385763"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Научная 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деятельность.</a:t>
            </a:r>
            <a:endParaRPr lang="en-US" alt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85763" indent="-385763"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Образовательная 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деятельность.</a:t>
            </a:r>
            <a:endParaRPr lang="ru-RU" alt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85763" indent="-385763"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Международная 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деятельность.</a:t>
            </a:r>
            <a:endParaRPr lang="ru-RU" alt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85763" indent="-385763"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Бюджет 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НГТУ.</a:t>
            </a:r>
            <a:endParaRPr lang="en-US" alt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85763" indent="-385763"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Развитие кадрового потенциала и модернизация системы 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управления.</a:t>
            </a:r>
            <a:endParaRPr lang="ru-RU" alt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85763" indent="-385763"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Развитие местных сообществ, городской и региональной 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среды.</a:t>
            </a:r>
            <a:endParaRPr lang="ru-RU" alt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85763" indent="-385763"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Модернизация МТБ и социально-культурной 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инфраструктуры.</a:t>
            </a:r>
            <a:endParaRPr lang="ru-RU" alt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85763" indent="-385763"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Основные показатели Программы 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развития.</a:t>
            </a:r>
            <a:endParaRPr lang="ru-RU" alt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85763" indent="-385763"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Внешняя оценка деятельности 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НГТУ.</a:t>
            </a:r>
            <a:endParaRPr lang="ru-RU" alt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16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18826"/>
            <a:ext cx="91440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ПРОФИЛЬНЫЕ СМЕНЫ ДЛЯ ШКОЛЬНИКОВ 2019</a:t>
            </a:r>
            <a:endParaRPr lang="ru-RU" sz="2400" b="1" dirty="0">
              <a:solidFill>
                <a:srgbClr val="960E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669114"/>
              </p:ext>
            </p:extLst>
          </p:nvPr>
        </p:nvGraphicFramePr>
        <p:xfrm>
          <a:off x="286029" y="987574"/>
          <a:ext cx="8424937" cy="3717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5480">
                  <a:extLst>
                    <a:ext uri="{9D8B030D-6E8A-4147-A177-3AD203B41FA5}">
                      <a16:colId xmlns:a16="http://schemas.microsoft.com/office/drawing/2014/main" xmlns="" val="1406701359"/>
                    </a:ext>
                  </a:extLst>
                </a:gridCol>
                <a:gridCol w="1070967">
                  <a:extLst>
                    <a:ext uri="{9D8B030D-6E8A-4147-A177-3AD203B41FA5}">
                      <a16:colId xmlns:a16="http://schemas.microsoft.com/office/drawing/2014/main" xmlns="" val="1316577949"/>
                    </a:ext>
                  </a:extLst>
                </a:gridCol>
                <a:gridCol w="3498490">
                  <a:extLst>
                    <a:ext uri="{9D8B030D-6E8A-4147-A177-3AD203B41FA5}">
                      <a16:colId xmlns:a16="http://schemas.microsoft.com/office/drawing/2014/main" xmlns="" val="2466260520"/>
                    </a:ext>
                  </a:extLst>
                </a:gridCol>
              </a:tblGrid>
              <a:tr h="450564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НАЗВАНИЕ МЕРОПРИЯТИЯ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tem Text" panose="020B0503020203020204" pitchFamily="34" charset="-52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СРОКИ</a:t>
                      </a:r>
                      <a:endParaRPr lang="ru-RU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tem Text" panose="020B0503020203020204" pitchFamily="34" charset="-5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ИСПОЛНИТЕЛИ/ СООРГАНИЗАТОРЫ</a:t>
                      </a:r>
                      <a:endParaRPr lang="ru-RU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tem Text" panose="020B0503020203020204" pitchFamily="34" charset="-5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17658466"/>
                  </a:ext>
                </a:extLst>
              </a:tr>
              <a:tr h="1222079"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Профильная смена: Школа инженерного мышления</a:t>
                      </a:r>
                    </a:p>
                    <a:p>
                      <a:pPr algn="l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«Радужный»</a:t>
                      </a:r>
                    </a:p>
                    <a:p>
                      <a:pPr algn="l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Детский оздоровительный лагерь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июнь – июль</a:t>
                      </a:r>
                    </a:p>
                    <a:p>
                      <a:pPr algn="l"/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tem Text" panose="020B0503020203020204" pitchFamily="34" charset="-52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МТФ, АВТФ, ФЭН, ФБ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Соорганизаторы</a:t>
                      </a:r>
                      <a:r>
                        <a:rPr lang="ru-RU" sz="1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АО «ЭПМ-</a:t>
                      </a:r>
                      <a:r>
                        <a:rPr lang="ru-RU" sz="1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НовЭЗ</a:t>
                      </a: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 МБУ ДО «Спутник»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РРЦ «Детский технопарк»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65048063"/>
                  </a:ext>
                </a:extLst>
              </a:tr>
              <a:tr h="777687"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Профильная смена: Школа инженерного мышления</a:t>
                      </a:r>
                    </a:p>
                    <a:p>
                      <a:pPr algn="l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Детский оздоровительно-образовательный лагерь «Имени Олега Кошевого»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август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ФЭН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Соорганизаторы</a:t>
                      </a:r>
                      <a:r>
                        <a:rPr lang="ru-RU" sz="1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РРЦ «Детский технопарк»</a:t>
                      </a:r>
                      <a:endParaRPr lang="ru-RU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Stem Text" panose="020B0503020203020204" pitchFamily="34" charset="-52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91076749"/>
                  </a:ext>
                </a:extLst>
              </a:tr>
              <a:tr h="1222079"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Профильная смена: Школа инженерного мышления</a:t>
                      </a:r>
                    </a:p>
                    <a:p>
                      <a:pPr algn="l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Детский оздоровительно-образовательный лагерь «Имени Олега Кошевого»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ноябрь</a:t>
                      </a:r>
                      <a:endParaRPr lang="ru-RU" sz="1200" dirty="0">
                        <a:latin typeface="Arial" panose="020B0604020202020204" pitchFamily="34" charset="0"/>
                        <a:ea typeface="Stem Text" panose="020B0503020203020204" pitchFamily="34" charset="-52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МТФ, АВТФ, ФЭН, ФБ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Соорганизаторы</a:t>
                      </a:r>
                      <a:r>
                        <a:rPr lang="ru-RU" sz="1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АО «ЭПМ-</a:t>
                      </a:r>
                      <a:r>
                        <a:rPr lang="ru-RU" sz="1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НовЭЗ</a:t>
                      </a: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МБУ ДО «Спутник»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РРЦ «Детский технопарк»</a:t>
                      </a:r>
                      <a:endParaRPr lang="ru-RU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Stem Text" panose="020B0503020203020204" pitchFamily="34" charset="-52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09983105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212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251520" y="234214"/>
            <a:ext cx="8640960" cy="1021978"/>
          </a:xfrm>
        </p:spPr>
        <p:txBody>
          <a:bodyPr>
            <a:noAutofit/>
          </a:bodyPr>
          <a:lstStyle/>
          <a:p>
            <a:pPr algn="l">
              <a:lnSpc>
                <a:spcPts val="3200"/>
              </a:lnSpc>
            </a:pPr>
            <a:r>
              <a:rPr lang="ru-RU" altLang="ru-RU" sz="2800" b="1" dirty="0" smtClean="0">
                <a:solidFill>
                  <a:srgbClr val="960E0E"/>
                </a:solidFill>
                <a:ea typeface="+mn-ea"/>
              </a:rPr>
              <a:t>ОБРАЗОВАТЕЛЬНЫЕ ПРОГРАММЫ </a:t>
            </a:r>
            <a:br>
              <a:rPr lang="ru-RU" altLang="ru-RU" sz="2800" b="1" dirty="0" smtClean="0">
                <a:solidFill>
                  <a:srgbClr val="960E0E"/>
                </a:solidFill>
                <a:ea typeface="+mn-ea"/>
              </a:rPr>
            </a:br>
            <a:r>
              <a:rPr lang="ru-RU" altLang="ru-RU" sz="2800" b="1" dirty="0" smtClean="0">
                <a:solidFill>
                  <a:srgbClr val="960E0E"/>
                </a:solidFill>
                <a:ea typeface="+mn-ea"/>
              </a:rPr>
              <a:t>И КУРСЫ НА ИНОСТРАННЫХ ЯЗЫКАХ</a:t>
            </a:r>
            <a:endParaRPr lang="ru-RU" altLang="ru-RU" sz="2800" b="1" dirty="0">
              <a:solidFill>
                <a:srgbClr val="960E0E"/>
              </a:solidFill>
              <a:ea typeface="+mn-e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419622"/>
            <a:ext cx="18646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2018—2019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740656"/>
              </p:ext>
            </p:extLst>
          </p:nvPr>
        </p:nvGraphicFramePr>
        <p:xfrm>
          <a:off x="308048" y="1923678"/>
          <a:ext cx="3615880" cy="2304255"/>
        </p:xfrm>
        <a:graphic>
          <a:graphicData uri="http://schemas.openxmlformats.org/drawingml/2006/table">
            <a:tbl>
              <a:tblPr firstRow="1" firstCol="1" bandRow="1"/>
              <a:tblGrid>
                <a:gridCol w="18079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79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0851">
                <a:tc>
                  <a:txBody>
                    <a:bodyPr/>
                    <a:lstStyle/>
                    <a:p>
                      <a:pPr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ФАКУЛЬТЕТ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КОЛ-ВО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0851">
                <a:tc>
                  <a:txBody>
                    <a:bodyPr/>
                    <a:lstStyle/>
                    <a:p>
                      <a:pPr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800" spc="-10" baseline="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РЭФ</a:t>
                      </a:r>
                      <a:endParaRPr lang="ru-RU" sz="1800" b="1" kern="800" baseline="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72000" marR="514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800" baseline="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1440" marR="5144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0851">
                <a:tc>
                  <a:txBody>
                    <a:bodyPr/>
                    <a:lstStyle/>
                    <a:p>
                      <a:pPr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800" baseline="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ФГО</a:t>
                      </a:r>
                    </a:p>
                  </a:txBody>
                  <a:tcPr marL="72000" marR="514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800" baseline="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1440" marR="5144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0851">
                <a:tc>
                  <a:txBody>
                    <a:bodyPr/>
                    <a:lstStyle/>
                    <a:p>
                      <a:pPr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800" baseline="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ФБ</a:t>
                      </a:r>
                    </a:p>
                  </a:txBody>
                  <a:tcPr marL="72000" marR="514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800" baseline="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1440" marR="5144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0851">
                <a:tc>
                  <a:txBody>
                    <a:bodyPr/>
                    <a:lstStyle/>
                    <a:p>
                      <a:pPr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800" baseline="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МТФ</a:t>
                      </a:r>
                    </a:p>
                  </a:txBody>
                  <a:tcPr marL="72000" marR="514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800" baseline="0" dirty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51440" marR="5144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499992" y="1419622"/>
            <a:ext cx="18646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2019—2020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782133"/>
              </p:ext>
            </p:extLst>
          </p:nvPr>
        </p:nvGraphicFramePr>
        <p:xfrm>
          <a:off x="4572000" y="1923678"/>
          <a:ext cx="4032448" cy="2664294"/>
        </p:xfrm>
        <a:graphic>
          <a:graphicData uri="http://schemas.openxmlformats.org/drawingml/2006/table">
            <a:tbl>
              <a:tblPr firstRow="1" firstCol="1" bandRow="1"/>
              <a:tblGrid>
                <a:gridCol w="20162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4049">
                <a:tc>
                  <a:txBody>
                    <a:bodyPr/>
                    <a:lstStyle/>
                    <a:p>
                      <a:pPr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ФАКУЛЬТЕТ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КОЛ-ВО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69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4049">
                <a:tc>
                  <a:txBody>
                    <a:bodyPr/>
                    <a:lstStyle/>
                    <a:p>
                      <a:pPr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800" spc="-1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РЭФ</a:t>
                      </a:r>
                      <a:endParaRPr lang="ru-RU" sz="1800" b="1" kern="800" baseline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514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1440" marR="5144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4049">
                <a:tc>
                  <a:txBody>
                    <a:bodyPr/>
                    <a:lstStyle/>
                    <a:p>
                      <a:pPr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ФГО</a:t>
                      </a:r>
                    </a:p>
                  </a:txBody>
                  <a:tcPr marL="72000" marR="514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51440" marR="5144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4049">
                <a:tc>
                  <a:txBody>
                    <a:bodyPr/>
                    <a:lstStyle/>
                    <a:p>
                      <a:pPr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ФБ</a:t>
                      </a:r>
                    </a:p>
                  </a:txBody>
                  <a:tcPr marL="72000" marR="514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1440" marR="5144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4049">
                <a:tc>
                  <a:txBody>
                    <a:bodyPr/>
                    <a:lstStyle/>
                    <a:p>
                      <a:pPr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МТФ</a:t>
                      </a:r>
                    </a:p>
                  </a:txBody>
                  <a:tcPr marL="72000" marR="514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51440" marR="5144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4049">
                <a:tc>
                  <a:txBody>
                    <a:bodyPr/>
                    <a:lstStyle/>
                    <a:p>
                      <a:pPr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ФЭН</a:t>
                      </a:r>
                    </a:p>
                  </a:txBody>
                  <a:tcPr marL="72000" marR="514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8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1440" marR="5144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68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1791994"/>
              </p:ext>
            </p:extLst>
          </p:nvPr>
        </p:nvGraphicFramePr>
        <p:xfrm>
          <a:off x="179512" y="987574"/>
          <a:ext cx="8424936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7494"/>
            <a:ext cx="9144000" cy="647789"/>
          </a:xfrm>
        </p:spPr>
        <p:txBody>
          <a:bodyPr>
            <a:normAutofit/>
          </a:bodyPr>
          <a:lstStyle/>
          <a:p>
            <a:pPr algn="l"/>
            <a:r>
              <a:rPr lang="ru-RU" altLang="ru-RU" sz="3200" b="1" dirty="0" smtClean="0">
                <a:solidFill>
                  <a:srgbClr val="960E0E"/>
                </a:solidFill>
                <a:ea typeface="+mn-ea"/>
              </a:rPr>
              <a:t>ПРИЕМНАЯ КАМПАНИЯ 2019</a:t>
            </a:r>
            <a:endParaRPr lang="ru-RU" sz="3200" b="1" dirty="0">
              <a:solidFill>
                <a:srgbClr val="960E0E"/>
              </a:solidFill>
              <a:ea typeface="+mn-e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8305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92" name="Прямоугольник 4"/>
          <p:cNvSpPr>
            <a:spLocks noChangeArrowheads="1"/>
          </p:cNvSpPr>
          <p:nvPr/>
        </p:nvSpPr>
        <p:spPr bwMode="auto">
          <a:xfrm>
            <a:off x="385855" y="2345049"/>
            <a:ext cx="8232089" cy="10361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0033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ru-RU" altLang="ru-RU" sz="1600" b="1" dirty="0">
                <a:ea typeface="Calibri" panose="020F0502020204030204" pitchFamily="34" charset="0"/>
                <a:cs typeface="Arial" panose="020B0604020202020204" pitchFamily="34" charset="0"/>
              </a:rPr>
              <a:t>Контингент иностранных обучающихся в 2019/2020</a:t>
            </a:r>
          </a:p>
          <a:p>
            <a:pPr marL="380990" indent="-380990">
              <a:spcBef>
                <a:spcPts val="800"/>
              </a:spcBef>
              <a:spcAft>
                <a:spcPts val="800"/>
              </a:spcAft>
              <a:buClrTx/>
            </a:pPr>
            <a:r>
              <a:rPr lang="ru-RU" sz="1600" b="1" dirty="0"/>
              <a:t>6,6 % (152 чел.) </a:t>
            </a:r>
            <a:r>
              <a:rPr lang="ru-RU" sz="1600" dirty="0"/>
              <a:t>из 28 стран дальнего зарубежья</a:t>
            </a:r>
          </a:p>
          <a:p>
            <a:pPr marL="380990" indent="-380990">
              <a:spcBef>
                <a:spcPct val="0"/>
              </a:spcBef>
              <a:buClrTx/>
            </a:pPr>
            <a:r>
              <a:rPr lang="ru-RU" sz="1600" b="1" dirty="0"/>
              <a:t>93,4 % (2149 чел.) </a:t>
            </a:r>
            <a:r>
              <a:rPr lang="ru-RU" sz="1600" dirty="0"/>
              <a:t>из </a:t>
            </a:r>
            <a:r>
              <a:rPr lang="en-US" sz="1600" dirty="0"/>
              <a:t>8</a:t>
            </a:r>
            <a:r>
              <a:rPr lang="ru-RU" sz="1600" dirty="0"/>
              <a:t> стран ближнего зарубежья</a:t>
            </a:r>
            <a:endParaRPr lang="ru-RU" alt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Group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129547"/>
              </p:ext>
            </p:extLst>
          </p:nvPr>
        </p:nvGraphicFramePr>
        <p:xfrm>
          <a:off x="382038" y="3363838"/>
          <a:ext cx="8235907" cy="1195038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23978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9103">
                  <a:extLst>
                    <a:ext uri="{9D8B030D-6E8A-4147-A177-3AD203B41FA5}">
                      <a16:colId xmlns:a16="http://schemas.microsoft.com/office/drawing/2014/main" xmlns="" val="3948131168"/>
                    </a:ext>
                  </a:extLst>
                </a:gridCol>
                <a:gridCol w="13491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699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9940">
                  <a:extLst>
                    <a:ext uri="{9D8B030D-6E8A-4147-A177-3AD203B41FA5}">
                      <a16:colId xmlns:a16="http://schemas.microsoft.com/office/drawing/2014/main" xmlns="" val="3861219706"/>
                    </a:ext>
                  </a:extLst>
                </a:gridCol>
              </a:tblGrid>
              <a:tr h="2440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08" marR="87808" marT="43887" marB="43887" horzOverflow="overflow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08" marR="87808" marT="43887" marB="43887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08" marR="87808" marT="43887" marB="43887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08" marR="87808" marT="43887" marB="43887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08" marR="87808" marT="43887" marB="43887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8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5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Набор (Б, С, М)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08" marR="87808" marT="43887" marB="43887" anchor="ctr" horzOverflow="overflow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5E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4 267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08" marR="87808" marT="43887" marB="43887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4 545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08" marR="87808" marT="43887" marB="43887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kumimoji="0" lang="en-US" altLang="ru-RU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08" marR="87808" marT="43887" marB="43887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960E0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960E0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960E0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536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960E0E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08" marR="87808" marT="43887" marB="43887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8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балл (бюджет)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08" marR="87808" marT="43887" marB="43887" anchor="ctr" horzOverflow="overflow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5E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71,75 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08" marR="87808" marT="43887" marB="43887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72,23</a:t>
                      </a:r>
                      <a:endParaRPr kumimoji="0" lang="ru-RU" alt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808" marR="87808" marT="43887" marB="43887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72,62</a:t>
                      </a:r>
                      <a:endParaRPr kumimoji="0" lang="ru-RU" altLang="ru-RU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7808" marR="87808" marT="43887" marB="43887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960E0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</a:t>
                      </a:r>
                      <a:r>
                        <a:rPr kumimoji="0" lang="en-US" altLang="ru-RU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960E0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kumimoji="0" lang="ru-RU" altLang="ru-RU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960E0E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7808" marR="87808" marT="43887" marB="43887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276123"/>
              </p:ext>
            </p:extLst>
          </p:nvPr>
        </p:nvGraphicFramePr>
        <p:xfrm>
          <a:off x="382038" y="891203"/>
          <a:ext cx="8235908" cy="1423683"/>
        </p:xfrm>
        <a:graphic>
          <a:graphicData uri="http://schemas.openxmlformats.org/drawingml/2006/table">
            <a:tbl>
              <a:tblPr bandRow="1">
                <a:tableStyleId>{D7AC3CCA-C797-4891-BE02-D94E43425B78}</a:tableStyleId>
              </a:tblPr>
              <a:tblGrid>
                <a:gridCol w="24371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84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503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9283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altLang="ru-RU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Максимальный</a:t>
                      </a:r>
                      <a:r>
                        <a:rPr lang="ru-RU" altLang="ru-RU" sz="16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ru-RU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проходной балл на бюджет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8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</a:t>
                      </a:r>
                      <a:endParaRPr lang="ru-RU" sz="20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ФГО, ЛИНГВИСТИКА</a:t>
                      </a:r>
                      <a:endParaRPr lang="ru-RU" altLang="ru-RU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8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9283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altLang="ru-RU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Минимальный</a:t>
                      </a:r>
                      <a:r>
                        <a:rPr lang="ru-RU" altLang="ru-RU" sz="16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ru-RU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проходной балл на бюджет 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8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ФЛА, БОЕПРИПАСЫ </a:t>
                      </a:r>
                      <a:r>
                        <a:rPr lang="en-US" altLang="ru-RU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altLang="ru-RU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altLang="ru-RU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 ВЗРЫВАТЕЛИ</a:t>
                      </a:r>
                      <a:endParaRPr lang="ru-RU" altLang="ru-RU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8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178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altLang="ru-RU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Средний</a:t>
                      </a:r>
                      <a:r>
                        <a:rPr lang="ru-RU" altLang="ru-RU" sz="16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ru-RU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проходной балл</a:t>
                      </a:r>
                      <a:r>
                        <a:rPr lang="en-US" altLang="ru-RU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8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endParaRPr lang="ru-RU" sz="20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УНИВЕРСИТЕТУ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8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50899"/>
            <a:ext cx="9144000" cy="705994"/>
          </a:xfrm>
        </p:spPr>
        <p:txBody>
          <a:bodyPr/>
          <a:lstStyle/>
          <a:p>
            <a:pPr algn="l"/>
            <a:r>
              <a:rPr lang="ru-RU" altLang="ru-RU" sz="2800" b="1" dirty="0" smtClean="0">
                <a:solidFill>
                  <a:srgbClr val="960E0E"/>
                </a:solidFill>
                <a:ea typeface="+mn-ea"/>
              </a:rPr>
              <a:t>ПРИЕМНАЯ КАМПАНИЯ 2019</a:t>
            </a:r>
            <a:endParaRPr lang="ru-RU" sz="2800" b="1" dirty="0">
              <a:solidFill>
                <a:srgbClr val="960E0E"/>
              </a:solidFill>
              <a:ea typeface="+mn-e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762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9810844"/>
              </p:ext>
            </p:extLst>
          </p:nvPr>
        </p:nvGraphicFramePr>
        <p:xfrm>
          <a:off x="179512" y="915566"/>
          <a:ext cx="8712968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оловок 3"/>
          <p:cNvSpPr txBox="1">
            <a:spLocks/>
          </p:cNvSpPr>
          <p:nvPr/>
        </p:nvSpPr>
        <p:spPr>
          <a:xfrm>
            <a:off x="251520" y="150899"/>
            <a:ext cx="9144000" cy="705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ru-RU" altLang="ru-RU" sz="2800" b="1" dirty="0" smtClean="0">
                <a:solidFill>
                  <a:srgbClr val="960E0E"/>
                </a:solidFill>
                <a:ea typeface="+mn-ea"/>
              </a:rPr>
              <a:t>ПРИЕМНАЯ КАМПАНИЯ 2019</a:t>
            </a:r>
            <a:endParaRPr lang="ru-RU" sz="2800" b="1" dirty="0">
              <a:solidFill>
                <a:srgbClr val="960E0E"/>
              </a:solidFill>
              <a:ea typeface="+mn-e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241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9144000" cy="792088"/>
          </a:xfrm>
          <a:noFill/>
        </p:spPr>
        <p:txBody>
          <a:bodyPr>
            <a:noAutofit/>
          </a:bodyPr>
          <a:lstStyle/>
          <a:p>
            <a:pPr algn="l">
              <a:lnSpc>
                <a:spcPts val="3100"/>
              </a:lnSpc>
            </a:pPr>
            <a:r>
              <a:rPr lang="ru-RU" altLang="ru-RU" sz="2800" b="1" dirty="0" smtClean="0">
                <a:solidFill>
                  <a:srgbClr val="960E0E"/>
                </a:solidFill>
              </a:rPr>
              <a:t>РАЗМЕРЫ СТИПЕНДИЙ</a:t>
            </a:r>
            <a:endParaRPr lang="ru-RU" altLang="ru-RU" sz="2800" b="1" dirty="0">
              <a:solidFill>
                <a:srgbClr val="960E0E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447992"/>
              </p:ext>
            </p:extLst>
          </p:nvPr>
        </p:nvGraphicFramePr>
        <p:xfrm>
          <a:off x="322512" y="1131590"/>
          <a:ext cx="8136904" cy="2441658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37743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625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90707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ДИАПАЗОН СУММЫ БАЛЛОВ ЕГЭ (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2018-2019 УЧ. ГОД </a:t>
                      </a:r>
                    </a:p>
                    <a:p>
                      <a:pPr algn="l"/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(БЕЗ УЧЕТА ДОП. БАЛЛОВ ЗА ИНДИВИДУАЛЬНЫЕ ДОСТИЖЕНИЯ)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0" marR="68570" marT="34300" marB="34300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86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РАЗМЕР ГОСУДАРСТВЕННОЙ АКАДЕМИЧЕСКОЙ СТИПЕНДИИ СТУДЕНТАМ 1 КУРСА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(РУБ., С Р. К.)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0" marR="68570" marT="34300" marB="343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8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03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S&lt;255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0" marR="68570" marT="34300" marB="343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4 122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0" marR="68570" marT="34300" marB="343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03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</a:t>
                      </a: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275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0" marR="68570" marT="34300" marB="343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7 500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0" marR="68570" marT="34300" marB="343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03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275&lt;S</a:t>
                      </a: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0" marR="68570" marT="34300" marB="343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10 00</a:t>
                      </a: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0" marR="68570" marT="34300" marB="343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1520" y="699542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для студентов первого курса  в зависимости от суммы баллов ЕГЭ на 2018—2019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794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232266"/>
            <a:ext cx="9143999" cy="637009"/>
          </a:xfrm>
          <a:noFill/>
        </p:spPr>
        <p:txBody>
          <a:bodyPr>
            <a:noAutofit/>
          </a:bodyPr>
          <a:lstStyle/>
          <a:p>
            <a:pPr algn="l"/>
            <a:r>
              <a:rPr lang="ru-RU" altLang="ru-RU" sz="2800" b="1" dirty="0" smtClean="0">
                <a:solidFill>
                  <a:srgbClr val="960E0E"/>
                </a:solidFill>
              </a:rPr>
              <a:t>ИТОГИ ДОПОЛНИТЕЛЬНОЙ АККРЕДИТАЦИИ</a:t>
            </a:r>
            <a:endParaRPr lang="ru-RU" altLang="ru-RU" sz="2800" b="1" dirty="0">
              <a:solidFill>
                <a:srgbClr val="960E0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41962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ПРИКАЗОМ РОСОБРНАДЗОРА ОТ 24.07.2019 ГОДА №1067</a:t>
            </a:r>
          </a:p>
          <a:p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ОП  ПРИЗНАНЫ </a:t>
            </a:r>
            <a:r>
              <a:rPr lang="ru-RU" b="1" i="1" dirty="0" smtClean="0">
                <a:solidFill>
                  <a:srgbClr val="087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ПРОШЕДШИМИ </a:t>
            </a:r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ГОСУДАРСТВЕННУЮ АККРЕДИТАЦИЮ</a:t>
            </a:r>
            <a:endParaRPr lang="ru-RU" b="1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538252"/>
              </p:ext>
            </p:extLst>
          </p:nvPr>
        </p:nvGraphicFramePr>
        <p:xfrm>
          <a:off x="323528" y="2112244"/>
          <a:ext cx="7740860" cy="739140"/>
        </p:xfrm>
        <a:graphic>
          <a:graphicData uri="http://schemas.openxmlformats.org/drawingml/2006/table">
            <a:tbl>
              <a:tblPr firstRow="1" bandRow="1"/>
              <a:tblGrid>
                <a:gridCol w="38344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064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5661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БАКАЛАВРИАТ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7145" marB="17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86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СПЕЦИАЛИТЕТ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7145" marB="17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8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2410">
                <a:tc>
                  <a:txBody>
                    <a:bodyPr/>
                    <a:lstStyle/>
                    <a:p>
                      <a:pPr marL="0" indent="0" algn="l">
                        <a:buFont typeface="Wingdings" pitchFamily="2" charset="2"/>
                        <a:buNone/>
                      </a:pPr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40.03.01 Юриспруденция</a:t>
                      </a:r>
                    </a:p>
                    <a:p>
                      <a:pPr marL="0" indent="0" algn="l">
                        <a:buFont typeface="Wingdings" pitchFamily="2" charset="2"/>
                        <a:buNone/>
                      </a:pP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290" marR="34290" marT="17145" marB="17145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itchFamily="2" charset="2"/>
                        <a:buNone/>
                      </a:pPr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38.05.01 Экономическая безопасность</a:t>
                      </a:r>
                    </a:p>
                  </a:txBody>
                  <a:tcPr marL="34290" marR="34290" marT="17145" marB="1714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49299" y="3075806"/>
            <a:ext cx="8424936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В 2019 ГОДУ:</a:t>
            </a:r>
          </a:p>
          <a:p>
            <a:pPr algn="just"/>
            <a:endParaRPr lang="ru-RU" sz="1050" dirty="0">
              <a:solidFill>
                <a:srgbClr val="960E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941017"/>
              </p:ext>
            </p:extLst>
          </p:nvPr>
        </p:nvGraphicFramePr>
        <p:xfrm>
          <a:off x="323528" y="3651870"/>
          <a:ext cx="7740860" cy="648072"/>
        </p:xfrm>
        <a:graphic>
          <a:graphicData uri="http://schemas.openxmlformats.org/drawingml/2006/table">
            <a:tbl>
              <a:tblPr firstRow="1" bandRow="1"/>
              <a:tblGrid>
                <a:gridCol w="77408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71958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err="1">
                          <a:solidFill>
                            <a:schemeClr val="bg1"/>
                          </a:solidFill>
                        </a:rPr>
                        <a:t>Бакалавриат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34290" marR="34290" marT="17145" marB="171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78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9942">
                <a:tc>
                  <a:txBody>
                    <a:bodyPr/>
                    <a:lstStyle/>
                    <a:p>
                      <a:pPr marL="0" indent="0" algn="ctr">
                        <a:buFont typeface="Wingdings" pitchFamily="2" charset="2"/>
                        <a:buNone/>
                      </a:pPr>
                      <a:r>
                        <a:rPr lang="ru-RU" sz="1400" b="0" dirty="0" smtClean="0"/>
                        <a:t>4</a:t>
                      </a:r>
                      <a:r>
                        <a:rPr lang="en-US" sz="1400" b="0" dirty="0" smtClean="0"/>
                        <a:t>2</a:t>
                      </a:r>
                      <a:r>
                        <a:rPr lang="ru-RU" sz="1400" b="0" dirty="0" smtClean="0"/>
                        <a:t>.0</a:t>
                      </a:r>
                      <a:r>
                        <a:rPr lang="en-US" sz="1400" b="0" smtClean="0"/>
                        <a:t>3</a:t>
                      </a:r>
                      <a:r>
                        <a:rPr lang="ru-RU" sz="1400" b="0" smtClean="0"/>
                        <a:t>.01</a:t>
                      </a:r>
                      <a:r>
                        <a:rPr lang="ru-RU" sz="1400" b="0" baseline="0" smtClean="0"/>
                        <a:t> </a:t>
                      </a:r>
                      <a:r>
                        <a:rPr lang="ru-RU" sz="1400" b="0" baseline="0" dirty="0" smtClean="0"/>
                        <a:t>Реклама и связи с общественностью</a:t>
                      </a:r>
                      <a:endParaRPr lang="ru-RU" sz="1400" b="0" dirty="0"/>
                    </a:p>
                  </a:txBody>
                  <a:tcPr marL="34290" marR="34290" marT="17145" marB="1714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82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фотография, человек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8E83C7A5-CE8E-4619-B067-147C5AE3B3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2" y="195487"/>
            <a:ext cx="4067630" cy="453650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429E6578-A8B1-4C8C-8D6A-54A99B1D5FB6}"/>
              </a:ext>
            </a:extLst>
          </p:cNvPr>
          <p:cNvSpPr txBox="1">
            <a:spLocks/>
          </p:cNvSpPr>
          <p:nvPr/>
        </p:nvSpPr>
        <p:spPr>
          <a:xfrm>
            <a:off x="4283968" y="3327894"/>
            <a:ext cx="4752528" cy="115212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</a:t>
            </a:r>
          </a:p>
          <a:p>
            <a:pPr algn="l"/>
            <a:r>
              <a:rPr lang="ru-RU" alt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</a:t>
            </a:r>
            <a:endParaRPr lang="ru-RU" altLang="ru-RU" sz="40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02878F-26BC-4735-B4A8-8051DD6C76B4}"/>
              </a:ext>
            </a:extLst>
          </p:cNvPr>
          <p:cNvSpPr/>
          <p:nvPr/>
        </p:nvSpPr>
        <p:spPr>
          <a:xfrm>
            <a:off x="2699792" y="3363958"/>
            <a:ext cx="1080121" cy="108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30200" dist="228600" dir="5400000" sx="90000" sy="9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4428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41597"/>
            <a:ext cx="8229600" cy="529953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960E0E"/>
                </a:solidFill>
              </a:rPr>
              <a:t>МЕЖДУНАРОДНОЕ СОТРУДНИЧЕСТВО</a:t>
            </a:r>
            <a:endParaRPr lang="ru-RU" sz="2800" b="1" dirty="0">
              <a:solidFill>
                <a:srgbClr val="960E0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304" y="843558"/>
            <a:ext cx="8435280" cy="22053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500" b="1" dirty="0" smtClean="0"/>
              <a:t>НГТУ – ЧЛЕН КОНСОРЦИУМА ВУЗОВ-ЭКСПОРТЕРОВ ВЫСШЕГО ОБРАЗОВАНИЯ</a:t>
            </a:r>
            <a:endParaRPr lang="ru-RU" sz="1500" dirty="0" smtClean="0"/>
          </a:p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Расширение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географии набора иностранных абитуриентов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Киргизия, Узбекистан).</a:t>
            </a:r>
          </a:p>
          <a:p>
            <a:pPr marL="0" indent="0">
              <a:buNone/>
            </a:pPr>
            <a:r>
              <a:rPr lang="ru-RU" sz="1500" b="1" dirty="0" smtClean="0"/>
              <a:t>РАЗВИТИЕ ПРОГРАММ МОБИЛЬНОСТИ И ОБРАЗОВАТЕЛЬНЫХ ПРОГРАММ</a:t>
            </a:r>
            <a:endParaRPr lang="ru-RU" sz="1500" dirty="0" smtClean="0"/>
          </a:p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Всего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выездов: 198</a:t>
            </a:r>
            <a:r>
              <a:rPr lang="ru-RU" sz="1400" dirty="0"/>
              <a:t>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(сотрудников: </a:t>
            </a:r>
            <a:r>
              <a:rPr lang="ru-RU" sz="1400" b="1" dirty="0"/>
              <a:t>137</a:t>
            </a:r>
            <a:r>
              <a:rPr lang="ru-RU" sz="1400" dirty="0"/>
              <a:t>;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студентов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магистрантов, аспирантов: 61)</a:t>
            </a:r>
          </a:p>
          <a:p>
            <a:pPr>
              <a:spcBef>
                <a:spcPts val="0"/>
              </a:spcBef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Количество договоров с зарубежными партнерами: </a:t>
            </a:r>
            <a:r>
              <a:rPr lang="ru-RU" sz="1400" b="1" dirty="0"/>
              <a:t>116</a:t>
            </a:r>
            <a:r>
              <a:rPr lang="ru-RU" sz="1400" dirty="0"/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(дальнее зарубежье: </a:t>
            </a:r>
            <a:r>
              <a:rPr lang="ru-RU" sz="1400" b="1" dirty="0"/>
              <a:t>64</a:t>
            </a:r>
            <a:r>
              <a:rPr lang="ru-RU" sz="1400" dirty="0"/>
              <a:t>;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ближнее зарубежье:</a:t>
            </a:r>
            <a:r>
              <a:rPr lang="ru-RU" sz="1400" dirty="0"/>
              <a:t> </a:t>
            </a:r>
            <a:r>
              <a:rPr lang="ru-RU" sz="1400" b="1" dirty="0"/>
              <a:t>52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500" b="1" dirty="0" smtClean="0"/>
              <a:t>РАЗВИТИЕ СЕТЕВЫХ ПРОГРАММ ДВОЙНЫХ ДИПЛОМОВ</a:t>
            </a:r>
          </a:p>
          <a:p>
            <a:pPr marL="0" indent="0">
              <a:spcBef>
                <a:spcPts val="600"/>
              </a:spcBef>
              <a:buNone/>
            </a:pPr>
            <a:endParaRPr lang="ru-RU" sz="1600" b="1" dirty="0">
              <a:solidFill>
                <a:srgbClr val="960E0E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60E0E"/>
                </a:solidFill>
              </a:rPr>
              <a:t>ВЫЕЗДНАЯ МОБИЛЬНОСТЬ СОТРУДНИКОВ ПО НАПРАВЛЕНИЯМ</a:t>
            </a:r>
          </a:p>
          <a:p>
            <a:pPr marL="0" indent="0">
              <a:buNone/>
            </a:pPr>
            <a:endParaRPr lang="ru-RU" sz="600" b="1" dirty="0">
              <a:solidFill>
                <a:srgbClr val="960E0E"/>
              </a:solidFill>
            </a:endParaRPr>
          </a:p>
          <a:p>
            <a:pPr marL="0" indent="0">
              <a:buNone/>
            </a:pPr>
            <a:endParaRPr lang="ru-RU" sz="1800" b="1" dirty="0">
              <a:solidFill>
                <a:srgbClr val="960E0E"/>
              </a:solidFill>
            </a:endParaRPr>
          </a:p>
          <a:p>
            <a:pPr marL="0" indent="0">
              <a:buNone/>
            </a:pPr>
            <a:endParaRPr lang="ru-RU" sz="1800" b="1" dirty="0">
              <a:solidFill>
                <a:srgbClr val="960E0E"/>
              </a:solidFill>
            </a:endParaRPr>
          </a:p>
          <a:p>
            <a:pPr marL="0" indent="0">
              <a:buNone/>
            </a:pPr>
            <a:endParaRPr lang="ru-RU" sz="1800" b="1" dirty="0">
              <a:solidFill>
                <a:srgbClr val="960E0E"/>
              </a:solidFill>
            </a:endParaRPr>
          </a:p>
          <a:p>
            <a:pPr marL="0" indent="0">
              <a:buNone/>
            </a:pPr>
            <a:endParaRPr lang="ru-RU" sz="1100" dirty="0"/>
          </a:p>
          <a:p>
            <a:pPr marL="0" indent="0">
              <a:buNone/>
            </a:pPr>
            <a:endParaRPr lang="ru-RU" sz="1100" dirty="0"/>
          </a:p>
          <a:p>
            <a:pPr marL="0" indent="0">
              <a:buNone/>
            </a:pPr>
            <a:endParaRPr lang="ru-RU" sz="11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724286"/>
              </p:ext>
            </p:extLst>
          </p:nvPr>
        </p:nvGraphicFramePr>
        <p:xfrm>
          <a:off x="328700" y="2955670"/>
          <a:ext cx="8075240" cy="1497914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31634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09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598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710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447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Участие в международных конференциях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3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269875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Профориентация</a:t>
                      </a:r>
                    </a:p>
                  </a:txBody>
                  <a:tcPr marL="7144" marR="7144" marT="7143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392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сотрудничества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3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269875" algn="l" fontAlgn="ctr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Участие в саммитах/рабочих встречах</a:t>
                      </a:r>
                    </a:p>
                  </a:txBody>
                  <a:tcPr marL="7144" marR="7144" marT="7143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7144" marR="7144" marT="71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34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Чтение лекций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3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269875" algn="l" fontAlgn="ctr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Летние/зимние школы</a:t>
                      </a:r>
                    </a:p>
                  </a:txBody>
                  <a:tcPr marL="7144" marR="7144" marT="7143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144" marR="7144" marT="71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64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Научно-исследовательская работа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7144" marR="7144" marT="7143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9875" indent="0" algn="l" fontAlgn="ctr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Участие в международных выставках/сопровождение студентов</a:t>
                      </a:r>
                    </a:p>
                    <a:p>
                      <a:pPr marL="269875" indent="0" algn="l" fontAlgn="ctr"/>
                      <a:r>
                        <a:rPr lang="ru-RU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 т.д.</a:t>
                      </a:r>
                    </a:p>
                  </a:txBody>
                  <a:tcPr marL="7144" marR="7144" marT="7143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7144" marR="7144" marT="71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7035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3620"/>
            <a:ext cx="8229600" cy="1111629"/>
          </a:xfrm>
        </p:spPr>
        <p:txBody>
          <a:bodyPr>
            <a:normAutofit/>
          </a:bodyPr>
          <a:lstStyle/>
          <a:p>
            <a:pPr algn="l">
              <a:lnSpc>
                <a:spcPts val="3200"/>
              </a:lnSpc>
            </a:pPr>
            <a:r>
              <a:rPr lang="ru-RU" sz="2800" b="1" dirty="0" smtClean="0">
                <a:solidFill>
                  <a:srgbClr val="960E0E"/>
                </a:solidFill>
              </a:rPr>
              <a:t>ОБРАЗОВАТЕЛЬНОЕ СОТРУДНИЧЕСТВО </a:t>
            </a:r>
            <a:br>
              <a:rPr lang="ru-RU" sz="2800" b="1" dirty="0" smtClean="0">
                <a:solidFill>
                  <a:srgbClr val="960E0E"/>
                </a:solidFill>
              </a:rPr>
            </a:br>
            <a:r>
              <a:rPr lang="ru-RU" sz="2800" b="1" dirty="0" smtClean="0">
                <a:solidFill>
                  <a:srgbClr val="960E0E"/>
                </a:solidFill>
              </a:rPr>
              <a:t>С МЕЖДУНАРОДНЫМИ КОРПОРАЦИЯМИ</a:t>
            </a:r>
            <a:endParaRPr lang="ru-RU" sz="2800" b="1" dirty="0">
              <a:solidFill>
                <a:srgbClr val="960E0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94493" y="1491630"/>
            <a:ext cx="7742857" cy="710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11200">
              <a:lnSpc>
                <a:spcPts val="1600"/>
              </a:lnSpc>
              <a:spcBef>
                <a:spcPct val="0"/>
              </a:spcBef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в НГТУ совместной учебной лаборатории по газовому котельному оборудованию с компанией «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Viessmann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(Германия). </a:t>
            </a:r>
          </a:p>
          <a:p>
            <a:pPr lvl="0" defTabSz="711200">
              <a:lnSpc>
                <a:spcPts val="1600"/>
              </a:lnSpc>
              <a:spcBef>
                <a:spcPct val="0"/>
              </a:spcBef>
            </a:pP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94493" y="2037076"/>
            <a:ext cx="7825979" cy="505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11200">
              <a:lnSpc>
                <a:spcPts val="16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совместной аспирантуры, привлечение гостевых профессоров, учреждение системы стипендий и научных грантов с компанией 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Huawei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(КНР).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94493" y="2643758"/>
            <a:ext cx="78259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Активизация отношений со швейцарской компанией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Fischer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(металлообработка) и её партнерами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(проектирование электромотора),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Montronix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(диагностика металлообрабатывающего оборудования),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Blaser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(разработка совместных курсов по средствам охлаждения и смазки), Швейцарский технопарк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MOBA HAUS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(организация семинаров по инновационной деятельности).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AA3B22BB-01D9-4BD2-A60E-9EF35F7B3B62}"/>
              </a:ext>
            </a:extLst>
          </p:cNvPr>
          <p:cNvGrpSpPr/>
          <p:nvPr/>
        </p:nvGrpSpPr>
        <p:grpSpPr>
          <a:xfrm>
            <a:off x="384423" y="1491630"/>
            <a:ext cx="360040" cy="360040"/>
            <a:chOff x="467544" y="1203598"/>
            <a:chExt cx="360040" cy="360040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5AC60D9E-BB5B-418F-8679-8F129E7AC651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xmlns="" id="{702EDF9E-EE13-466E-A4FB-71DAE22C8C51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:a16="http://schemas.microsoft.com/office/drawing/2014/main" xmlns="" id="{2CC238BE-452A-4CA5-8359-8A53C6495E9B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xmlns="" id="{35ADC362-A8AB-46C8-A9CC-4B351884CE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0C9A21D4-A827-43D2-9951-0FC52C3A6EED}"/>
              </a:ext>
            </a:extLst>
          </p:cNvPr>
          <p:cNvGrpSpPr/>
          <p:nvPr/>
        </p:nvGrpSpPr>
        <p:grpSpPr>
          <a:xfrm>
            <a:off x="384423" y="2109817"/>
            <a:ext cx="360040" cy="360040"/>
            <a:chOff x="467544" y="1203598"/>
            <a:chExt cx="360040" cy="360040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C815DF18-5D92-45F3-A9F1-B2C140A9B6A5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xmlns="" id="{ABF209EF-14C7-45F8-9200-98A7A7D025AF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29" name="Прямая соединительная линия 28">
                <a:extLst>
                  <a:ext uri="{FF2B5EF4-FFF2-40B4-BE49-F238E27FC236}">
                    <a16:creationId xmlns:a16="http://schemas.microsoft.com/office/drawing/2014/main" xmlns="" id="{A0987536-5DE1-49AE-8CBA-009526C7C247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>
                <a:extLst>
                  <a:ext uri="{FF2B5EF4-FFF2-40B4-BE49-F238E27FC236}">
                    <a16:creationId xmlns:a16="http://schemas.microsoft.com/office/drawing/2014/main" xmlns="" id="{4210183D-62F1-4A61-91D1-2143F6089E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2A6968CF-393F-4CA1-B7A3-EF145FC3DB77}"/>
              </a:ext>
            </a:extLst>
          </p:cNvPr>
          <p:cNvGrpSpPr/>
          <p:nvPr/>
        </p:nvGrpSpPr>
        <p:grpSpPr>
          <a:xfrm>
            <a:off x="384423" y="2727959"/>
            <a:ext cx="360040" cy="360040"/>
            <a:chOff x="467544" y="1203598"/>
            <a:chExt cx="360040" cy="360040"/>
          </a:xfrm>
        </p:grpSpPr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xmlns="" id="{4CD2F83B-2542-4D19-8886-76F6052E45C3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xmlns="" id="{CD02ED79-6501-45CE-9C9C-B405FAB27893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xmlns="" id="{BBEEF1AA-1634-4C05-9750-E9DFC2E9030B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>
                <a:extLst>
                  <a:ext uri="{FF2B5EF4-FFF2-40B4-BE49-F238E27FC236}">
                    <a16:creationId xmlns:a16="http://schemas.microsoft.com/office/drawing/2014/main" xmlns="" id="{8579E9EF-9690-452E-80FC-563B166B34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Прямоугольник 20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77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2A3153B-4415-4EB0-9997-A186E0969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" y="190461"/>
            <a:ext cx="4072136" cy="4541529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283968" y="3291830"/>
            <a:ext cx="4752528" cy="115212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ЗАДАЧ </a:t>
            </a:r>
            <a:r>
              <a:rPr lang="en-US" alt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ГОДА</a:t>
            </a:r>
          </a:p>
          <a:p>
            <a:pPr algn="l"/>
            <a:endParaRPr lang="ru-RU" altLang="ru-RU" sz="40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56469E9-566F-489E-8E47-29A187645E61}"/>
              </a:ext>
            </a:extLst>
          </p:cNvPr>
          <p:cNvSpPr/>
          <p:nvPr/>
        </p:nvSpPr>
        <p:spPr>
          <a:xfrm>
            <a:off x="2699792" y="3363958"/>
            <a:ext cx="1080121" cy="108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30200" dist="228600" dir="5400000" sx="90000" sy="9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ru-RU" sz="4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76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44792"/>
            <a:ext cx="9144000" cy="71479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960E0E"/>
                </a:solidFill>
              </a:rPr>
              <a:t>ВЕКТОРЫ РАЗВИТИЯ МЕЖДУНАРОДНОЙ ДЕЯТЕЛЬНОСТИ НА 2019/20</a:t>
            </a:r>
            <a:endParaRPr lang="ru-RU" sz="2800" b="1" dirty="0">
              <a:solidFill>
                <a:srgbClr val="960E0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275606"/>
            <a:ext cx="7992888" cy="367585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1600" dirty="0"/>
              <a:t>Развитие отношений с Австрийской службой академического обмена (</a:t>
            </a:r>
            <a:r>
              <a:rPr lang="en-US" sz="1600" dirty="0" err="1"/>
              <a:t>OeAD</a:t>
            </a:r>
            <a:r>
              <a:rPr lang="ru-RU" sz="1600" dirty="0"/>
              <a:t>) – июль 2019 – первый преподаватель немецкого языка из Австрии.</a:t>
            </a:r>
          </a:p>
          <a:p>
            <a:pPr marL="0" indent="0">
              <a:buNone/>
            </a:pPr>
            <a:r>
              <a:rPr lang="ru-RU" sz="1600" dirty="0"/>
              <a:t>Сотрудничество  ИСТР НГТУ с Самаркандским государственным университетом (Республика </a:t>
            </a:r>
            <a:r>
              <a:rPr lang="ru-RU" sz="1600" dirty="0" smtClean="0"/>
              <a:t>Узбекистан) </a:t>
            </a:r>
            <a:r>
              <a:rPr lang="ru-RU" sz="1600" dirty="0"/>
              <a:t>в рамках создания Межнационального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научно-образовательного </a:t>
            </a:r>
            <a:r>
              <a:rPr lang="ru-RU" sz="1600" dirty="0"/>
              <a:t>центра социальных исследований (с перспективой работы под эгидой ШОС).</a:t>
            </a:r>
          </a:p>
          <a:p>
            <a:pPr marL="0" indent="0">
              <a:buNone/>
            </a:pPr>
            <a:r>
              <a:rPr lang="ru-RU" sz="1600" dirty="0"/>
              <a:t>Сотрудничество с Республикой Белоруссия (Белорусско-Российский университет, Академия Наук Беларуси, Белорусский национальный университет).</a:t>
            </a:r>
          </a:p>
          <a:p>
            <a:pPr marL="0" indent="0">
              <a:buNone/>
            </a:pPr>
            <a:endParaRPr lang="ru-RU" sz="1100" dirty="0"/>
          </a:p>
          <a:p>
            <a:pPr marL="0" indent="0">
              <a:buNone/>
            </a:pPr>
            <a:r>
              <a:rPr lang="ru-RU" sz="1600" dirty="0"/>
              <a:t>Модернизация системы экспортного контроля в НГТУ.</a:t>
            </a:r>
          </a:p>
          <a:p>
            <a:pPr marL="0" indent="0">
              <a:buNone/>
            </a:pPr>
            <a:endParaRPr lang="ru-RU" sz="1100" dirty="0"/>
          </a:p>
          <a:p>
            <a:pPr marL="0" lvl="0" indent="0">
              <a:buNone/>
            </a:pPr>
            <a:r>
              <a:rPr lang="ru-RU" sz="1600" dirty="0"/>
              <a:t>Модернизация системы сбора и анализа данных мировых и российских рейтингов.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6FC06424-4E43-484C-ABB4-027ED656612F}"/>
              </a:ext>
            </a:extLst>
          </p:cNvPr>
          <p:cNvGrpSpPr/>
          <p:nvPr/>
        </p:nvGrpSpPr>
        <p:grpSpPr>
          <a:xfrm>
            <a:off x="323528" y="1347614"/>
            <a:ext cx="360040" cy="360040"/>
            <a:chOff x="467544" y="1203598"/>
            <a:chExt cx="360040" cy="360040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FD86B116-495E-4D84-AD3C-D35A38A685A4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xmlns="" id="{91C743FA-BE86-405C-B7BD-63E0AF89DFF6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xmlns="" id="{5060318F-0068-4009-A890-F85370562AE5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xmlns="" id="{067C2CE5-0A22-4657-A943-A7257A83B8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23435E83-5AA4-4FCE-9136-41CFDDE8CD29}"/>
              </a:ext>
            </a:extLst>
          </p:cNvPr>
          <p:cNvGrpSpPr/>
          <p:nvPr/>
        </p:nvGrpSpPr>
        <p:grpSpPr>
          <a:xfrm>
            <a:off x="323528" y="1851670"/>
            <a:ext cx="360040" cy="360040"/>
            <a:chOff x="467544" y="1203598"/>
            <a:chExt cx="360040" cy="360040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C52F5F70-1CF0-40CF-9FD3-9801FA8E5EB9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xmlns="" id="{BCE10BAD-1A7D-44B9-A1E9-D377B71C0D83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xmlns="" id="{AADF792F-6390-4E1B-8BF3-E4B74982C29D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>
                <a:extLst>
                  <a:ext uri="{FF2B5EF4-FFF2-40B4-BE49-F238E27FC236}">
                    <a16:creationId xmlns:a16="http://schemas.microsoft.com/office/drawing/2014/main" xmlns="" id="{157B436F-FF47-44F4-9B6E-81A8DA63E2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A52DB3BD-B2F6-4F5E-9366-28984FD5488A}"/>
              </a:ext>
            </a:extLst>
          </p:cNvPr>
          <p:cNvGrpSpPr/>
          <p:nvPr/>
        </p:nvGrpSpPr>
        <p:grpSpPr>
          <a:xfrm>
            <a:off x="323528" y="2933513"/>
            <a:ext cx="360040" cy="360040"/>
            <a:chOff x="467544" y="1203598"/>
            <a:chExt cx="360040" cy="360040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xmlns="" id="{547ECFFC-845F-495C-BDE0-1F19FFFC8627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xmlns="" id="{C51ED4FD-0921-4074-8027-D92D8BD718BC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32" name="Прямая соединительная линия 31">
                <a:extLst>
                  <a:ext uri="{FF2B5EF4-FFF2-40B4-BE49-F238E27FC236}">
                    <a16:creationId xmlns:a16="http://schemas.microsoft.com/office/drawing/2014/main" xmlns="" id="{647DC40B-7541-4C36-AE19-68AA0FE7B455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>
                <a:extLst>
                  <a:ext uri="{FF2B5EF4-FFF2-40B4-BE49-F238E27FC236}">
                    <a16:creationId xmlns:a16="http://schemas.microsoft.com/office/drawing/2014/main" xmlns="" id="{D261A980-C595-40EA-A997-D9FF2DDBAF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BF6F51A9-EEF1-44A5-8FD8-744AD6572C87}"/>
              </a:ext>
            </a:extLst>
          </p:cNvPr>
          <p:cNvGrpSpPr/>
          <p:nvPr/>
        </p:nvGrpSpPr>
        <p:grpSpPr>
          <a:xfrm>
            <a:off x="323528" y="3579862"/>
            <a:ext cx="360040" cy="360040"/>
            <a:chOff x="467544" y="1203598"/>
            <a:chExt cx="360040" cy="360040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xmlns="" id="{B863CD54-1EB1-46EF-B61C-CC0A033DE8E3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xmlns="" id="{2A4C6D01-7442-470E-823E-B3BEA1297ED4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:a16="http://schemas.microsoft.com/office/drawing/2014/main" xmlns="" id="{B36DE330-760C-43E7-8454-FA5B47C7B54C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>
                <a:extLst>
                  <a:ext uri="{FF2B5EF4-FFF2-40B4-BE49-F238E27FC236}">
                    <a16:creationId xmlns:a16="http://schemas.microsoft.com/office/drawing/2014/main" xmlns="" id="{2C9A983A-E794-40FD-A1CA-93A7AC630B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01109592-1FA5-43D1-AACE-9DE5829B9BC6}"/>
              </a:ext>
            </a:extLst>
          </p:cNvPr>
          <p:cNvGrpSpPr/>
          <p:nvPr/>
        </p:nvGrpSpPr>
        <p:grpSpPr>
          <a:xfrm>
            <a:off x="323528" y="4155926"/>
            <a:ext cx="360040" cy="360040"/>
            <a:chOff x="467544" y="1203598"/>
            <a:chExt cx="360040" cy="360040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xmlns="" id="{A0337C3E-E32C-423B-817D-CD2C63403BA5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xmlns="" id="{652144D0-5098-4DBE-91AE-E99E89C544F5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xmlns="" id="{82C00C21-28E5-4E84-B12A-5539F4D38587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xmlns="" id="{552B9364-C756-41F8-8E7D-105832F36D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Прямоугольник 43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4394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544" y="325790"/>
            <a:ext cx="9144000" cy="75658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960E0E"/>
                </a:solidFill>
              </a:rPr>
              <a:t>РАСШИРЕНИЕ УЧАСТИЯ </a:t>
            </a:r>
            <a:r>
              <a:rPr lang="en-US" sz="2800" b="1" dirty="0" smtClean="0">
                <a:solidFill>
                  <a:srgbClr val="960E0E"/>
                </a:solidFill>
              </a:rPr>
              <a:t/>
            </a:r>
            <a:br>
              <a:rPr lang="en-US" sz="2800" b="1" dirty="0" smtClean="0">
                <a:solidFill>
                  <a:srgbClr val="960E0E"/>
                </a:solidFill>
              </a:rPr>
            </a:br>
            <a:r>
              <a:rPr lang="ru-RU" sz="2800" b="1" dirty="0" smtClean="0">
                <a:solidFill>
                  <a:srgbClr val="960E0E"/>
                </a:solidFill>
              </a:rPr>
              <a:t>В ЕВРОПЕЙСКИХ ПРОЕКТАХ </a:t>
            </a:r>
            <a:r>
              <a:rPr lang="en-US" sz="2800" b="1" dirty="0" smtClean="0">
                <a:solidFill>
                  <a:srgbClr val="960E0E"/>
                </a:solidFill>
              </a:rPr>
              <a:t>ERASMUS +</a:t>
            </a:r>
            <a:endParaRPr lang="ru-RU" sz="2800" b="1" dirty="0">
              <a:solidFill>
                <a:srgbClr val="960E0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0100" y="1275606"/>
            <a:ext cx="7992888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dirty="0" smtClean="0"/>
              <a:t>ТРИ ПРОЕКТА </a:t>
            </a:r>
            <a:r>
              <a:rPr lang="en-US" sz="1400" b="1" dirty="0" smtClean="0"/>
              <a:t>KA </a:t>
            </a:r>
            <a:r>
              <a:rPr lang="ru-RU" sz="1400" b="1" dirty="0" smtClean="0"/>
              <a:t>1 - МОБИЛЬНОСТЬ ПРЕПОДАВАТЕЛЕЙ И СТУДЕНТОВ ВУЗОВ:  </a:t>
            </a:r>
            <a:endParaRPr lang="ru-RU" sz="1400" dirty="0" smtClean="0"/>
          </a:p>
          <a:p>
            <a:pPr lvl="0">
              <a:buClr>
                <a:srgbClr val="960E0E"/>
              </a:buClr>
              <a:buFont typeface="Wingdings" panose="05000000000000000000" pitchFamily="2" charset="2"/>
              <a:buChar char="§"/>
            </a:pPr>
            <a:r>
              <a:rPr lang="en-US" sz="1600" dirty="0" err="1" smtClean="0"/>
              <a:t>Politecnico</a:t>
            </a:r>
            <a:r>
              <a:rPr lang="en-US" sz="1600" dirty="0" smtClean="0"/>
              <a:t> </a:t>
            </a:r>
            <a:r>
              <a:rPr lang="en-US" sz="1600" dirty="0"/>
              <a:t>di Bari, </a:t>
            </a:r>
            <a:r>
              <a:rPr lang="ru-RU" sz="1600" dirty="0"/>
              <a:t>Италия</a:t>
            </a:r>
            <a:r>
              <a:rPr lang="en-US" sz="1600" dirty="0"/>
              <a:t>; </a:t>
            </a:r>
            <a:endParaRPr lang="ru-RU" sz="1600" dirty="0"/>
          </a:p>
          <a:p>
            <a:pPr lvl="0">
              <a:buClr>
                <a:srgbClr val="960E0E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Technical University of Liberec, </a:t>
            </a:r>
            <a:r>
              <a:rPr lang="ru-RU" sz="1600" dirty="0" smtClean="0"/>
              <a:t>Чехия</a:t>
            </a:r>
            <a:r>
              <a:rPr lang="ru-RU" sz="1600" dirty="0"/>
              <a:t>;</a:t>
            </a:r>
          </a:p>
          <a:p>
            <a:pPr lvl="0">
              <a:buClr>
                <a:srgbClr val="960E0E"/>
              </a:buClr>
              <a:buFont typeface="Wingdings" panose="05000000000000000000" pitchFamily="2" charset="2"/>
              <a:buChar char="§"/>
            </a:pPr>
            <a:r>
              <a:rPr lang="fr-FR" sz="1600" dirty="0"/>
              <a:t>Universite Paris 8-Vincennec-Saint-Denis</a:t>
            </a:r>
            <a:r>
              <a:rPr lang="en-US" sz="1600" dirty="0"/>
              <a:t>, </a:t>
            </a:r>
            <a:r>
              <a:rPr lang="ru-RU" sz="1600" dirty="0"/>
              <a:t>Франция.</a:t>
            </a:r>
          </a:p>
          <a:p>
            <a:pPr marL="0" indent="0">
              <a:buNone/>
            </a:pPr>
            <a:r>
              <a:rPr lang="ru-RU" sz="1400" b="1" dirty="0" smtClean="0"/>
              <a:t>ДВА ПРОЕКТА </a:t>
            </a:r>
            <a:r>
              <a:rPr lang="en-US" sz="1400" b="1" dirty="0" smtClean="0"/>
              <a:t>KA 2</a:t>
            </a:r>
            <a:r>
              <a:rPr lang="ru-RU" sz="1400" b="1" dirty="0" smtClean="0"/>
              <a:t> – КООПЕРАЦИЯ ДЛЯ СОЗДАНИЯ ИННОВАЦИЙ И ОБМЕНА ЛУЧШИМИ ПРАКТИКАМИ:</a:t>
            </a:r>
            <a:endParaRPr lang="ru-RU" sz="1400" dirty="0" smtClean="0"/>
          </a:p>
          <a:p>
            <a:pPr lvl="0">
              <a:buClr>
                <a:srgbClr val="960E0E"/>
              </a:buClr>
              <a:buFont typeface="Wingdings" panose="05000000000000000000" pitchFamily="2" charset="2"/>
              <a:buChar char="§"/>
            </a:pPr>
            <a:r>
              <a:rPr lang="ru-RU" sz="1600" dirty="0" smtClean="0"/>
              <a:t>«</a:t>
            </a:r>
            <a:r>
              <a:rPr lang="ru-RU" sz="1600" dirty="0"/>
              <a:t>Новые стратегии обучения инженеров с использованием сред визуального моделирования и открытых учебных платформ» (отв. каф. АСУ, координатор: университет Бремена, Германия);</a:t>
            </a:r>
          </a:p>
          <a:p>
            <a:pPr lvl="0">
              <a:buClr>
                <a:srgbClr val="960E0E"/>
              </a:buClr>
              <a:buFont typeface="Wingdings" panose="05000000000000000000" pitchFamily="2" charset="2"/>
              <a:buChar char="§"/>
            </a:pPr>
            <a:r>
              <a:rPr lang="ru-RU" sz="1600" dirty="0"/>
              <a:t>«УМНЫЙ ГОРОД: Инновационный подход к разработке магистерской программы по технологиям умных городов» (отв. каф. Автоматики, координатор: Технический университет Софии, Болгария).</a:t>
            </a:r>
          </a:p>
          <a:p>
            <a:pPr lvl="0"/>
            <a:endParaRPr lang="en-US" sz="1600" dirty="0"/>
          </a:p>
          <a:p>
            <a:pPr lvl="0"/>
            <a:endParaRPr lang="ru-RU" sz="1600" dirty="0"/>
          </a:p>
          <a:p>
            <a:endParaRPr lang="ru-RU" sz="16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8C02A4FD-EE8F-4557-A3B1-9FCAC6B9084A}"/>
              </a:ext>
            </a:extLst>
          </p:cNvPr>
          <p:cNvGrpSpPr/>
          <p:nvPr/>
        </p:nvGrpSpPr>
        <p:grpSpPr>
          <a:xfrm>
            <a:off x="396044" y="1269097"/>
            <a:ext cx="360040" cy="360040"/>
            <a:chOff x="467544" y="1203598"/>
            <a:chExt cx="360040" cy="360040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E35815DE-C758-4D45-B730-92F3737B6A0B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xmlns="" id="{3C712337-6AD4-430A-B048-7EEC26FE66BF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xmlns="" id="{B7B1BF37-F5D5-44DD-8C35-DF68A6190E63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>
                <a:extLst>
                  <a:ext uri="{FF2B5EF4-FFF2-40B4-BE49-F238E27FC236}">
                    <a16:creationId xmlns:a16="http://schemas.microsoft.com/office/drawing/2014/main" xmlns="" id="{02CF16DC-9515-4C79-A9AF-D5D63DC482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C04238D9-E70B-421B-9596-AB9660660BE5}"/>
              </a:ext>
            </a:extLst>
          </p:cNvPr>
          <p:cNvGrpSpPr/>
          <p:nvPr/>
        </p:nvGrpSpPr>
        <p:grpSpPr>
          <a:xfrm>
            <a:off x="396044" y="2499742"/>
            <a:ext cx="360040" cy="360040"/>
            <a:chOff x="467544" y="1203598"/>
            <a:chExt cx="360040" cy="360040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708EC7FC-BC5A-4E77-B81C-3FFCAD2C295A}"/>
                </a:ext>
              </a:extLst>
            </p:cNvPr>
            <p:cNvSpPr/>
            <p:nvPr/>
          </p:nvSpPr>
          <p:spPr>
            <a:xfrm>
              <a:off x="467544" y="1203598"/>
              <a:ext cx="360040" cy="360040"/>
            </a:xfrm>
            <a:prstGeom prst="rect">
              <a:avLst/>
            </a:prstGeom>
            <a:solidFill>
              <a:srgbClr val="206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xmlns="" id="{E7D8CF17-D212-4690-860F-02EA070DE26B}"/>
                </a:ext>
              </a:extLst>
            </p:cNvPr>
            <p:cNvGrpSpPr/>
            <p:nvPr/>
          </p:nvGrpSpPr>
          <p:grpSpPr>
            <a:xfrm>
              <a:off x="567180" y="1383294"/>
              <a:ext cx="185747" cy="60686"/>
              <a:chOff x="598129" y="1864086"/>
              <a:chExt cx="185747" cy="60686"/>
            </a:xfrm>
          </p:grpSpPr>
          <p:cxnSp>
            <p:nvCxnSpPr>
              <p:cNvPr id="18" name="Прямая соединительная линия 17">
                <a:extLst>
                  <a:ext uri="{FF2B5EF4-FFF2-40B4-BE49-F238E27FC236}">
                    <a16:creationId xmlns:a16="http://schemas.microsoft.com/office/drawing/2014/main" xmlns="" id="{DEC5F995-C76F-48E9-90B7-63281DC92F66}"/>
                  </a:ext>
                </a:extLst>
              </p:cNvPr>
              <p:cNvCxnSpPr>
                <a:cxnSpLocks/>
              </p:cNvCxnSpPr>
              <p:nvPr/>
            </p:nvCxnSpPr>
            <p:spPr>
              <a:xfrm rot="8100000">
                <a:off x="612232" y="1864086"/>
                <a:ext cx="17164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xmlns="" id="{1C60460D-8A91-4688-B98E-6F6BCBD20C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129" y="1866405"/>
                <a:ext cx="58367" cy="5836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Прямоугольник 19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072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E796413-A906-4C63-A432-27A9F1D0C2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2" y="190461"/>
            <a:ext cx="4072136" cy="454152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26ED937F-FD36-4639-B412-39AD447BE1FA}"/>
              </a:ext>
            </a:extLst>
          </p:cNvPr>
          <p:cNvSpPr txBox="1">
            <a:spLocks/>
          </p:cNvSpPr>
          <p:nvPr/>
        </p:nvSpPr>
        <p:spPr>
          <a:xfrm>
            <a:off x="4283968" y="3327894"/>
            <a:ext cx="4752528" cy="115212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</a:p>
          <a:p>
            <a:pPr algn="l"/>
            <a:r>
              <a:rPr lang="ru-RU" alt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НГТУ</a:t>
            </a:r>
            <a:endParaRPr lang="ru-RU" altLang="ru-RU" sz="40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B35C40F-AD0E-4F07-B16B-F792F53A668E}"/>
              </a:ext>
            </a:extLst>
          </p:cNvPr>
          <p:cNvSpPr/>
          <p:nvPr/>
        </p:nvSpPr>
        <p:spPr>
          <a:xfrm>
            <a:off x="2699792" y="3363958"/>
            <a:ext cx="1080121" cy="108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30200" dist="228600" dir="5400000" sx="90000" sy="9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7292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ъект 2"/>
          <p:cNvSpPr>
            <a:spLocks noGrp="1"/>
          </p:cNvSpPr>
          <p:nvPr>
            <p:ph idx="1"/>
          </p:nvPr>
        </p:nvSpPr>
        <p:spPr>
          <a:xfrm>
            <a:off x="251520" y="1077419"/>
            <a:ext cx="8299213" cy="1494331"/>
          </a:xfrm>
        </p:spPr>
        <p:txBody>
          <a:bodyPr>
            <a:normAutofit/>
          </a:bodyPr>
          <a:lstStyle/>
          <a:p>
            <a:r>
              <a:rPr lang="ru-RU" altLang="ru-RU" sz="1400" dirty="0"/>
              <a:t>Консолидированный бюджет вуза по доходам (</a:t>
            </a:r>
            <a:r>
              <a:rPr lang="ru-RU" altLang="ru-RU" sz="1400" b="1" dirty="0"/>
              <a:t>2860 млн. руб</a:t>
            </a:r>
            <a:r>
              <a:rPr lang="ru-RU" altLang="ru-RU" sz="1400" dirty="0"/>
              <a:t>.) исполнен на 67% </a:t>
            </a:r>
            <a:r>
              <a:rPr lang="en-US" altLang="ru-RU" sz="1400" dirty="0" smtClean="0"/>
              <a:t/>
            </a:r>
            <a:br>
              <a:rPr lang="en-US" altLang="ru-RU" sz="1400" dirty="0" smtClean="0"/>
            </a:br>
            <a:r>
              <a:rPr lang="ru-RU" altLang="ru-RU" sz="1400" dirty="0" smtClean="0"/>
              <a:t>по </a:t>
            </a:r>
            <a:r>
              <a:rPr lang="ru-RU" altLang="ru-RU" sz="1400" dirty="0"/>
              <a:t>отношению к годовому плану на 2019 год.</a:t>
            </a:r>
          </a:p>
          <a:p>
            <a:r>
              <a:rPr lang="ru-RU" altLang="ru-RU" sz="1400" dirty="0"/>
              <a:t>В том числе, финансирование в части Федерального бюджета (</a:t>
            </a:r>
            <a:r>
              <a:rPr lang="ru-RU" altLang="ru-RU" sz="1400" b="1" dirty="0"/>
              <a:t>1903,5 млн. руб.</a:t>
            </a:r>
            <a:r>
              <a:rPr lang="ru-RU" altLang="ru-RU" sz="1400" dirty="0"/>
              <a:t>) </a:t>
            </a:r>
            <a:r>
              <a:rPr lang="en-US" altLang="ru-RU" sz="1400" dirty="0" smtClean="0"/>
              <a:t/>
            </a:r>
            <a:br>
              <a:rPr lang="en-US" altLang="ru-RU" sz="1400" dirty="0" smtClean="0"/>
            </a:br>
            <a:r>
              <a:rPr lang="ru-RU" altLang="ru-RU" sz="1400" dirty="0" smtClean="0"/>
              <a:t>состоялось на </a:t>
            </a:r>
            <a:r>
              <a:rPr lang="ru-RU" altLang="ru-RU" sz="1400" dirty="0"/>
              <a:t>75 % (</a:t>
            </a:r>
            <a:r>
              <a:rPr lang="ru-RU" altLang="ru-RU" sz="1400" b="1" dirty="0"/>
              <a:t>1424 млн. руб</a:t>
            </a:r>
            <a:r>
              <a:rPr lang="ru-RU" altLang="ru-RU" sz="1400" dirty="0"/>
              <a:t>.).</a:t>
            </a:r>
          </a:p>
          <a:p>
            <a:r>
              <a:rPr lang="ru-RU" altLang="ru-RU" sz="1400" dirty="0"/>
              <a:t>Собственные доходы состоялись в объеме 53% (</a:t>
            </a:r>
            <a:r>
              <a:rPr lang="ru-RU" altLang="ru-RU" sz="1400" b="1" dirty="0"/>
              <a:t>503,8 млн. руб</a:t>
            </a:r>
            <a:r>
              <a:rPr lang="ru-RU" altLang="ru-RU" sz="1400" dirty="0"/>
              <a:t>.) от годового плана </a:t>
            </a:r>
            <a:r>
              <a:rPr lang="ru-RU" altLang="ru-RU" sz="1400" dirty="0" smtClean="0"/>
              <a:t>по внебюджетным доходам</a:t>
            </a:r>
            <a:r>
              <a:rPr lang="ru-RU" altLang="ru-RU" sz="1400" dirty="0"/>
              <a:t> </a:t>
            </a:r>
            <a:r>
              <a:rPr lang="ru-RU" altLang="ru-RU" sz="1400" dirty="0" smtClean="0"/>
              <a:t>(</a:t>
            </a:r>
            <a:r>
              <a:rPr lang="ru-RU" altLang="ru-RU" sz="1400" b="1" dirty="0" smtClean="0"/>
              <a:t>956,5 </a:t>
            </a:r>
            <a:r>
              <a:rPr lang="ru-RU" altLang="ru-RU" sz="1400" b="1" dirty="0"/>
              <a:t>млн руб.</a:t>
            </a:r>
            <a:r>
              <a:rPr lang="ru-RU" altLang="ru-RU" sz="1400" dirty="0"/>
              <a:t>).</a:t>
            </a:r>
          </a:p>
        </p:txBody>
      </p:sp>
      <p:graphicFrame>
        <p:nvGraphicFramePr>
          <p:cNvPr id="3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1497676"/>
              </p:ext>
            </p:extLst>
          </p:nvPr>
        </p:nvGraphicFramePr>
        <p:xfrm>
          <a:off x="251520" y="2499743"/>
          <a:ext cx="3312368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1932792"/>
              </p:ext>
            </p:extLst>
          </p:nvPr>
        </p:nvGraphicFramePr>
        <p:xfrm>
          <a:off x="4427984" y="2499742"/>
          <a:ext cx="4392488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941" name="Заголовок 1"/>
          <p:cNvSpPr txBox="1">
            <a:spLocks/>
          </p:cNvSpPr>
          <p:nvPr/>
        </p:nvSpPr>
        <p:spPr bwMode="auto">
          <a:xfrm>
            <a:off x="251520" y="277529"/>
            <a:ext cx="9144000" cy="5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0033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 smtClean="0">
                <a:solidFill>
                  <a:srgbClr val="960E0E"/>
                </a:solidFill>
                <a:cs typeface="Arial" panose="020B0604020202020204" pitchFamily="34" charset="0"/>
              </a:rPr>
              <a:t>БЮДЖЕТ НГТУ</a:t>
            </a:r>
            <a:endParaRPr lang="ru-RU" altLang="ru-RU" sz="2800" b="1" dirty="0">
              <a:solidFill>
                <a:srgbClr val="960E0E"/>
              </a:solidFill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9165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4170AF4-DB4D-49E2-94AD-7B5CEF7BD0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2" y="195486"/>
            <a:ext cx="4072136" cy="4541529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46856" y="1203598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altLang="ru-RU" sz="4000" b="1" dirty="0">
              <a:solidFill>
                <a:srgbClr val="960E0E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AF7849EE-FB85-488C-98CA-28402A6E4075}"/>
              </a:ext>
            </a:extLst>
          </p:cNvPr>
          <p:cNvSpPr txBox="1">
            <a:spLocks/>
          </p:cNvSpPr>
          <p:nvPr/>
        </p:nvSpPr>
        <p:spPr>
          <a:xfrm>
            <a:off x="4211960" y="3363838"/>
            <a:ext cx="4752528" cy="115212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КАДРОВОГО ПОТЕНЦИАЛА И МОДЕРНИЗАЦИЯ СИСТЕМЫ УПРАВЛЕНИЯ</a:t>
            </a:r>
            <a:endParaRPr lang="ru-RU" alt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85AC6A7-A0C1-4757-818F-478FC4DC7ED2}"/>
              </a:ext>
            </a:extLst>
          </p:cNvPr>
          <p:cNvSpPr/>
          <p:nvPr/>
        </p:nvSpPr>
        <p:spPr>
          <a:xfrm>
            <a:off x="2771799" y="3363958"/>
            <a:ext cx="1080121" cy="108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30200" dist="228600" dir="5400000" sx="90000" sy="9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8797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Grp="1" noChangeArrowheads="1"/>
          </p:cNvSpPr>
          <p:nvPr>
            <p:ph type="title"/>
          </p:nvPr>
        </p:nvSpPr>
        <p:spPr>
          <a:xfrm>
            <a:off x="251520" y="255718"/>
            <a:ext cx="9144000" cy="622824"/>
          </a:xfrm>
        </p:spPr>
        <p:txBody>
          <a:bodyPr>
            <a:noAutofit/>
          </a:bodyPr>
          <a:lstStyle/>
          <a:p>
            <a:pPr algn="l"/>
            <a:r>
              <a:rPr lang="ru-RU" altLang="ru-RU" sz="2800" b="1" dirty="0" smtClean="0">
                <a:solidFill>
                  <a:srgbClr val="960E0E"/>
                </a:solidFill>
              </a:rPr>
              <a:t>НОВОЕ В ЭФФЕКТИВНОМ КОНТРАКТЕ</a:t>
            </a:r>
            <a:endParaRPr lang="ru-RU" altLang="ru-RU" sz="2800" b="1" dirty="0">
              <a:solidFill>
                <a:srgbClr val="960E0E"/>
              </a:solidFill>
            </a:endParaRPr>
          </a:p>
        </p:txBody>
      </p:sp>
      <p:sp>
        <p:nvSpPr>
          <p:cNvPr id="32771" name="Содержимое 2"/>
          <p:cNvSpPr>
            <a:spLocks noGrp="1"/>
          </p:cNvSpPr>
          <p:nvPr>
            <p:ph idx="1"/>
          </p:nvPr>
        </p:nvSpPr>
        <p:spPr>
          <a:xfrm>
            <a:off x="1331119" y="1444228"/>
            <a:ext cx="6373416" cy="3127772"/>
          </a:xfrm>
        </p:spPr>
        <p:txBody>
          <a:bodyPr/>
          <a:lstStyle/>
          <a:p>
            <a:pPr marL="341710" indent="-341710" defTabSz="684610">
              <a:lnSpc>
                <a:spcPct val="130000"/>
              </a:lnSpc>
              <a:buNone/>
            </a:pPr>
            <a:endParaRPr lang="ru-RU" altLang="ru-RU" sz="1800"/>
          </a:p>
          <a:p>
            <a:pPr marL="341710" indent="-341710" defTabSz="684610">
              <a:lnSpc>
                <a:spcPct val="130000"/>
              </a:lnSpc>
              <a:buNone/>
            </a:pPr>
            <a:endParaRPr lang="ru-RU" altLang="ru-RU" sz="1800"/>
          </a:p>
          <a:p>
            <a:pPr marL="341710" indent="-341710" defTabSz="684610">
              <a:lnSpc>
                <a:spcPct val="130000"/>
              </a:lnSpc>
              <a:buNone/>
            </a:pPr>
            <a:endParaRPr lang="ru-RU" altLang="ru-RU" sz="1800"/>
          </a:p>
          <a:p>
            <a:pPr marL="341710" indent="-341710" defTabSz="684610">
              <a:lnSpc>
                <a:spcPct val="130000"/>
              </a:lnSpc>
              <a:buNone/>
            </a:pPr>
            <a:endParaRPr lang="ru-RU" altLang="ru-RU" sz="1800"/>
          </a:p>
          <a:p>
            <a:pPr marL="341710" indent="-341710" defTabSz="684610">
              <a:lnSpc>
                <a:spcPct val="130000"/>
              </a:lnSpc>
              <a:buNone/>
            </a:pPr>
            <a:endParaRPr lang="ru-RU" altLang="ru-RU" sz="1800"/>
          </a:p>
          <a:p>
            <a:pPr marL="341710" indent="-341710" defTabSz="684610">
              <a:lnSpc>
                <a:spcPct val="130000"/>
              </a:lnSpc>
              <a:buNone/>
            </a:pPr>
            <a:endParaRPr lang="ru-RU" altLang="ru-RU" sz="180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987574"/>
            <a:ext cx="8064896" cy="2297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Увеличение доли публикаций </a:t>
            </a:r>
            <a:r>
              <a:rPr lang="en-US" sz="1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WoS</a:t>
            </a:r>
            <a:r>
              <a:rPr lang="ru-RU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Scopus </a:t>
            </a:r>
            <a:r>
              <a:rPr lang="ru-RU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периодических изданиях, в том числе: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</a:t>
            </a:r>
            <a:r>
              <a:rPr lang="ru-RU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 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</a:t>
            </a:r>
            <a:r>
              <a:rPr lang="ru-RU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– 25 %;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Q3, Q4 – 35 %.</a:t>
            </a:r>
            <a:endParaRPr lang="ru-RU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Учёт цитируемости в международных системах </a:t>
            </a:r>
            <a:r>
              <a:rPr lang="en-US" sz="1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WoS</a:t>
            </a:r>
            <a:r>
              <a:rPr lang="ru-RU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Scopus</a:t>
            </a:r>
            <a:r>
              <a:rPr lang="ru-RU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 кафедрам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факультетам.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ru-RU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Внедрение эффективного контракта в ключевых административных подразделениях </a:t>
            </a:r>
            <a:r>
              <a:rPr lang="en-US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ru-RU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их руководителей с 2020 года.</a:t>
            </a:r>
            <a:endParaRPr lang="ru-RU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452216"/>
            <a:ext cx="7997072" cy="882742"/>
          </a:xfrm>
          <a:prstGeom prst="rect">
            <a:avLst/>
          </a:prstGeom>
          <a:gradFill flip="none" rotWithShape="1">
            <a:gsLst>
              <a:gs pos="0">
                <a:srgbClr val="DC0E4E"/>
              </a:gs>
              <a:gs pos="100000">
                <a:srgbClr val="960E0E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Произведена модернизация эффективного контракта зав. каф., декана и НПР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целью повышения качества публикационной активности университета (повышения доли публикаций в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квартильных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журналах).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0788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46856" y="1491630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altLang="ru-RU" sz="4000" b="1" dirty="0">
              <a:solidFill>
                <a:srgbClr val="960E0E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9A5DE0AF-58B2-4CD0-A7A9-0741E719D6BF}"/>
              </a:ext>
            </a:extLst>
          </p:cNvPr>
          <p:cNvSpPr txBox="1">
            <a:spLocks/>
          </p:cNvSpPr>
          <p:nvPr/>
        </p:nvSpPr>
        <p:spPr>
          <a:xfrm>
            <a:off x="4067944" y="3363838"/>
            <a:ext cx="4752528" cy="11521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МЕСТНЫХ СООБЩЕСТВ, ГОРОДСКОЙ </a:t>
            </a:r>
            <a:r>
              <a:rPr lang="en-US" alt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РЕГИОНАЛЬНОЙ СРЕДЫ</a:t>
            </a:r>
            <a:endParaRPr lang="ru-RU" alt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CD28DA5-B9D7-44C3-9146-E0AA4CE59F38}"/>
              </a:ext>
            </a:extLst>
          </p:cNvPr>
          <p:cNvSpPr/>
          <p:nvPr/>
        </p:nvSpPr>
        <p:spPr>
          <a:xfrm>
            <a:off x="0" y="195486"/>
            <a:ext cx="3851920" cy="4536504"/>
          </a:xfrm>
          <a:prstGeom prst="rect">
            <a:avLst/>
          </a:prstGeom>
          <a:gradFill flip="none" rotWithShape="1">
            <a:gsLst>
              <a:gs pos="0">
                <a:srgbClr val="DC0E4E"/>
              </a:gs>
              <a:gs pos="100000">
                <a:srgbClr val="960E0E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CB8641B-28C5-4958-AA8C-A1358970A4D9}"/>
              </a:ext>
            </a:extLst>
          </p:cNvPr>
          <p:cNvSpPr/>
          <p:nvPr/>
        </p:nvSpPr>
        <p:spPr>
          <a:xfrm>
            <a:off x="2411760" y="3363958"/>
            <a:ext cx="1080121" cy="108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30200" dist="228600" dir="5400000" sx="90000" sy="9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4253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 descr="Изображение выглядит как человек, внутренний, сидит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A39475D6-3300-46D1-8CB7-8D1E1C15CF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5"/>
          <a:stretch/>
        </p:blipFill>
        <p:spPr>
          <a:xfrm>
            <a:off x="6863989" y="195486"/>
            <a:ext cx="2267717" cy="4507906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человек, внутренний, сидит, женщ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12AB7A1-4477-4D67-983C-256F9E57C1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6"/>
          <a:stretch/>
        </p:blipFill>
        <p:spPr>
          <a:xfrm>
            <a:off x="6871773" y="195486"/>
            <a:ext cx="2267717" cy="4525338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189FEE26-F896-4857-8739-9427D7620D3A}"/>
              </a:ext>
            </a:extLst>
          </p:cNvPr>
          <p:cNvSpPr txBox="1">
            <a:spLocks/>
          </p:cNvSpPr>
          <p:nvPr/>
        </p:nvSpPr>
        <p:spPr>
          <a:xfrm>
            <a:off x="229042" y="252432"/>
            <a:ext cx="6410183" cy="659606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ru-RU" sz="2000" b="1" cap="all" dirty="0">
                <a:solidFill>
                  <a:srgbClr val="960E0E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Местные сообщества, городская </a:t>
            </a:r>
            <a:r>
              <a:rPr lang="en-US" sz="2000" b="1" cap="all" dirty="0" smtClean="0">
                <a:solidFill>
                  <a:srgbClr val="960E0E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/>
            </a:r>
            <a:br>
              <a:rPr lang="en-US" sz="2000" b="1" cap="all" dirty="0" smtClean="0">
                <a:solidFill>
                  <a:srgbClr val="960E0E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</a:br>
            <a:r>
              <a:rPr lang="ru-RU" sz="2000" b="1" cap="all" dirty="0" smtClean="0">
                <a:solidFill>
                  <a:srgbClr val="960E0E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и </a:t>
            </a:r>
            <a:r>
              <a:rPr lang="ru-RU" sz="2000" b="1" cap="all" dirty="0">
                <a:solidFill>
                  <a:srgbClr val="960E0E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региональная среда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2474FCB9-CBA9-414B-9D31-E041B3467753}"/>
              </a:ext>
            </a:extLst>
          </p:cNvPr>
          <p:cNvSpPr/>
          <p:nvPr/>
        </p:nvSpPr>
        <p:spPr>
          <a:xfrm>
            <a:off x="6912750" y="1682516"/>
            <a:ext cx="830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800</a:t>
            </a:r>
            <a:endParaRPr lang="ru-RU" sz="2400" b="1" dirty="0">
              <a:solidFill>
                <a:prstClr val="white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64" name="Прямоугольник 18">
            <a:extLst>
              <a:ext uri="{FF2B5EF4-FFF2-40B4-BE49-F238E27FC236}">
                <a16:creationId xmlns:a16="http://schemas.microsoft.com/office/drawing/2014/main" xmlns="" id="{42684B1F-859E-496F-8825-D9BB10C42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1171" y="2384187"/>
            <a:ext cx="9118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1D61AEFC-13D9-42AA-A194-777AD1AADB4E}"/>
              </a:ext>
            </a:extLst>
          </p:cNvPr>
          <p:cNvSpPr/>
          <p:nvPr/>
        </p:nvSpPr>
        <p:spPr>
          <a:xfrm>
            <a:off x="7030619" y="3064742"/>
            <a:ext cx="1062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7577672" y="513365"/>
            <a:ext cx="1448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prstClr val="white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лидеров волонтерского движения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7572580" y="1014893"/>
            <a:ext cx="146759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prstClr val="white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студентов</a:t>
            </a:r>
            <a:r>
              <a:rPr lang="ru-RU" sz="900" dirty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– волонтеров </a:t>
            </a:r>
          </a:p>
          <a:p>
            <a:r>
              <a:rPr lang="ru-RU" sz="900" dirty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на отдельных мероприятиях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7577670" y="1639317"/>
            <a:ext cx="1458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prstClr val="white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участников </a:t>
            </a:r>
            <a:r>
              <a:rPr lang="ru-RU" sz="900" dirty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Центра социального проектирования </a:t>
            </a:r>
          </a:p>
          <a:p>
            <a:r>
              <a:rPr lang="ru-RU" sz="900" dirty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(</a:t>
            </a:r>
            <a:r>
              <a:rPr lang="ru-RU" sz="900" dirty="0">
                <a:solidFill>
                  <a:prstClr val="white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за первое полугодие</a:t>
            </a:r>
            <a:r>
              <a:rPr lang="ru-RU" sz="900" dirty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7572577" y="2298519"/>
            <a:ext cx="1406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студентов НГТУ и других вуз прошли диагностику одаренности 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7597029" y="2938545"/>
            <a:ext cx="1499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масштабных  физкультурно-спортивных мероприятий 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7597029" y="3548949"/>
            <a:ext cx="149232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участников физкультурно-спортивных мероприятий участников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6903696" y="1101075"/>
            <a:ext cx="699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450</a:t>
            </a:r>
            <a:endParaRPr lang="ru-RU" sz="2400" b="1" dirty="0">
              <a:solidFill>
                <a:prstClr val="white"/>
              </a:solidFill>
              <a:latin typeface="Arial" panose="020B0604020202020204" pitchFamily="34" charset="0"/>
              <a:ea typeface="Stem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7022219" y="522164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65 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6808137" y="3733353"/>
            <a:ext cx="870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1700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E53F4104-A618-42A0-B1C7-BB107C213279}"/>
              </a:ext>
            </a:extLst>
          </p:cNvPr>
          <p:cNvSpPr/>
          <p:nvPr/>
        </p:nvSpPr>
        <p:spPr>
          <a:xfrm>
            <a:off x="4034279" y="4187422"/>
            <a:ext cx="2769213" cy="608409"/>
          </a:xfrm>
          <a:prstGeom prst="rect">
            <a:avLst/>
          </a:prstGeom>
          <a:solidFill>
            <a:schemeClr val="bg1"/>
          </a:solidFill>
          <a:ln>
            <a:solidFill>
              <a:srgbClr val="03491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AE16974C-6242-494A-9E4E-C0AC00F116E7}"/>
              </a:ext>
            </a:extLst>
          </p:cNvPr>
          <p:cNvSpPr/>
          <p:nvPr/>
        </p:nvSpPr>
        <p:spPr>
          <a:xfrm>
            <a:off x="4366738" y="4200876"/>
            <a:ext cx="2629687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75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Совместные социальные проекты с территориальными сообществами пяти районов: Кировский, Центральный (г. Новосибирск), </a:t>
            </a:r>
            <a:r>
              <a:rPr lang="ru-RU" sz="750" dirty="0" err="1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Колыванский</a:t>
            </a:r>
            <a:r>
              <a:rPr lang="ru-RU" sz="75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, Ордынский, </a:t>
            </a:r>
            <a:r>
              <a:rPr lang="ru-RU" sz="750" dirty="0" err="1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Искитимский</a:t>
            </a:r>
            <a:r>
              <a:rPr lang="ru-RU" sz="750" dirty="0">
                <a:solidFill>
                  <a:prstClr val="black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(НСО)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5CC669C9-16E8-4049-824A-511FBAD15C59}"/>
              </a:ext>
            </a:extLst>
          </p:cNvPr>
          <p:cNvSpPr/>
          <p:nvPr/>
        </p:nvSpPr>
        <p:spPr>
          <a:xfrm>
            <a:off x="4239936" y="4288629"/>
            <a:ext cx="126802" cy="126000"/>
          </a:xfrm>
          <a:prstGeom prst="rect">
            <a:avLst/>
          </a:prstGeom>
          <a:solidFill>
            <a:srgbClr val="034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CCAC627A-47C1-4849-ABA4-CDBF08AD4C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602" y="2049400"/>
            <a:ext cx="2145713" cy="691500"/>
          </a:xfrm>
          <a:prstGeom prst="rect">
            <a:avLst/>
          </a:prstGeom>
        </p:spPr>
      </p:pic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xmlns="" id="{1B55F9AF-801E-49C9-B3E2-A84D83FB2729}"/>
              </a:ext>
            </a:extLst>
          </p:cNvPr>
          <p:cNvSpPr/>
          <p:nvPr/>
        </p:nvSpPr>
        <p:spPr>
          <a:xfrm>
            <a:off x="213623" y="1093271"/>
            <a:ext cx="13241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Социально-психологические и образовательные услуги для </a:t>
            </a:r>
            <a:r>
              <a:rPr lang="ru-RU" altLang="ru-RU" sz="800" dirty="0" smtClean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студентов</a:t>
            </a:r>
            <a:r>
              <a:rPr lang="en-US" altLang="ru-RU" sz="800" dirty="0" smtClean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 </a:t>
            </a:r>
            <a:br>
              <a:rPr lang="en-US" altLang="ru-RU" sz="800" dirty="0" smtClean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</a:br>
            <a:r>
              <a:rPr lang="ru-RU" altLang="ru-RU" sz="800" dirty="0" smtClean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и </a:t>
            </a:r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школьников с инвалидностью и их родителей (Новосибирск, СФО,</a:t>
            </a:r>
          </a:p>
          <a:p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 </a:t>
            </a:r>
            <a:r>
              <a:rPr lang="en-US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&gt; </a:t>
            </a:r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3</a:t>
            </a:r>
            <a:r>
              <a:rPr lang="en-US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00 </a:t>
            </a:r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чел.)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02C61500-4B21-4498-B814-236A5458EDDA}"/>
              </a:ext>
            </a:extLst>
          </p:cNvPr>
          <p:cNvSpPr/>
          <p:nvPr/>
        </p:nvSpPr>
        <p:spPr>
          <a:xfrm>
            <a:off x="5307572" y="817768"/>
            <a:ext cx="14605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«Школа талантов» </a:t>
            </a:r>
            <a:r>
              <a:rPr lang="ru-RU" altLang="ru-RU" sz="800" b="1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— </a:t>
            </a:r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 развитие одаренных </a:t>
            </a:r>
            <a:r>
              <a:rPr lang="ru-RU" altLang="ru-RU" sz="800" dirty="0" smtClean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и </a:t>
            </a:r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талантливых школьников и студентов города и НСО 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7FFACDE4-83B3-4DFE-8ACD-C41F9457A985}"/>
              </a:ext>
            </a:extLst>
          </p:cNvPr>
          <p:cNvSpPr/>
          <p:nvPr/>
        </p:nvSpPr>
        <p:spPr>
          <a:xfrm>
            <a:off x="1633685" y="985456"/>
            <a:ext cx="1244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Школа Волонтера – сопровождение </a:t>
            </a:r>
            <a:r>
              <a:rPr lang="ru-RU" altLang="ru-RU" sz="800" dirty="0" err="1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Технопрома</a:t>
            </a:r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 и др., </a:t>
            </a:r>
            <a:r>
              <a:rPr lang="ru-RU" altLang="ru-RU" sz="800" dirty="0" err="1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ассистивное</a:t>
            </a:r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 </a:t>
            </a:r>
            <a:r>
              <a:rPr lang="ru-RU" altLang="ru-RU" sz="800" dirty="0" err="1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тьюторство</a:t>
            </a:r>
            <a:endParaRPr lang="ru-RU" altLang="ru-RU" sz="800" dirty="0">
              <a:solidFill>
                <a:prstClr val="black"/>
              </a:solidFill>
              <a:latin typeface="Arial" panose="020B0604020202020204" pitchFamily="34" charset="0"/>
              <a:ea typeface="Stem"/>
              <a:cs typeface="Arial" panose="020B0604020202020204" pitchFamily="34" charset="0"/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20A9F3D7-31F7-40F4-AF1E-250715DFC257}"/>
              </a:ext>
            </a:extLst>
          </p:cNvPr>
          <p:cNvSpPr/>
          <p:nvPr/>
        </p:nvSpPr>
        <p:spPr>
          <a:xfrm>
            <a:off x="4856972" y="2405427"/>
            <a:ext cx="18625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Пожилые:</a:t>
            </a:r>
          </a:p>
          <a:p>
            <a:pPr algn="r"/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Народный факультет — 120 чел. Юридическая клиника — 80 чел., экспертиза соц. сопровождения пожилых</a:t>
            </a:r>
            <a:r>
              <a:rPr lang="en-US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 </a:t>
            </a:r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в городе </a:t>
            </a:r>
          </a:p>
          <a:p>
            <a:pPr algn="r"/>
            <a:endParaRPr lang="ru-RU" altLang="ru-RU" sz="800" dirty="0">
              <a:solidFill>
                <a:prstClr val="black"/>
              </a:solidFill>
              <a:latin typeface="Arial" panose="020B0604020202020204" pitchFamily="34" charset="0"/>
              <a:ea typeface="Stem"/>
              <a:cs typeface="Arial" panose="020B0604020202020204" pitchFamily="34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xmlns="" id="{30BC6859-7677-4C54-9A9F-0B463FACB93B}"/>
              </a:ext>
            </a:extLst>
          </p:cNvPr>
          <p:cNvSpPr/>
          <p:nvPr/>
        </p:nvSpPr>
        <p:spPr>
          <a:xfrm>
            <a:off x="4552766" y="3244242"/>
            <a:ext cx="2086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Научно-просветительские </a:t>
            </a:r>
            <a:endParaRPr lang="en-US" altLang="ru-RU" sz="800" dirty="0">
              <a:solidFill>
                <a:prstClr val="black"/>
              </a:solidFill>
              <a:latin typeface="Arial" panose="020B0604020202020204" pitchFamily="34" charset="0"/>
              <a:ea typeface="Stem"/>
              <a:cs typeface="Arial" panose="020B0604020202020204" pitchFamily="34" charset="0"/>
            </a:endParaRPr>
          </a:p>
          <a:p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акции: с центром </a:t>
            </a:r>
            <a:r>
              <a:rPr lang="ru-RU" altLang="ru-RU" sz="800" dirty="0" err="1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Росатома</a:t>
            </a:r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. Консультирование структур региональной и городской властей по вопросам социальных и межнациональных конфликтов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xmlns="" id="{2463D2B1-7813-41D5-8489-AB2DC03AE5CA}"/>
              </a:ext>
            </a:extLst>
          </p:cNvPr>
          <p:cNvSpPr/>
          <p:nvPr/>
        </p:nvSpPr>
        <p:spPr>
          <a:xfrm>
            <a:off x="2839530" y="3520593"/>
            <a:ext cx="11212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Масштабные</a:t>
            </a:r>
          </a:p>
          <a:p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культурные и</a:t>
            </a:r>
          </a:p>
          <a:p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спортивные мероприятия,</a:t>
            </a:r>
          </a:p>
          <a:p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Проекты с Городским межнациональным </a:t>
            </a:r>
          </a:p>
          <a:p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центром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xmlns="" id="{3F8B6DD1-EB26-4810-BC1D-0B61219BE8E4}"/>
              </a:ext>
            </a:extLst>
          </p:cNvPr>
          <p:cNvSpPr/>
          <p:nvPr/>
        </p:nvSpPr>
        <p:spPr>
          <a:xfrm>
            <a:off x="229147" y="2941603"/>
            <a:ext cx="1962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Инклюзивный синтез-театр </a:t>
            </a:r>
            <a:r>
              <a:rPr lang="en-US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/>
            </a:r>
            <a:br>
              <a:rPr lang="en-US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</a:br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«Белый воробей»: выступления </a:t>
            </a:r>
            <a:r>
              <a:rPr lang="en-US" altLang="ru-RU" sz="800" dirty="0" smtClean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/>
            </a:r>
            <a:br>
              <a:rPr lang="en-US" altLang="ru-RU" sz="800" dirty="0" smtClean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</a:br>
            <a:r>
              <a:rPr lang="ru-RU" altLang="ru-RU" sz="800" dirty="0" smtClean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в </a:t>
            </a:r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городе и НСО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xmlns="" id="{C49A5CDF-D713-4E17-9A99-476CE9FE874E}"/>
              </a:ext>
            </a:extLst>
          </p:cNvPr>
          <p:cNvSpPr/>
          <p:nvPr/>
        </p:nvSpPr>
        <p:spPr>
          <a:xfrm>
            <a:off x="3516129" y="806429"/>
            <a:ext cx="1494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Тренинг-курс </a:t>
            </a:r>
          </a:p>
          <a:p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«Управление проектами»</a:t>
            </a:r>
          </a:p>
          <a:p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для сообществ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xmlns="" id="{2A0B55D8-57AE-42F0-842D-30D0840F70EB}"/>
              </a:ext>
            </a:extLst>
          </p:cNvPr>
          <p:cNvSpPr/>
          <p:nvPr/>
        </p:nvSpPr>
        <p:spPr>
          <a:xfrm>
            <a:off x="213623" y="3661485"/>
            <a:ext cx="2194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Проект инклюзивного информационно-коммуникативного пространства для студентов и молодежи с нарушениями слуха:</a:t>
            </a:r>
          </a:p>
          <a:p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Сайт «НИСОР»</a:t>
            </a:r>
          </a:p>
          <a:p>
            <a:r>
              <a:rPr lang="ru-RU" altLang="ru-RU" sz="800" dirty="0" err="1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Абилимпикс</a:t>
            </a:r>
            <a:r>
              <a:rPr lang="ru-RU" altLang="ru-RU" sz="800" dirty="0">
                <a:solidFill>
                  <a:prstClr val="black"/>
                </a:solidFill>
                <a:latin typeface="Arial" panose="020B0604020202020204" pitchFamily="34" charset="0"/>
                <a:ea typeface="Stem"/>
                <a:cs typeface="Arial" panose="020B0604020202020204" pitchFamily="34" charset="0"/>
              </a:rPr>
              <a:t> – площадки по 5 компетенциям (НСО)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xmlns="" id="{D58E7D71-3E2A-4762-9E66-AF4CDAFB4F3E}"/>
              </a:ext>
            </a:extLst>
          </p:cNvPr>
          <p:cNvSpPr/>
          <p:nvPr/>
        </p:nvSpPr>
        <p:spPr>
          <a:xfrm>
            <a:off x="5300207" y="2046681"/>
            <a:ext cx="304673" cy="304673"/>
          </a:xfrm>
          <a:prstGeom prst="rect">
            <a:avLst/>
          </a:prstGeom>
          <a:solidFill>
            <a:srgbClr val="AE1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0F8E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xmlns="" id="{EF809E19-525A-46C7-BE97-65D275B3CFFF}"/>
              </a:ext>
            </a:extLst>
          </p:cNvPr>
          <p:cNvSpPr/>
          <p:nvPr/>
        </p:nvSpPr>
        <p:spPr>
          <a:xfrm>
            <a:off x="2958502" y="3064742"/>
            <a:ext cx="349452" cy="332453"/>
          </a:xfrm>
          <a:prstGeom prst="rect">
            <a:avLst/>
          </a:prstGeom>
          <a:solidFill>
            <a:srgbClr val="15C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xmlns="" id="{13E9D528-2A91-4200-BE68-E93B5F505A63}"/>
              </a:ext>
            </a:extLst>
          </p:cNvPr>
          <p:cNvSpPr/>
          <p:nvPr/>
        </p:nvSpPr>
        <p:spPr>
          <a:xfrm>
            <a:off x="3842615" y="3435077"/>
            <a:ext cx="511355" cy="511355"/>
          </a:xfrm>
          <a:prstGeom prst="rect">
            <a:avLst/>
          </a:prstGeom>
          <a:solidFill>
            <a:srgbClr val="F6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xmlns="" id="{10E1D444-952A-4A18-8DAD-34AAC6316D17}"/>
              </a:ext>
            </a:extLst>
          </p:cNvPr>
          <p:cNvSpPr/>
          <p:nvPr/>
        </p:nvSpPr>
        <p:spPr>
          <a:xfrm>
            <a:off x="2137598" y="3219419"/>
            <a:ext cx="494088" cy="494088"/>
          </a:xfrm>
          <a:prstGeom prst="rect">
            <a:avLst/>
          </a:prstGeom>
          <a:solidFill>
            <a:srgbClr val="AE1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xmlns="" id="{AE97E3D4-53BA-4AFD-922C-9A3A93792222}"/>
              </a:ext>
            </a:extLst>
          </p:cNvPr>
          <p:cNvSpPr/>
          <p:nvPr/>
        </p:nvSpPr>
        <p:spPr>
          <a:xfrm>
            <a:off x="1361008" y="2568719"/>
            <a:ext cx="304673" cy="304673"/>
          </a:xfrm>
          <a:prstGeom prst="rect">
            <a:avLst/>
          </a:prstGeom>
          <a:solidFill>
            <a:srgbClr val="0F8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xmlns="" id="{093F5C97-09C4-45A3-854E-9A68DE8D0972}"/>
              </a:ext>
            </a:extLst>
          </p:cNvPr>
          <p:cNvSpPr/>
          <p:nvPr/>
        </p:nvSpPr>
        <p:spPr>
          <a:xfrm>
            <a:off x="2824787" y="1326360"/>
            <a:ext cx="304673" cy="304673"/>
          </a:xfrm>
          <a:prstGeom prst="rect">
            <a:avLst/>
          </a:prstGeom>
          <a:solidFill>
            <a:srgbClr val="15C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xmlns="" id="{E303E6D2-A49A-43EA-9817-0573C1C639E4}"/>
              </a:ext>
            </a:extLst>
          </p:cNvPr>
          <p:cNvSpPr/>
          <p:nvPr/>
        </p:nvSpPr>
        <p:spPr>
          <a:xfrm>
            <a:off x="4838550" y="1355681"/>
            <a:ext cx="304673" cy="304673"/>
          </a:xfrm>
          <a:prstGeom prst="rect">
            <a:avLst/>
          </a:prstGeom>
          <a:solidFill>
            <a:srgbClr val="15C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xmlns="" id="{49794E97-B08B-4C24-8358-26B8A9C7964E}"/>
              </a:ext>
            </a:extLst>
          </p:cNvPr>
          <p:cNvSpPr/>
          <p:nvPr/>
        </p:nvSpPr>
        <p:spPr>
          <a:xfrm>
            <a:off x="1471022" y="2013398"/>
            <a:ext cx="304673" cy="304673"/>
          </a:xfrm>
          <a:prstGeom prst="rect">
            <a:avLst/>
          </a:prstGeom>
          <a:solidFill>
            <a:srgbClr val="F6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xmlns="" id="{000E577C-94F9-43E9-BB41-C87E87D82FC9}"/>
              </a:ext>
            </a:extLst>
          </p:cNvPr>
          <p:cNvSpPr/>
          <p:nvPr/>
        </p:nvSpPr>
        <p:spPr>
          <a:xfrm>
            <a:off x="3573741" y="1360429"/>
            <a:ext cx="304673" cy="304673"/>
          </a:xfrm>
          <a:prstGeom prst="rect">
            <a:avLst/>
          </a:prstGeom>
          <a:solidFill>
            <a:srgbClr val="F6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xmlns="" id="{EDB8CA38-851D-4DE3-B73B-9C4E5AD1E4C6}"/>
              </a:ext>
            </a:extLst>
          </p:cNvPr>
          <p:cNvCxnSpPr>
            <a:cxnSpLocks/>
          </p:cNvCxnSpPr>
          <p:nvPr/>
        </p:nvCxnSpPr>
        <p:spPr>
          <a:xfrm>
            <a:off x="1732850" y="2683385"/>
            <a:ext cx="61817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xmlns="" id="{F08B77F5-4643-49AB-8A5E-8D2A6ABCF261}"/>
              </a:ext>
            </a:extLst>
          </p:cNvPr>
          <p:cNvCxnSpPr>
            <a:cxnSpLocks/>
          </p:cNvCxnSpPr>
          <p:nvPr/>
        </p:nvCxnSpPr>
        <p:spPr>
          <a:xfrm flipH="1" flipV="1">
            <a:off x="4801161" y="2192973"/>
            <a:ext cx="408388" cy="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>
            <a:extLst>
              <a:ext uri="{FF2B5EF4-FFF2-40B4-BE49-F238E27FC236}">
                <a16:creationId xmlns:a16="http://schemas.microsoft.com/office/drawing/2014/main" xmlns="" id="{C44D3754-AC9F-4EDF-9612-1E56B6BFA1D2}"/>
              </a:ext>
            </a:extLst>
          </p:cNvPr>
          <p:cNvCxnSpPr>
            <a:cxnSpLocks/>
          </p:cNvCxnSpPr>
          <p:nvPr/>
        </p:nvCxnSpPr>
        <p:spPr>
          <a:xfrm flipV="1">
            <a:off x="2564003" y="2760693"/>
            <a:ext cx="0" cy="3641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xmlns="" id="{A92D1E5C-ED35-44E1-882B-1B466833894A}"/>
              </a:ext>
            </a:extLst>
          </p:cNvPr>
          <p:cNvCxnSpPr>
            <a:cxnSpLocks/>
          </p:cNvCxnSpPr>
          <p:nvPr/>
        </p:nvCxnSpPr>
        <p:spPr>
          <a:xfrm flipV="1">
            <a:off x="3269246" y="2791015"/>
            <a:ext cx="0" cy="21972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>
            <a:extLst>
              <a:ext uri="{FF2B5EF4-FFF2-40B4-BE49-F238E27FC236}">
                <a16:creationId xmlns:a16="http://schemas.microsoft.com/office/drawing/2014/main" xmlns="" id="{69DC2A57-1E31-4992-9B37-3E81C3803A1D}"/>
              </a:ext>
            </a:extLst>
          </p:cNvPr>
          <p:cNvCxnSpPr>
            <a:cxnSpLocks/>
          </p:cNvCxnSpPr>
          <p:nvPr/>
        </p:nvCxnSpPr>
        <p:spPr>
          <a:xfrm flipV="1">
            <a:off x="4085946" y="2813338"/>
            <a:ext cx="0" cy="55399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xmlns="" id="{4CDE338B-2FFD-471A-9AD2-087CFA4D99EE}"/>
              </a:ext>
            </a:extLst>
          </p:cNvPr>
          <p:cNvCxnSpPr>
            <a:cxnSpLocks/>
          </p:cNvCxnSpPr>
          <p:nvPr/>
        </p:nvCxnSpPr>
        <p:spPr>
          <a:xfrm>
            <a:off x="1880044" y="2171861"/>
            <a:ext cx="451105" cy="16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xmlns="" id="{211402AC-BEB6-4850-9631-5A753F6D321B}"/>
              </a:ext>
            </a:extLst>
          </p:cNvPr>
          <p:cNvCxnSpPr>
            <a:cxnSpLocks/>
          </p:cNvCxnSpPr>
          <p:nvPr/>
        </p:nvCxnSpPr>
        <p:spPr>
          <a:xfrm>
            <a:off x="2977121" y="1680980"/>
            <a:ext cx="0" cy="29170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>
            <a:extLst>
              <a:ext uri="{FF2B5EF4-FFF2-40B4-BE49-F238E27FC236}">
                <a16:creationId xmlns:a16="http://schemas.microsoft.com/office/drawing/2014/main" xmlns="" id="{E3829B9F-5B64-4757-AE3C-F12B96A20B57}"/>
              </a:ext>
            </a:extLst>
          </p:cNvPr>
          <p:cNvCxnSpPr>
            <a:cxnSpLocks/>
          </p:cNvCxnSpPr>
          <p:nvPr/>
        </p:nvCxnSpPr>
        <p:spPr>
          <a:xfrm>
            <a:off x="3728332" y="1740264"/>
            <a:ext cx="0" cy="23241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>
            <a:extLst>
              <a:ext uri="{FF2B5EF4-FFF2-40B4-BE49-F238E27FC236}">
                <a16:creationId xmlns:a16="http://schemas.microsoft.com/office/drawing/2014/main" xmlns="" id="{9E2BEE16-F310-44F5-A7DD-63D6E8DFE66B}"/>
              </a:ext>
            </a:extLst>
          </p:cNvPr>
          <p:cNvCxnSpPr>
            <a:cxnSpLocks/>
          </p:cNvCxnSpPr>
          <p:nvPr/>
        </p:nvCxnSpPr>
        <p:spPr>
          <a:xfrm flipH="1">
            <a:off x="4347160" y="1528140"/>
            <a:ext cx="4165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Рисунок 104" descr="Изображение выглядит как небо&#10;&#10;Автоматически созданное описание">
            <a:extLst>
              <a:ext uri="{FF2B5EF4-FFF2-40B4-BE49-F238E27FC236}">
                <a16:creationId xmlns:a16="http://schemas.microsoft.com/office/drawing/2014/main" xmlns="" id="{C01E1065-85B7-4FF4-8A18-813E5DE635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75" y="1375774"/>
            <a:ext cx="207323" cy="198652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xmlns="" id="{FD03C591-B39C-400E-8D1B-F00BDD5C08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530" y="2052072"/>
            <a:ext cx="248567" cy="248567"/>
          </a:xfrm>
          <a:prstGeom prst="rect">
            <a:avLst/>
          </a:prstGeom>
        </p:spPr>
      </p:pic>
      <p:pic>
        <p:nvPicPr>
          <p:cNvPr id="107" name="Рисунок 106" descr="Изображение выглядит как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3F0AB6E-3782-440D-8859-E8BAF090C3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613114" y="1405859"/>
            <a:ext cx="230018" cy="230559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xmlns="" id="{23A6D35D-D07F-4F08-AEA2-93937BB942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805" y="2620270"/>
            <a:ext cx="241225" cy="209258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xmlns="" id="{6D1C8BD2-12C2-4CFF-8A2A-8E745DA3C1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24" y="3301114"/>
            <a:ext cx="336922" cy="336764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xmlns="" id="{14192CF5-D836-41F5-8F30-6E4614F5169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595" y="3491948"/>
            <a:ext cx="381387" cy="39760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xmlns="" id="{2CEFCEED-8DCB-493C-A0B6-A2D23CAC558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867" y="1376900"/>
            <a:ext cx="225841" cy="301592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347157" y="1530890"/>
            <a:ext cx="0" cy="44179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Рисунок 118">
            <a:extLst>
              <a:ext uri="{FF2B5EF4-FFF2-40B4-BE49-F238E27FC236}">
                <a16:creationId xmlns:a16="http://schemas.microsoft.com/office/drawing/2014/main" xmlns="" id="{FD03C591-B39C-400E-8D1B-F00BDD5C08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260" y="2074734"/>
            <a:ext cx="248567" cy="248567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небо&#10;&#10;Автоматически созданное описание">
            <a:extLst>
              <a:ext uri="{FF2B5EF4-FFF2-40B4-BE49-F238E27FC236}">
                <a16:creationId xmlns:a16="http://schemas.microsoft.com/office/drawing/2014/main" xmlns="" id="{C01E1065-85B7-4FF4-8A18-813E5DE635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74" y="3124812"/>
            <a:ext cx="207323" cy="198652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122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/>
          <p:cNvSpPr txBox="1">
            <a:spLocks/>
          </p:cNvSpPr>
          <p:nvPr/>
        </p:nvSpPr>
        <p:spPr>
          <a:xfrm>
            <a:off x="251520" y="261566"/>
            <a:ext cx="8819456" cy="506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 НГТУ</a:t>
            </a:r>
            <a:r>
              <a:rPr lang="en-US" sz="28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НЭТИ</a:t>
            </a:r>
            <a:endParaRPr lang="ru-RU" sz="2800" b="1" dirty="0">
              <a:solidFill>
                <a:srgbClr val="960E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8757"/>
              </p:ext>
            </p:extLst>
          </p:nvPr>
        </p:nvGraphicFramePr>
        <p:xfrm>
          <a:off x="323528" y="1610244"/>
          <a:ext cx="8535322" cy="260771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40430">
                  <a:extLst>
                    <a:ext uri="{9D8B030D-6E8A-4147-A177-3AD203B41FA5}">
                      <a16:colId xmlns:a16="http://schemas.microsoft.com/office/drawing/2014/main" xmlns="" val="1321465081"/>
                    </a:ext>
                  </a:extLst>
                </a:gridCol>
                <a:gridCol w="4394892">
                  <a:extLst>
                    <a:ext uri="{9D8B030D-6E8A-4147-A177-3AD203B41FA5}">
                      <a16:colId xmlns:a16="http://schemas.microsoft.com/office/drawing/2014/main" xmlns="" val="2219348973"/>
                    </a:ext>
                  </a:extLst>
                </a:gridCol>
              </a:tblGrid>
              <a:tr h="3986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ПОЛНОЕ НАИМЕНОВАНИЕ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Stem Text" panose="020B0503020203020204" pitchFamily="34" charset="-52"/>
                        <a:cs typeface="Arial" panose="020B0604020202020204" pitchFamily="34" charset="0"/>
                      </a:endParaRPr>
                    </a:p>
                  </a:txBody>
                  <a:tcPr marL="77835" marR="77835" marT="38917" marB="389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9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 СОКРАЩЕННОЕ НАИМЕНОВАНИЕ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Stem Text" panose="020B0503020203020204" pitchFamily="34" charset="-52"/>
                        <a:cs typeface="Arial" panose="020B0604020202020204" pitchFamily="34" charset="0"/>
                      </a:endParaRPr>
                    </a:p>
                  </a:txBody>
                  <a:tcPr marL="77835" marR="77835" marT="38917" marB="389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9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1057422"/>
                  </a:ext>
                </a:extLst>
              </a:tr>
              <a:tr h="1537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Федеральное государственное бюджетное образовательное учреждение высшего образования «Новосибирский государственный технический университет НЭТИ»</a:t>
                      </a:r>
                    </a:p>
                  </a:txBody>
                  <a:tcPr marL="77835" marR="77835" marT="38917" marB="389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Новосибирский государственный технический университет НЭТИ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НГТУ НЭТИ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ФГБОУ ВО «Новосибирский государственный технический университет НЭТИ»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Stem Text" panose="020B0503020203020204" pitchFamily="34" charset="-52"/>
                          <a:cs typeface="Arial" panose="020B0604020202020204" pitchFamily="34" charset="0"/>
                        </a:rPr>
                        <a:t>ФГБОУ ВО «НГТУ НЭТИ»</a:t>
                      </a:r>
                    </a:p>
                  </a:txBody>
                  <a:tcPr marL="77835" marR="77835" marT="38917" marB="389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9544877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57760" y="822290"/>
            <a:ext cx="84716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26 июня Ученый совет проголосовал за переименование университета в рамках завершения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ребрендинга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На данный момент идет подготовка изменений в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Устав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университета для документального закрепления решения.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4155926"/>
            <a:ext cx="8471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февраля 2019 года УИП и ЦИУ ведут разработку нового сайта с адаптивными версиями для мобильных устройств и гаджетов.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План запуска до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октября 2019 года.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8698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4731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77"/>
          <a:stretch/>
        </p:blipFill>
        <p:spPr>
          <a:xfrm>
            <a:off x="5004048" y="267495"/>
            <a:ext cx="2016223" cy="4320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01" b="16761"/>
          <a:stretch/>
        </p:blipFill>
        <p:spPr>
          <a:xfrm>
            <a:off x="7127776" y="291842"/>
            <a:ext cx="1683525" cy="35760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1841"/>
            <a:ext cx="4248472" cy="40848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6340" y="4066218"/>
            <a:ext cx="1539510" cy="51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4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79797"/>
            <a:ext cx="78843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в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реализации Программы развития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2018/19 учебный год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462812"/>
              </p:ext>
            </p:extLst>
          </p:nvPr>
        </p:nvGraphicFramePr>
        <p:xfrm>
          <a:off x="0" y="1014400"/>
          <a:ext cx="9144001" cy="371759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95536">
                  <a:extLst>
                    <a:ext uri="{9D8B030D-6E8A-4147-A177-3AD203B41FA5}">
                      <a16:colId xmlns:a16="http://schemas.microsoft.com/office/drawing/2014/main" xmlns="" val="4126741134"/>
                    </a:ext>
                  </a:extLst>
                </a:gridCol>
                <a:gridCol w="3820790">
                  <a:extLst>
                    <a:ext uri="{9D8B030D-6E8A-4147-A177-3AD203B41FA5}">
                      <a16:colId xmlns:a16="http://schemas.microsoft.com/office/drawing/2014/main" xmlns="" val="1152153669"/>
                    </a:ext>
                  </a:extLst>
                </a:gridCol>
                <a:gridCol w="4927675">
                  <a:extLst>
                    <a:ext uri="{9D8B030D-6E8A-4147-A177-3AD203B41FA5}">
                      <a16:colId xmlns:a16="http://schemas.microsoft.com/office/drawing/2014/main" xmlns="" val="2759693900"/>
                    </a:ext>
                  </a:extLst>
                </a:gridCol>
              </a:tblGrid>
              <a:tr h="338991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0E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ЗАДАЧА</a:t>
                      </a:r>
                      <a:endParaRPr lang="ru-RU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0E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ЧТО СДЕЛАНО</a:t>
                      </a:r>
                      <a:endParaRPr lang="ru-RU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0E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6464012"/>
                  </a:ext>
                </a:extLst>
              </a:tr>
              <a:tr h="60093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Завершение актуализации документов по образовательным программам в связи с возможной надзорной проверкой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Выполнена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ежегодная актуализация ОП с учетом новых нормативных требований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7023060"/>
                  </a:ext>
                </a:extLst>
              </a:tr>
              <a:tr h="127892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Проведение мероприятий по реализации проектной деятельности обучающихся по образовательным программам </a:t>
                      </a:r>
                      <a:r>
                        <a:rPr lang="ru-RU" sz="11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бакалавриата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ru-RU" sz="11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специалитета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Реализовано 276 студенческих проектов с участием свыше 1500 студентов.</a:t>
                      </a:r>
                    </a:p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Для повышения качества студенческих проектов и мотивации участников проектной деятельности предложено ежегодное проведение Образовательной сессии НГТУ, включающей 2 конкурса проектов (</a:t>
                      </a:r>
                      <a:r>
                        <a:rPr lang="ru-RU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грантовый</a:t>
                      </a: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премиальный), а также вовлечение проектных команд в конкурсы регионального и всероссийского уровней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180400162"/>
                  </a:ext>
                </a:extLst>
              </a:tr>
              <a:tr h="60093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Организация перехода образовательных программ на ФГОС 3++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Разработаны шаблоны документов по ОП, доработана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САПР ОП, завершается разработка ОП по направлениям, по которым утверждены ФГОС 3++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6993683"/>
                  </a:ext>
                </a:extLst>
              </a:tr>
              <a:tr h="43144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Подготовка и проведение аккредитации по отдельным образовательным программам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Аккредитовано 2 образовательные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программы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370512925"/>
                  </a:ext>
                </a:extLst>
              </a:tr>
              <a:tr h="46635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Работа по уменьшению учебной нагрузки преподавателя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Согласованы требования к структуре дисциплин, внесены изменения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УП и ОП, касающиеся уменьшения учебной нагрузки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2455713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283376" y="267494"/>
            <a:ext cx="7745008" cy="474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ЗАДАЧ УНИВЕРСИТЕТА</a:t>
            </a:r>
            <a:endParaRPr lang="ru-RU" sz="2800" b="1" dirty="0">
              <a:solidFill>
                <a:srgbClr val="960E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53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080" y="985850"/>
            <a:ext cx="5244278" cy="31717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800" dirty="0"/>
              <a:t>НГТУ НЭТИ в июне и июле занимает первое место в независимом мониторинге результативности реализации </a:t>
            </a:r>
            <a:r>
              <a:rPr lang="ru-RU" sz="1800" dirty="0" err="1"/>
              <a:t>медиастратегий</a:t>
            </a:r>
            <a:r>
              <a:rPr lang="ru-RU" sz="1800" dirty="0"/>
              <a:t> университетов на российском информационном поле «Социальный навигатор» МИА «Россия сегодня».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500" b="1" dirty="0" smtClean="0"/>
              <a:t>МЕДИАИНДЕКС РАССЧИТЫВАЕТСЯ НА ОСНОВЕ ПОКАЗАТЕЛЕЙ: </a:t>
            </a:r>
          </a:p>
          <a:p>
            <a:pPr>
              <a:buClr>
                <a:srgbClr val="960E0E"/>
              </a:buClr>
              <a:buFont typeface="Wingdings" panose="05000000000000000000" pitchFamily="2" charset="2"/>
              <a:buChar char="§"/>
            </a:pPr>
            <a:r>
              <a:rPr lang="ru-RU" sz="1500" dirty="0" smtClean="0"/>
              <a:t>аудитория </a:t>
            </a:r>
            <a:r>
              <a:rPr lang="ru-RU" sz="1500" dirty="0"/>
              <a:t>сайта вуза в замеряемый месяц;</a:t>
            </a:r>
          </a:p>
          <a:p>
            <a:pPr>
              <a:buClr>
                <a:srgbClr val="960E0E"/>
              </a:buClr>
              <a:buFont typeface="Wingdings" panose="05000000000000000000" pitchFamily="2" charset="2"/>
              <a:buChar char="§"/>
            </a:pPr>
            <a:r>
              <a:rPr lang="ru-RU" sz="1500" dirty="0"/>
              <a:t>количество упоминаний вуза в новостных сообщениях электронных СМИ, измеряемое по одной из ведущих поисковых систем России (</a:t>
            </a:r>
            <a:r>
              <a:rPr lang="ru-RU" sz="1500" dirty="0" err="1"/>
              <a:t>Yandex</a:t>
            </a:r>
            <a:r>
              <a:rPr lang="ru-RU" sz="1500" dirty="0"/>
              <a:t>).</a:t>
            </a:r>
          </a:p>
          <a:p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1338" t="5201" r="40791" b="45886"/>
          <a:stretch/>
        </p:blipFill>
        <p:spPr>
          <a:xfrm>
            <a:off x="6081684" y="-2"/>
            <a:ext cx="3026820" cy="4659983"/>
          </a:xfrm>
          <a:prstGeom prst="rect">
            <a:avLst/>
          </a:prstGeom>
          <a:effectLst>
            <a:outerShdw blurRad="203200" dist="139700" dir="3900000" sx="96000" sy="96000" algn="ctr" rotWithShape="0">
              <a:srgbClr val="000000">
                <a:alpha val="18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51520" y="267494"/>
            <a:ext cx="9144000" cy="5890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МЕДИАИНДЕКС</a:t>
            </a:r>
            <a:endParaRPr lang="ru-RU" sz="2800" b="1" dirty="0">
              <a:solidFill>
                <a:srgbClr val="960E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8598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C36CE9F-25DD-45D9-AB6F-25E6E4C0F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2" y="190461"/>
            <a:ext cx="4072136" cy="4541529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46856" y="1275606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altLang="ru-RU" sz="4000" b="1" dirty="0">
              <a:solidFill>
                <a:srgbClr val="960E0E"/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0BA2E6AA-BCF9-4230-9EE2-8B39DDFF4963}"/>
              </a:ext>
            </a:extLst>
          </p:cNvPr>
          <p:cNvSpPr txBox="1">
            <a:spLocks/>
          </p:cNvSpPr>
          <p:nvPr/>
        </p:nvSpPr>
        <p:spPr>
          <a:xfrm>
            <a:off x="4211960" y="3363958"/>
            <a:ext cx="4752528" cy="11521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МОДЕРНИЗАЦИЯ МТБ </a:t>
            </a:r>
          </a:p>
          <a:p>
            <a:pPr algn="l"/>
            <a:r>
              <a:rPr lang="ru-RU" alt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СОЦИАЛЬНО-КУЛЬТУРНОЙ ИНФРАСТРУКТУРЫ</a:t>
            </a:r>
            <a:endParaRPr lang="ru-RU" alt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9BC2D84-531D-4FC3-A399-CA9FD45B91EB}"/>
              </a:ext>
            </a:extLst>
          </p:cNvPr>
          <p:cNvSpPr/>
          <p:nvPr/>
        </p:nvSpPr>
        <p:spPr>
          <a:xfrm>
            <a:off x="2699792" y="3363958"/>
            <a:ext cx="1080121" cy="108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30200" dist="228600" dir="5400000" sx="90000" sy="9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</a:t>
            </a:r>
            <a:endParaRPr lang="ru-RU" sz="4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4196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251520" y="408384"/>
            <a:ext cx="9252520" cy="535105"/>
          </a:xfrm>
        </p:spPr>
        <p:txBody>
          <a:bodyPr>
            <a:noAutofit/>
          </a:bodyPr>
          <a:lstStyle/>
          <a:p>
            <a:pPr algn="l" eaLnBrk="1" hangingPunct="1"/>
            <a:r>
              <a:rPr lang="ru-RU" altLang="ru-RU" sz="2800" b="1" dirty="0" smtClean="0">
                <a:solidFill>
                  <a:srgbClr val="960E0E"/>
                </a:solidFill>
              </a:rPr>
              <a:t>МЕРОПРИЯТИЯ </a:t>
            </a:r>
            <a:r>
              <a:rPr lang="en-US" altLang="ru-RU" sz="2800" b="1" dirty="0" smtClean="0">
                <a:solidFill>
                  <a:srgbClr val="960E0E"/>
                </a:solidFill>
              </a:rPr>
              <a:t/>
            </a:r>
            <a:br>
              <a:rPr lang="en-US" altLang="ru-RU" sz="2800" b="1" dirty="0" smtClean="0">
                <a:solidFill>
                  <a:srgbClr val="960E0E"/>
                </a:solidFill>
              </a:rPr>
            </a:br>
            <a:r>
              <a:rPr lang="ru-RU" altLang="ru-RU" sz="2800" b="1" dirty="0" smtClean="0">
                <a:solidFill>
                  <a:srgbClr val="960E0E"/>
                </a:solidFill>
              </a:rPr>
              <a:t>ПО ПРОГРАММЕ РАЗВИТИЯ</a:t>
            </a:r>
            <a:endParaRPr lang="ru-RU" altLang="ru-RU" sz="2800" b="1" dirty="0">
              <a:solidFill>
                <a:srgbClr val="960E0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80528" y="1131590"/>
            <a:ext cx="4789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 РЕМОНТ В ОБЪЕМЕ</a:t>
            </a:r>
            <a:endParaRPr lang="ru-RU" altLang="ru-RU" b="1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67287"/>
              </p:ext>
            </p:extLst>
          </p:nvPr>
        </p:nvGraphicFramePr>
        <p:xfrm>
          <a:off x="323528" y="1563638"/>
          <a:ext cx="7704856" cy="2884482"/>
        </p:xfrm>
        <a:graphic>
          <a:graphicData uri="http://schemas.openxmlformats.org/drawingml/2006/table">
            <a:tbl>
              <a:tblPr bandRow="1">
                <a:tableStyleId>{D7AC3CCA-C797-4891-BE02-D94E43425B78}</a:tableStyleId>
              </a:tblPr>
              <a:tblGrid>
                <a:gridCol w="5627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76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463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5E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5E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463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ОБЩЕЖИТИЯ (</a:t>
                      </a: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IV, III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ОБЩЕЖИТИЯ)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575</a:t>
                      </a: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,8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2622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МИНИ-ФУТБОЛЬНОЕ ПОЛЕ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1358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АУДИТОРИИ ПО КОРПУСАМ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261,6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УЧЕБНЫЕ И НАУЧНЫЕ ЛАБОРАТОРИИ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654,4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КРОВЛИ И ФАСАДЫ ЗДАНИЙ</a:t>
                      </a: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(V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IV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КОРПУСА, </a:t>
                      </a: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ОБЩЕЖИТИЕ</a:t>
                      </a: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693,9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БЛАГОУСТРОЙСТВО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6480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492" t="36134" r="3038" b="9320"/>
          <a:stretch/>
        </p:blipFill>
        <p:spPr>
          <a:xfrm>
            <a:off x="-36512" y="-20538"/>
            <a:ext cx="9217024" cy="29498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55" y="2696441"/>
            <a:ext cx="3060619" cy="20331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1776"/>
            <a:ext cx="3024108" cy="2032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82" y="2699190"/>
            <a:ext cx="3060619" cy="2032800"/>
          </a:xfrm>
          <a:prstGeom prst="rect">
            <a:avLst/>
          </a:prstGeom>
        </p:spPr>
      </p:pic>
      <p:sp>
        <p:nvSpPr>
          <p:cNvPr id="31" name="Скругленный прямоугольник 4"/>
          <p:cNvSpPr/>
          <p:nvPr/>
        </p:nvSpPr>
        <p:spPr>
          <a:xfrm>
            <a:off x="5650099" y="460551"/>
            <a:ext cx="3602066" cy="25283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22860" rIns="45720" bIns="2286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6235828" y="4367579"/>
            <a:ext cx="2237081" cy="292403"/>
            <a:chOff x="-125796" y="68693"/>
            <a:chExt cx="1971193" cy="1283100"/>
          </a:xfrm>
          <a:solidFill>
            <a:schemeClr val="bg1"/>
          </a:solidFill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-125796" y="68693"/>
              <a:ext cx="1971193" cy="1246662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-69732" y="108279"/>
              <a:ext cx="1849479" cy="12435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АЛЛЕЯ РЭФ</a:t>
              </a:r>
              <a:endPara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3A19D4D6-6EB2-4C19-81EF-9AABC6933F11}"/>
              </a:ext>
            </a:extLst>
          </p:cNvPr>
          <p:cNvGrpSpPr/>
          <p:nvPr/>
        </p:nvGrpSpPr>
        <p:grpSpPr>
          <a:xfrm>
            <a:off x="238055" y="4376600"/>
            <a:ext cx="5036103" cy="283382"/>
            <a:chOff x="-3150690" y="108278"/>
            <a:chExt cx="4437538" cy="1243515"/>
          </a:xfrm>
          <a:solidFill>
            <a:schemeClr val="bg1"/>
          </a:solidFill>
        </p:grpSpPr>
        <p:sp>
          <p:nvSpPr>
            <p:cNvPr id="21" name="Скругленный прямоугольник 4">
              <a:extLst>
                <a:ext uri="{FF2B5EF4-FFF2-40B4-BE49-F238E27FC236}">
                  <a16:creationId xmlns:a16="http://schemas.microsoft.com/office/drawing/2014/main" xmlns="" id="{F5165762-84B0-4F45-A4B8-7F273B619E40}"/>
                </a:ext>
              </a:extLst>
            </p:cNvPr>
            <p:cNvSpPr/>
            <p:nvPr/>
          </p:nvSpPr>
          <p:spPr>
            <a:xfrm>
              <a:off x="-562631" y="108278"/>
              <a:ext cx="1849479" cy="12435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КОРПУС, АУД. 805</a:t>
              </a:r>
              <a:endPara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Скругленный прямоугольник 4">
              <a:extLst>
                <a:ext uri="{FF2B5EF4-FFF2-40B4-BE49-F238E27FC236}">
                  <a16:creationId xmlns:a16="http://schemas.microsoft.com/office/drawing/2014/main" xmlns="" id="{12F46086-8E49-4BB8-9B23-55E8953B9929}"/>
                </a:ext>
              </a:extLst>
            </p:cNvPr>
            <p:cNvSpPr/>
            <p:nvPr/>
          </p:nvSpPr>
          <p:spPr>
            <a:xfrm>
              <a:off x="-3150690" y="108278"/>
              <a:ext cx="1849479" cy="124351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КОРПУС, АУД. 104</a:t>
              </a:r>
              <a:endPara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Скругленный прямоугольник 4">
            <a:extLst>
              <a:ext uri="{FF2B5EF4-FFF2-40B4-BE49-F238E27FC236}">
                <a16:creationId xmlns:a16="http://schemas.microsoft.com/office/drawing/2014/main" xmlns="" id="{E086B43A-97F7-4493-B395-04916E2C185F}"/>
              </a:ext>
            </a:extLst>
          </p:cNvPr>
          <p:cNvSpPr/>
          <p:nvPr/>
        </p:nvSpPr>
        <p:spPr>
          <a:xfrm>
            <a:off x="238015" y="2343800"/>
            <a:ext cx="2098949" cy="283382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22860" rIns="45720" bIns="2286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ФУТБОЛЬНОЕ ПОЛЕ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8726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0" b="20261"/>
          <a:stretch/>
        </p:blipFill>
        <p:spPr>
          <a:xfrm>
            <a:off x="2209895" y="209642"/>
            <a:ext cx="6932839" cy="4522396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B0F78D85-B0E0-4802-A367-43746B02FDCF}"/>
              </a:ext>
            </a:extLst>
          </p:cNvPr>
          <p:cNvGrpSpPr/>
          <p:nvPr/>
        </p:nvGrpSpPr>
        <p:grpSpPr>
          <a:xfrm>
            <a:off x="-5763" y="195487"/>
            <a:ext cx="2273507" cy="4536551"/>
            <a:chOff x="-5763" y="195486"/>
            <a:chExt cx="2609452" cy="524115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07326"/>
              <a:ext cx="2603665" cy="1729315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5486"/>
              <a:ext cx="2603689" cy="1782525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63" y="1978011"/>
              <a:ext cx="2603689" cy="1729315"/>
            </a:xfrm>
            <a:prstGeom prst="rect">
              <a:avLst/>
            </a:prstGeom>
          </p:spPr>
        </p:pic>
      </p:grpSp>
      <p:sp>
        <p:nvSpPr>
          <p:cNvPr id="12" name="Скругленный прямоугольник 4">
            <a:extLst>
              <a:ext uri="{FF2B5EF4-FFF2-40B4-BE49-F238E27FC236}">
                <a16:creationId xmlns:a16="http://schemas.microsoft.com/office/drawing/2014/main" xmlns="" id="{E086B43A-97F7-4493-B395-04916E2C185F}"/>
              </a:ext>
            </a:extLst>
          </p:cNvPr>
          <p:cNvSpPr/>
          <p:nvPr/>
        </p:nvSpPr>
        <p:spPr>
          <a:xfrm>
            <a:off x="108435" y="1419622"/>
            <a:ext cx="2098949" cy="283382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22860" rIns="45720" bIns="22860" numCol="1" spcCol="1270" anchor="ctr" anchorCtr="0"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КОРПУС, АУД. 510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4">
            <a:extLst>
              <a:ext uri="{FF2B5EF4-FFF2-40B4-BE49-F238E27FC236}">
                <a16:creationId xmlns:a16="http://schemas.microsoft.com/office/drawing/2014/main" xmlns="" id="{E086B43A-97F7-4493-B395-04916E2C185F}"/>
              </a:ext>
            </a:extLst>
          </p:cNvPr>
          <p:cNvSpPr/>
          <p:nvPr/>
        </p:nvSpPr>
        <p:spPr>
          <a:xfrm>
            <a:off x="105925" y="2923849"/>
            <a:ext cx="2098949" cy="283382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22860" rIns="45720" bIns="22860" numCol="1" spcCol="1270" anchor="ctr" anchorCtr="0"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КОРПУС, АУД. 291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4">
            <a:extLst>
              <a:ext uri="{FF2B5EF4-FFF2-40B4-BE49-F238E27FC236}">
                <a16:creationId xmlns:a16="http://schemas.microsoft.com/office/drawing/2014/main" xmlns="" id="{E086B43A-97F7-4493-B395-04916E2C185F}"/>
              </a:ext>
            </a:extLst>
          </p:cNvPr>
          <p:cNvSpPr/>
          <p:nvPr/>
        </p:nvSpPr>
        <p:spPr>
          <a:xfrm>
            <a:off x="52592" y="4397099"/>
            <a:ext cx="2098949" cy="283382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22860" rIns="45720" bIns="22860" numCol="1" spcCol="1270" anchor="ctr" anchorCtr="0"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КОРПУС, АУД. 602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4">
            <a:extLst>
              <a:ext uri="{FF2B5EF4-FFF2-40B4-BE49-F238E27FC236}">
                <a16:creationId xmlns:a16="http://schemas.microsoft.com/office/drawing/2014/main" xmlns="" id="{E086B43A-97F7-4493-B395-04916E2C185F}"/>
              </a:ext>
            </a:extLst>
          </p:cNvPr>
          <p:cNvSpPr/>
          <p:nvPr/>
        </p:nvSpPr>
        <p:spPr>
          <a:xfrm>
            <a:off x="2473051" y="4266274"/>
            <a:ext cx="3539109" cy="283382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22860" rIns="45720" bIns="22860" numCol="1" spcCol="1270" anchor="ctr" anchorCtr="0"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ЭКСПЕРИМЕНТАЛЬНЫЙ ЦЕНТР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9065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211217"/>
            <a:ext cx="8229600" cy="85725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960E0E"/>
                </a:solidFill>
              </a:rPr>
              <a:t>СТРИТ-АРТ ФЕСТИВАЛЬ «ГРАФИТ НАУКИ»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840" y="1070037"/>
            <a:ext cx="8229600" cy="14297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/>
              <a:t>С 27 июля по 4 августа на территории университета прошел научный стрит-арт фестиваль «Графит науки». Художники изо всей России создали 11 масштабных граффити и готовы рассказать, как наука превращается в произведение уличного искусства. </a:t>
            </a:r>
            <a:endParaRPr lang="ru-RU" sz="1400" dirty="0" smtClean="0"/>
          </a:p>
          <a:p>
            <a:pPr marL="0" indent="0">
              <a:buNone/>
            </a:pPr>
            <a:r>
              <a:rPr lang="ru-RU" sz="1400" dirty="0" smtClean="0"/>
              <a:t>«</a:t>
            </a:r>
            <a:r>
              <a:rPr lang="ru-RU" sz="1400" dirty="0"/>
              <a:t>Графит науки» — </a:t>
            </a:r>
            <a:r>
              <a:rPr lang="ru-RU" sz="1400" dirty="0" smtClean="0"/>
              <a:t>это </a:t>
            </a:r>
            <a:r>
              <a:rPr lang="ru-RU" sz="1400" dirty="0"/>
              <a:t>больше, чем просто граффити-фестиваль, он посвящен последним научным открытиям, сделанным в Новосибирском государственном техническом университете НЭТИ. </a:t>
            </a:r>
            <a:r>
              <a:rPr lang="ru-RU" sz="1400" dirty="0" smtClean="0"/>
              <a:t>Под </a:t>
            </a:r>
            <a:r>
              <a:rPr lang="ru-RU" sz="1400" dirty="0"/>
              <a:t>граффити вуз отдал свыше 570 квадратных метров.</a:t>
            </a:r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99" y="2582304"/>
            <a:ext cx="3855734" cy="25611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47" y="2582303"/>
            <a:ext cx="3861953" cy="25643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" y="2579164"/>
            <a:ext cx="1700634" cy="256119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7095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D9D8009B-B7C8-4EAD-A230-43806815DF3C}"/>
              </a:ext>
            </a:extLst>
          </p:cNvPr>
          <p:cNvSpPr txBox="1">
            <a:spLocks/>
          </p:cNvSpPr>
          <p:nvPr/>
        </p:nvSpPr>
        <p:spPr>
          <a:xfrm>
            <a:off x="4067944" y="3363838"/>
            <a:ext cx="4752528" cy="1152128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3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ПОКАЗАТЕЛЕЙ ПРОГРАММЫ РАЗВИТИЯ</a:t>
            </a:r>
            <a:endParaRPr lang="ru-RU" altLang="ru-RU" sz="40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5073162-4EFE-4818-80EE-068F3ABA95F7}"/>
              </a:ext>
            </a:extLst>
          </p:cNvPr>
          <p:cNvSpPr/>
          <p:nvPr/>
        </p:nvSpPr>
        <p:spPr>
          <a:xfrm>
            <a:off x="0" y="195486"/>
            <a:ext cx="3851920" cy="4536504"/>
          </a:xfrm>
          <a:prstGeom prst="rect">
            <a:avLst/>
          </a:prstGeom>
          <a:gradFill flip="none" rotWithShape="1">
            <a:gsLst>
              <a:gs pos="0">
                <a:srgbClr val="DC0E4E"/>
              </a:gs>
              <a:gs pos="100000">
                <a:srgbClr val="960E0E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8B17C18-D601-4A20-A92A-E865FE8A8665}"/>
              </a:ext>
            </a:extLst>
          </p:cNvPr>
          <p:cNvSpPr/>
          <p:nvPr/>
        </p:nvSpPr>
        <p:spPr>
          <a:xfrm>
            <a:off x="2411760" y="3363958"/>
            <a:ext cx="1080121" cy="108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30200" dist="228600" dir="5400000" sx="90000" sy="9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542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436133"/>
              </p:ext>
            </p:extLst>
          </p:nvPr>
        </p:nvGraphicFramePr>
        <p:xfrm>
          <a:off x="323528" y="771550"/>
          <a:ext cx="8568952" cy="3930247"/>
        </p:xfrm>
        <a:graphic>
          <a:graphicData uri="http://schemas.openxmlformats.org/drawingml/2006/table">
            <a:tbl>
              <a:tblPr firstRow="1" firstCol="1" bandRow="1"/>
              <a:tblGrid>
                <a:gridCol w="31159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7645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68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68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789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9863">
                <a:tc>
                  <a:txBody>
                    <a:bodyPr/>
                    <a:lstStyle/>
                    <a:p>
                      <a:pPr indent="450215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ЦЕЛЕВОЙ ПОКАЗАТЕЛЬ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АВГУСТ</a:t>
                      </a:r>
                    </a:p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ПЛАН 2019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1114">
                <a:tc>
                  <a:txBody>
                    <a:bodyPr/>
                    <a:lstStyle/>
                    <a:p>
                      <a:pPr marL="2159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Общая численность студентов,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обучающихся по программам </a:t>
                      </a:r>
                      <a:r>
                        <a:rPr lang="ru-RU" sz="11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бакалавриата</a:t>
                      </a:r>
                      <a:r>
                        <a:rPr lang="ru-RU" sz="11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1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специалитета</a:t>
                      </a:r>
                      <a:r>
                        <a:rPr lang="ru-RU" sz="11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100" spc="-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магистратуры по очной форме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обучения, чел.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11 714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366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ru-RU" sz="16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7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вуза из всех источников (млн. руб.)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2 580,4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1927,84</a:t>
                      </a:r>
                    </a:p>
                  </a:txBody>
                  <a:tcPr marL="12077" marR="12077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0E4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2 730</a:t>
                      </a:r>
                    </a:p>
                  </a:txBody>
                  <a:tcPr marL="12077" marR="12077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7391">
                <a:tc>
                  <a:txBody>
                    <a:bodyPr/>
                    <a:lstStyle/>
                    <a:p>
                      <a:pPr marL="31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УГСН, по которым реализуются образовательные программы, ед.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0E4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30612">
                <a:tc>
                  <a:txBody>
                    <a:bodyPr/>
                    <a:lstStyle/>
                    <a:p>
                      <a:pPr marL="88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численности </a:t>
                      </a:r>
                      <a:r>
                        <a:rPr lang="ru-RU" sz="11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обучающихся (приведенного контингента) </a:t>
                      </a:r>
                    </a:p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программам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магистратуры подготовки и научно-педагогических кадров </a:t>
                      </a:r>
                      <a:endParaRPr lang="ru-RU" sz="11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11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аспирантуре в общей  численности </a:t>
                      </a:r>
                      <a:r>
                        <a:rPr lang="ru-RU" sz="1100" spc="-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приведенного контингента, </a:t>
                      </a: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обучающихся </a:t>
                      </a:r>
                      <a:endParaRPr lang="ru-RU" sz="1100" spc="-5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spc="-5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основным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образовательным программам высшего образования, %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19,09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,1</a:t>
                      </a:r>
                    </a:p>
                  </a:txBody>
                  <a:tcPr marL="12077" marR="12077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0E4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9933">
                <a:tc>
                  <a:txBody>
                    <a:bodyPr/>
                    <a:lstStyle/>
                    <a:p>
                      <a:pPr marL="241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spc="-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НИОКР в расчете на одного НПР (тыс. руб.)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468,26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252,4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0E4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241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публикаций организации, </a:t>
                      </a:r>
                      <a:r>
                        <a:rPr lang="ru-RU" sz="1100" spc="-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индексируемых в информационно-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аналитической системе научного </a:t>
                      </a: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цитирования </a:t>
                      </a:r>
                      <a:r>
                        <a:rPr lang="en-US" sz="11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 of Science</a:t>
                      </a: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расчете на 100 НПР, ед.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36,71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6087">
                <a:tc>
                  <a:txBody>
                    <a:bodyPr/>
                    <a:lstStyle/>
                    <a:p>
                      <a:pPr marL="336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публикаций организации, </a:t>
                      </a:r>
                      <a:r>
                        <a:rPr lang="ru-RU" sz="1100" spc="-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индексируемых в информационно-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аналитической системе научного цитирования 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Scopus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в расчете </a:t>
                      </a:r>
                    </a:p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100 НПР, ед.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61,79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30,80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324544" y="130324"/>
            <a:ext cx="9144000" cy="7132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3200"/>
              </a:lnSpc>
            </a:pPr>
            <a:r>
              <a:rPr lang="ru-RU" altLang="ru-RU" sz="2400" b="1" dirty="0" smtClean="0">
                <a:solidFill>
                  <a:srgbClr val="960E0E"/>
                </a:solidFill>
              </a:rPr>
              <a:t>ОСНОВНЫЕ ПОКАЗАТЕЛИ ПРОГРАММЫ РАЗВИТИЯ</a:t>
            </a:r>
            <a:endParaRPr lang="ru-RU" altLang="ru-RU" sz="2400" b="1" dirty="0">
              <a:solidFill>
                <a:srgbClr val="960E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996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111147"/>
              </p:ext>
            </p:extLst>
          </p:nvPr>
        </p:nvGraphicFramePr>
        <p:xfrm>
          <a:off x="323528" y="771550"/>
          <a:ext cx="8568952" cy="3840300"/>
        </p:xfrm>
        <a:graphic>
          <a:graphicData uri="http://schemas.openxmlformats.org/drawingml/2006/table">
            <a:tbl>
              <a:tblPr firstRow="1" firstCol="1" bandRow="1"/>
              <a:tblGrid>
                <a:gridCol w="31159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7645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45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450215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ЦЕЛЕВОЙ ПОКАЗАТЕЛЬ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АВГУСТ</a:t>
                      </a:r>
                    </a:p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ПЛАН 2019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2159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научных журналов, включенных в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 of Science Core Collection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или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Scopus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ед.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выпускников,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трудоустроившихся в течение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календарного года, следующего за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годом выпуска, в субъекте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Российской Федерации, на территории которого находится университет,</a:t>
                      </a: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данные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 конце года</a:t>
                      </a: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1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численности обучающихся (приведенного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контингента) по проектно-ориентированным образовательным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программам, в общей </a:t>
                      </a: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численности обучающихся (приведенного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контингента), %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1-е </a:t>
                      </a:r>
                      <a:r>
                        <a:rPr lang="ru-RU" sz="9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полугодие: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 концу года: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8296">
                <a:tc>
                  <a:txBody>
                    <a:bodyPr/>
                    <a:lstStyle/>
                    <a:p>
                      <a:pPr marL="88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от НИОКР (за исключением </a:t>
                      </a: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средств бюджетной системы Российской Федерации,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государственных фондов поддержки науки) в расчете на одного НПР (тыс. руб.)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160,3 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134,5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0E4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241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Совокупный оборот малых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инновационных предприятий, </a:t>
                      </a: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созданных при университете (млн. руб.)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7,79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3,284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0E4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241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команд-резидентов </a:t>
                      </a: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бизнес-инкубаторов и технопарков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университета, ед.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9058" marR="905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0E4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077" marR="1207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-324544" y="130324"/>
            <a:ext cx="9144000" cy="7132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3200"/>
              </a:lnSpc>
            </a:pPr>
            <a:r>
              <a:rPr lang="ru-RU" altLang="ru-RU" sz="2400" b="1" dirty="0" smtClean="0">
                <a:solidFill>
                  <a:srgbClr val="960E0E"/>
                </a:solidFill>
              </a:rPr>
              <a:t>ОСНОВНЫЕ ПОКАЗАТЕЛИ ПРОГРАММЫ РАЗВИТИЯ</a:t>
            </a:r>
            <a:endParaRPr lang="ru-RU" altLang="ru-RU" sz="2400" b="1" dirty="0">
              <a:solidFill>
                <a:srgbClr val="960E0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275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957324"/>
              </p:ext>
            </p:extLst>
          </p:nvPr>
        </p:nvGraphicFramePr>
        <p:xfrm>
          <a:off x="360547" y="1275606"/>
          <a:ext cx="8136905" cy="3129267"/>
        </p:xfrm>
        <a:graphic>
          <a:graphicData uri="http://schemas.openxmlformats.org/drawingml/2006/table">
            <a:tbl>
              <a:tblPr firstRow="1" firstCol="1" bandRow="1"/>
              <a:tblGrid>
                <a:gridCol w="55446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73560">
                <a:tc>
                  <a:txBody>
                    <a:bodyPr/>
                    <a:lstStyle/>
                    <a:p>
                      <a:pPr marL="0" indent="180975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ЦЕЛЕВОЙ ПОКАЗАТЕЛЬ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АВГУСТ</a:t>
                      </a:r>
                    </a:p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ПЛАН 2019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1793">
                <a:tc>
                  <a:txBody>
                    <a:bodyPr/>
                    <a:lstStyle/>
                    <a:p>
                      <a:pPr marL="180975" indent="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базовых кафедр совместно с предприятиями региона, академическими институтами СО РАН, государственными научными институтами, ед.</a:t>
                      </a:r>
                    </a:p>
                  </a:txBody>
                  <a:tcPr marL="12712" marR="1271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2712" marR="127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712" marR="127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0E4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712" marR="127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5875">
                <a:tc>
                  <a:txBody>
                    <a:bodyPr/>
                    <a:lstStyle/>
                    <a:p>
                      <a:pPr marL="180975" indent="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образовательных программ в сетевой форме реализации, ед.</a:t>
                      </a:r>
                    </a:p>
                  </a:txBody>
                  <a:tcPr marL="12712" marR="1271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2712" marR="127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2712" marR="127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0E4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712" marR="127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5875">
                <a:tc>
                  <a:txBody>
                    <a:bodyPr/>
                    <a:lstStyle/>
                    <a:p>
                      <a:pPr marL="180975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образовательных программ, имеющих профессионально-общественную аккредитацию, ед.</a:t>
                      </a:r>
                    </a:p>
                  </a:txBody>
                  <a:tcPr marL="12712" marR="1271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2712" marR="127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2712" marR="127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712" marR="127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92164">
                <a:tc>
                  <a:txBody>
                    <a:bodyPr/>
                    <a:lstStyle/>
                    <a:p>
                      <a:pPr marL="180975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балл ЕГЭ студентов вуза, принятых для обучения по очной форме обучения за счет средств федерального бюджета по программам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бакалавриата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программам подготовки специалистов, балл</a:t>
                      </a:r>
                    </a:p>
                  </a:txBody>
                  <a:tcPr marL="12712" marR="1271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72,6</a:t>
                      </a:r>
                    </a:p>
                  </a:txBody>
                  <a:tcPr marL="12712" marR="127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712" marR="127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0E4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2712" marR="127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2536" y="339502"/>
            <a:ext cx="9144000" cy="857250"/>
          </a:xfrm>
        </p:spPr>
        <p:txBody>
          <a:bodyPr>
            <a:noAutofit/>
          </a:bodyPr>
          <a:lstStyle/>
          <a:p>
            <a:pPr algn="l" eaLnBrk="1" hangingPunct="1">
              <a:lnSpc>
                <a:spcPts val="3200"/>
              </a:lnSpc>
            </a:pPr>
            <a:r>
              <a:rPr lang="ru-RU" altLang="ru-RU" sz="2400" b="1" dirty="0" smtClean="0">
                <a:solidFill>
                  <a:srgbClr val="960E0E"/>
                </a:solidFill>
              </a:rPr>
              <a:t>ПРОБЛЕМНЫЕ ПОКАЗАТЕЛИ ДОРОЖНОЙ КАРТЫ </a:t>
            </a:r>
            <a:br>
              <a:rPr lang="ru-RU" altLang="ru-RU" sz="2400" b="1" dirty="0" smtClean="0">
                <a:solidFill>
                  <a:srgbClr val="960E0E"/>
                </a:solidFill>
              </a:rPr>
            </a:br>
            <a:r>
              <a:rPr lang="ru-RU" altLang="ru-RU" sz="2400" b="1" dirty="0" smtClean="0">
                <a:solidFill>
                  <a:srgbClr val="960E0E"/>
                </a:solidFill>
              </a:rPr>
              <a:t>ПРОГРАММЫ РАЗВИТИЯ</a:t>
            </a:r>
            <a:endParaRPr lang="ru-RU" altLang="ru-RU" sz="2400" b="1" dirty="0">
              <a:solidFill>
                <a:srgbClr val="960E0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751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630866"/>
              </p:ext>
            </p:extLst>
          </p:nvPr>
        </p:nvGraphicFramePr>
        <p:xfrm>
          <a:off x="0" y="1059583"/>
          <a:ext cx="9144000" cy="367240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8450">
                  <a:extLst>
                    <a:ext uri="{9D8B030D-6E8A-4147-A177-3AD203B41FA5}">
                      <a16:colId xmlns:a16="http://schemas.microsoft.com/office/drawing/2014/main" xmlns="" val="4126741134"/>
                    </a:ext>
                  </a:extLst>
                </a:gridCol>
                <a:gridCol w="4091542">
                  <a:extLst>
                    <a:ext uri="{9D8B030D-6E8A-4147-A177-3AD203B41FA5}">
                      <a16:colId xmlns:a16="http://schemas.microsoft.com/office/drawing/2014/main" xmlns="" val="1152153669"/>
                    </a:ext>
                  </a:extLst>
                </a:gridCol>
                <a:gridCol w="4644008">
                  <a:extLst>
                    <a:ext uri="{9D8B030D-6E8A-4147-A177-3AD203B41FA5}">
                      <a16:colId xmlns:a16="http://schemas.microsoft.com/office/drawing/2014/main" xmlns="" val="2759693900"/>
                    </a:ext>
                  </a:extLst>
                </a:gridCol>
              </a:tblGrid>
              <a:tr h="332514">
                <a:tc>
                  <a:txBody>
                    <a:bodyPr/>
                    <a:lstStyle/>
                    <a:p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0E0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Задача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0E0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Что сделано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0E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6464012"/>
                  </a:ext>
                </a:extLst>
              </a:tr>
              <a:tr h="5527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Работа по повышению качества научных публикаций</a:t>
                      </a: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Введено премирование за публикации в журналах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квартилей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Scopus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7023060"/>
                  </a:ext>
                </a:extLst>
              </a:tr>
              <a:tr h="5527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Запуск сетевого бизнес-инкубатора региона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Открытие состоялось 3 апреля 2019, присутствовал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губернатор 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НСО – А.А. Травников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80400162"/>
                  </a:ext>
                </a:extLst>
              </a:tr>
              <a:tr h="124752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Разработка и создание линейки промышленного роботизированного оборудования для 3D печати металлических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и керамических материалов на основе электронно-лучевой технологии и лазерного селективного оплавления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Разработана технология получения металлических </a:t>
                      </a:r>
                      <a:r>
                        <a:rPr lang="ru-RU" sz="1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филаментов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для электронно-лучевого аддитивного производства.</a:t>
                      </a: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Разработаны рекомендации по внедрению технологии в производственный процесс Индустриального партнера (ЗАО Чебоксарское предприятие «</a:t>
                      </a:r>
                      <a:r>
                        <a:rPr lang="ru-RU" sz="11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Сеспель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»)</a:t>
                      </a:r>
                      <a:endParaRPr lang="ru-RU" sz="1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6993683"/>
                  </a:ext>
                </a:extLst>
              </a:tr>
              <a:tr h="98696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Участие в формировании (формулирования) технического задания в части проектирования (экспериментальной) станции источника синхротронного излучения для решения проблем в области современного материаловедения </a:t>
                      </a: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и 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других прикладных задач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Согласование договора «Разработка вариантов схемы внешнего электроснабжения СКИФ» (НГТУ-ИЯФ</a:t>
                      </a:r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СО РАН).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Разработана магистерская программа</a:t>
                      </a:r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«Радиофизические методы исследований»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70512925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79797"/>
            <a:ext cx="78843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в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реализации Программы развития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2018/19 учебный год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3376" y="267494"/>
            <a:ext cx="7745008" cy="474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ЗАДАЧ УНИВЕРСИТЕТА</a:t>
            </a:r>
            <a:endParaRPr lang="ru-RU" sz="2800" b="1" dirty="0">
              <a:solidFill>
                <a:srgbClr val="960E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59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263055"/>
              </p:ext>
            </p:extLst>
          </p:nvPr>
        </p:nvGraphicFramePr>
        <p:xfrm>
          <a:off x="324544" y="1275606"/>
          <a:ext cx="8136904" cy="3140713"/>
        </p:xfrm>
        <a:graphic>
          <a:graphicData uri="http://schemas.openxmlformats.org/drawingml/2006/table">
            <a:tbl>
              <a:tblPr firstRow="1" firstCol="1" bandRow="1"/>
              <a:tblGrid>
                <a:gridCol w="55510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19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87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51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73200">
                <a:tc>
                  <a:txBody>
                    <a:bodyPr/>
                    <a:lstStyle/>
                    <a:p>
                      <a:pPr marL="0" indent="182563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ЦЕЛЕВОЙ</a:t>
                      </a:r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43" marR="514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43" marR="514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АВГУСТ 2019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43" marR="514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ПЛАН 2019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43" marR="514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7336">
                <a:tc>
                  <a:txBody>
                    <a:bodyPr/>
                    <a:lstStyle/>
                    <a:p>
                      <a:pPr marL="0" indent="182563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spc="-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Количество патентов, кол. в год</a:t>
                      </a:r>
                    </a:p>
                  </a:txBody>
                  <a:tcPr marL="10445" marR="1044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marL="10445" marR="1044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marL="51443" marR="514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0445" marR="1044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4810">
                <a:tc>
                  <a:txBody>
                    <a:bodyPr/>
                    <a:lstStyle/>
                    <a:p>
                      <a:pPr marL="182563" indent="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Объемы НИОКР в интересах предприятий реального сектора экономики региона и РФ/млн руб.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43" marR="514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186,1</a:t>
                      </a:r>
                    </a:p>
                  </a:txBody>
                  <a:tcPr marL="51443" marR="514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155,1</a:t>
                      </a:r>
                    </a:p>
                  </a:txBody>
                  <a:tcPr marL="51443" marR="514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0E4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170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43" marR="514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1837">
                <a:tc>
                  <a:txBody>
                    <a:bodyPr/>
                    <a:lstStyle/>
                    <a:p>
                      <a:pPr marL="182563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инновационных разработок, внедренных в производство при участии регионального выставочного центра НГТУ, ед. в год</a:t>
                      </a:r>
                    </a:p>
                  </a:txBody>
                  <a:tcPr marL="51443" marR="514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1443" marR="514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43" marR="514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0E4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1443" marR="514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1693">
                <a:tc>
                  <a:txBody>
                    <a:bodyPr/>
                    <a:lstStyle/>
                    <a:p>
                      <a:pPr marL="182563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инжиниринговых центров,</a:t>
                      </a:r>
                      <a:r>
                        <a:rPr lang="ru-RU" sz="1200" spc="-1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обеспечивающих продвижение инновационных, научных разработок, способствующие </a:t>
                      </a:r>
                      <a:r>
                        <a:rPr lang="ru-RU" sz="1200" spc="-1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импортозамещению</a:t>
                      </a:r>
                      <a:r>
                        <a:rPr lang="ru-RU" sz="1200" spc="-1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промышленности, кол.</a:t>
                      </a:r>
                      <a:endParaRPr lang="ru-RU" sz="1200" spc="-1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43" marR="514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1443" marR="514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1443" marR="514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0E4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1443" marR="514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1837">
                <a:tc>
                  <a:txBody>
                    <a:bodyPr/>
                    <a:lstStyle/>
                    <a:p>
                      <a:pPr marL="182563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подразделений, прошедших научно-технический аудит, ед. в год</a:t>
                      </a:r>
                    </a:p>
                  </a:txBody>
                  <a:tcPr marL="51443" marR="514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51443" marR="514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1443" marR="514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0E4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51443" marR="514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252536" y="339502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lnSpc>
                <a:spcPts val="3200"/>
              </a:lnSpc>
            </a:pPr>
            <a:r>
              <a:rPr lang="ru-RU" altLang="ru-RU" sz="2400" b="1" dirty="0" smtClean="0">
                <a:solidFill>
                  <a:srgbClr val="960E0E"/>
                </a:solidFill>
              </a:rPr>
              <a:t>ПРОБЛЕМНЫЕ ПОКАЗАТЕЛИ ДОРОЖНОЙ КАРТЫ </a:t>
            </a:r>
            <a:br>
              <a:rPr lang="ru-RU" altLang="ru-RU" sz="2400" b="1" dirty="0" smtClean="0">
                <a:solidFill>
                  <a:srgbClr val="960E0E"/>
                </a:solidFill>
              </a:rPr>
            </a:br>
            <a:r>
              <a:rPr lang="ru-RU" altLang="ru-RU" sz="2400" b="1" dirty="0" smtClean="0">
                <a:solidFill>
                  <a:srgbClr val="960E0E"/>
                </a:solidFill>
              </a:rPr>
              <a:t>ПРОГРАММЫ РАЗВИТИЯ</a:t>
            </a:r>
            <a:endParaRPr lang="ru-RU" altLang="ru-RU" sz="2400" b="1" dirty="0">
              <a:solidFill>
                <a:srgbClr val="960E0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4757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447704"/>
              </p:ext>
            </p:extLst>
          </p:nvPr>
        </p:nvGraphicFramePr>
        <p:xfrm>
          <a:off x="324544" y="1347614"/>
          <a:ext cx="8064897" cy="3013270"/>
        </p:xfrm>
        <a:graphic>
          <a:graphicData uri="http://schemas.openxmlformats.org/drawingml/2006/table">
            <a:tbl>
              <a:tblPr firstRow="1" firstCol="1" bandRow="1"/>
              <a:tblGrid>
                <a:gridCol w="54987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64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31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64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73200">
                <a:tc>
                  <a:txBody>
                    <a:bodyPr/>
                    <a:lstStyle/>
                    <a:p>
                      <a:pPr marL="0" indent="182563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ЦЕЛЕВОЙ ПОКАЗАТЕЛЬ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АВГУСТ</a:t>
                      </a:r>
                    </a:p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ПЛАН 2019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29" marR="5142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69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6321">
                <a:tc>
                  <a:txBody>
                    <a:bodyPr/>
                    <a:lstStyle/>
                    <a:p>
                      <a:pPr marL="182563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доходов из внебюджетных источников в структуре </a:t>
                      </a:r>
                    </a:p>
                    <a:p>
                      <a:pPr marL="0" indent="182563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доходов вуза (за вычетом стипендии), %</a:t>
                      </a:r>
                    </a:p>
                  </a:txBody>
                  <a:tcPr marL="24196" marR="241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53,1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196" marR="241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35,92</a:t>
                      </a:r>
                      <a:endParaRPr lang="ru-RU" sz="16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196" marR="241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0E4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196" marR="241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2656">
                <a:tc>
                  <a:txBody>
                    <a:bodyPr/>
                    <a:lstStyle/>
                    <a:p>
                      <a:pPr marL="182563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Отношение среднемесячной заработной платы ППС вуза к среднемесячной заработной плате по экономике в субъекте РФ, </a:t>
                      </a:r>
                      <a:endParaRPr lang="ru-RU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2563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котором находится вуз, %</a:t>
                      </a:r>
                    </a:p>
                  </a:txBody>
                  <a:tcPr marL="24196" marR="241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215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196" marR="241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206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196" marR="241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196" marR="241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71093">
                <a:tc>
                  <a:txBody>
                    <a:bodyPr/>
                    <a:lstStyle/>
                    <a:p>
                      <a:pPr marL="0" marR="19494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82563" marR="19494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помещений, оборудованных для обеспечения доступной среды для людей с </a:t>
                      </a:r>
                      <a:r>
                        <a:rPr lang="ru-RU" sz="12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ограниченными возможностями здоровья </a:t>
                      </a:r>
                      <a:r>
                        <a:rPr lang="ru-RU" sz="1200" spc="-5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200" spc="-5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spc="-5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нарастающим итогом), %</a:t>
                      </a:r>
                    </a:p>
                    <a:p>
                      <a:pPr marL="0" marR="19494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4196" marR="241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41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4196" marR="241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ru-RU" sz="16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4196" marR="241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0E4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4196" marR="2419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252536" y="339502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lnSpc>
                <a:spcPts val="3200"/>
              </a:lnSpc>
            </a:pPr>
            <a:r>
              <a:rPr lang="ru-RU" altLang="ru-RU" sz="2400" b="1" dirty="0" smtClean="0">
                <a:solidFill>
                  <a:srgbClr val="960E0E"/>
                </a:solidFill>
              </a:rPr>
              <a:t>ПРОБЛЕМНЫЕ ПОКАЗАТЕЛИ ДОРОЖНОЙ КАРТЫ </a:t>
            </a:r>
            <a:br>
              <a:rPr lang="ru-RU" altLang="ru-RU" sz="2400" b="1" dirty="0" smtClean="0">
                <a:solidFill>
                  <a:srgbClr val="960E0E"/>
                </a:solidFill>
              </a:rPr>
            </a:br>
            <a:r>
              <a:rPr lang="ru-RU" altLang="ru-RU" sz="2400" b="1" dirty="0" smtClean="0">
                <a:solidFill>
                  <a:srgbClr val="960E0E"/>
                </a:solidFill>
              </a:rPr>
              <a:t>ПРОГРАММЫ РАЗВИТИЯ</a:t>
            </a:r>
            <a:endParaRPr lang="ru-RU" altLang="ru-RU" sz="2400" b="1" dirty="0">
              <a:solidFill>
                <a:srgbClr val="960E0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3840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3179CA76-D929-4651-AD66-05A5288D40F3}"/>
              </a:ext>
            </a:extLst>
          </p:cNvPr>
          <p:cNvSpPr txBox="1">
            <a:spLocks/>
          </p:cNvSpPr>
          <p:nvPr/>
        </p:nvSpPr>
        <p:spPr>
          <a:xfrm>
            <a:off x="4067944" y="3405596"/>
            <a:ext cx="4752528" cy="115212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ВНЕШНЯЯ ОЦЕНКА </a:t>
            </a:r>
          </a:p>
          <a:p>
            <a:pPr algn="l"/>
            <a:r>
              <a:rPr lang="ru-RU" alt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  <a:endParaRPr lang="ru-RU" altLang="ru-RU" sz="28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6FD1CA3-0AA8-403C-BB3A-77204E86BA90}"/>
              </a:ext>
            </a:extLst>
          </p:cNvPr>
          <p:cNvSpPr/>
          <p:nvPr/>
        </p:nvSpPr>
        <p:spPr>
          <a:xfrm>
            <a:off x="0" y="195486"/>
            <a:ext cx="3851920" cy="4536504"/>
          </a:xfrm>
          <a:prstGeom prst="rect">
            <a:avLst/>
          </a:prstGeom>
          <a:gradFill flip="none" rotWithShape="1">
            <a:gsLst>
              <a:gs pos="0">
                <a:srgbClr val="DC0E4E"/>
              </a:gs>
              <a:gs pos="100000">
                <a:srgbClr val="960E0E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F2575F0-5FD2-4B79-8EF7-D98E314FC619}"/>
              </a:ext>
            </a:extLst>
          </p:cNvPr>
          <p:cNvSpPr/>
          <p:nvPr/>
        </p:nvSpPr>
        <p:spPr>
          <a:xfrm>
            <a:off x="2411760" y="3363958"/>
            <a:ext cx="1080121" cy="108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30200" dist="228600" dir="5400000" sx="90000" sy="9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sz="48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ru-RU" sz="4800" b="1" spc="-15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7384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9FC96E6-5074-44EE-AC6D-46146D9492FD}"/>
              </a:ext>
            </a:extLst>
          </p:cNvPr>
          <p:cNvSpPr/>
          <p:nvPr/>
        </p:nvSpPr>
        <p:spPr>
          <a:xfrm>
            <a:off x="0" y="195486"/>
            <a:ext cx="9144000" cy="4514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283376" y="277465"/>
            <a:ext cx="6336704" cy="844154"/>
          </a:xfrm>
        </p:spPr>
        <p:txBody>
          <a:bodyPr>
            <a:noAutofit/>
          </a:bodyPr>
          <a:lstStyle/>
          <a:p>
            <a:pPr algn="l" eaLnBrk="1" hangingPunct="1"/>
            <a:r>
              <a:rPr lang="ru-RU" altLang="ru-RU" sz="2400" b="1" dirty="0" smtClean="0">
                <a:solidFill>
                  <a:srgbClr val="960E0E"/>
                </a:solidFill>
              </a:rPr>
              <a:t>МОНИТОРИНГ ЭФФЕКТИВНОСТИ </a:t>
            </a:r>
            <a:r>
              <a:rPr lang="en-US" altLang="ru-RU" sz="2400" b="1" dirty="0" smtClean="0">
                <a:solidFill>
                  <a:srgbClr val="960E0E"/>
                </a:solidFill>
              </a:rPr>
              <a:t/>
            </a:r>
            <a:br>
              <a:rPr lang="en-US" altLang="ru-RU" sz="2400" b="1" dirty="0" smtClean="0">
                <a:solidFill>
                  <a:srgbClr val="960E0E"/>
                </a:solidFill>
              </a:rPr>
            </a:br>
            <a:r>
              <a:rPr lang="ru-RU" altLang="ru-RU" sz="2400" b="1" dirty="0" smtClean="0">
                <a:solidFill>
                  <a:srgbClr val="960E0E"/>
                </a:solidFill>
              </a:rPr>
              <a:t>ВУЗОВ</a:t>
            </a:r>
            <a:r>
              <a:rPr lang="en-US" altLang="ru-RU" sz="2400" b="1" dirty="0" smtClean="0">
                <a:solidFill>
                  <a:srgbClr val="960E0E"/>
                </a:solidFill>
              </a:rPr>
              <a:t> </a:t>
            </a:r>
            <a:r>
              <a:rPr lang="ru-RU" altLang="ru-RU" sz="2400" b="1" dirty="0" smtClean="0">
                <a:solidFill>
                  <a:srgbClr val="960E0E"/>
                </a:solidFill>
              </a:rPr>
              <a:t>МИНОБРНАУКИ</a:t>
            </a:r>
            <a:endParaRPr lang="ru-RU" altLang="ru-RU" sz="2400" dirty="0">
              <a:solidFill>
                <a:srgbClr val="960E0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56" y="1059582"/>
            <a:ext cx="5093157" cy="35984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849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 bwMode="auto">
          <a:xfrm>
            <a:off x="353112" y="1685302"/>
            <a:ext cx="1791572" cy="42540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 anchor="ctr"/>
          <a:lstStyle/>
          <a:p>
            <a:pPr defTabSz="400018">
              <a:lnSpc>
                <a:spcPct val="90000"/>
              </a:lnSpc>
              <a:defRPr/>
            </a:pPr>
            <a:r>
              <a:rPr lang="ru-RU" altLang="ru-RU" sz="1100" b="1" i="1" dirty="0" smtClean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ИНЖЕНЕРИЯ – </a:t>
            </a:r>
            <a:endParaRPr lang="en-US" altLang="ru-RU" sz="1100" b="1" i="1" dirty="0" smtClean="0"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  <a:p>
            <a:pPr defTabSz="400018">
              <a:lnSpc>
                <a:spcPct val="90000"/>
              </a:lnSpc>
              <a:defRPr/>
            </a:pPr>
            <a:r>
              <a:rPr lang="ru-RU" altLang="ru-RU" sz="1100" b="1" i="1" dirty="0" smtClean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ЭЛЕКТРОТЕХНИЧЕСКАЯ И ЭЛЕКТРОННАЯ</a:t>
            </a:r>
            <a:endParaRPr lang="ru-RU" sz="1100" dirty="0"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346264" y="2472080"/>
            <a:ext cx="1682609" cy="26981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54293" tIns="54293" rIns="54293" bIns="54293" spcCol="1270" anchor="ctr"/>
          <a:lstStyle/>
          <a:p>
            <a:pPr defTabSz="633362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altLang="ru-RU" sz="1100" b="1" i="1" dirty="0" smtClean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ФИЗИКА </a:t>
            </a:r>
            <a:r>
              <a:rPr lang="en-US" altLang="ru-RU" sz="1100" b="1" i="1" dirty="0" smtClean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/>
            </a:r>
            <a:br>
              <a:rPr lang="en-US" altLang="ru-RU" sz="1100" b="1" i="1" dirty="0" smtClean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</a:br>
            <a:r>
              <a:rPr lang="ru-RU" altLang="ru-RU" sz="1100" b="1" i="1" dirty="0" smtClean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И АСТРОНОМИЯ</a:t>
            </a:r>
            <a:endParaRPr lang="ru-RU" sz="1100" b="1" i="1" dirty="0"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11269" name="Picture 2" descr="Картинки по запросу рейтинг th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19" y="787875"/>
            <a:ext cx="1308877" cy="75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Группа 9"/>
          <p:cNvGrpSpPr>
            <a:grpSpLocks/>
          </p:cNvGrpSpPr>
          <p:nvPr/>
        </p:nvGrpSpPr>
        <p:grpSpPr bwMode="auto">
          <a:xfrm>
            <a:off x="5751862" y="822480"/>
            <a:ext cx="688947" cy="642211"/>
            <a:chOff x="1312545" y="71"/>
            <a:chExt cx="1310630" cy="1506471"/>
          </a:xfrm>
          <a:solidFill>
            <a:srgbClr val="20694C"/>
          </a:solidFill>
        </p:grpSpPr>
        <p:sp>
          <p:nvSpPr>
            <p:cNvPr id="38" name="Шестиугольник 37"/>
            <p:cNvSpPr/>
            <p:nvPr/>
          </p:nvSpPr>
          <p:spPr>
            <a:xfrm rot="5400000">
              <a:off x="1214625" y="97991"/>
              <a:ext cx="1506471" cy="13106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Шестиугольник 8"/>
            <p:cNvSpPr txBox="1"/>
            <p:nvPr/>
          </p:nvSpPr>
          <p:spPr>
            <a:xfrm>
              <a:off x="1517479" y="235258"/>
              <a:ext cx="900761" cy="10360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698">
                <a:lnSpc>
                  <a:spcPct val="90000"/>
                </a:lnSpc>
                <a:defRPr/>
              </a:pPr>
              <a:r>
                <a:rPr lang="en-US" sz="1400" b="1" dirty="0"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801</a:t>
              </a:r>
            </a:p>
            <a:p>
              <a:pPr algn="ctr" defTabSz="666698">
                <a:lnSpc>
                  <a:spcPct val="90000"/>
                </a:lnSpc>
                <a:defRPr/>
              </a:pPr>
              <a:r>
                <a:rPr lang="en-US" sz="1400" b="1" dirty="0"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-</a:t>
              </a:r>
            </a:p>
            <a:p>
              <a:pPr algn="ctr" defTabSz="666698">
                <a:lnSpc>
                  <a:spcPct val="90000"/>
                </a:lnSpc>
                <a:defRPr/>
              </a:pPr>
              <a:r>
                <a:rPr lang="en-US" sz="1400" b="1" dirty="0"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1000</a:t>
              </a:r>
              <a:endParaRPr lang="ru-RU" sz="1400" b="1" dirty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 bwMode="auto">
          <a:xfrm>
            <a:off x="4159917" y="1772707"/>
            <a:ext cx="1632640" cy="28360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 anchor="ctr"/>
          <a:lstStyle/>
          <a:p>
            <a:pPr defTabSz="400018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100" b="1" i="1" dirty="0" smtClean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ИНЖЕНЕРИЯ </a:t>
            </a:r>
          </a:p>
          <a:p>
            <a:pPr defTabSz="400018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100" b="1" i="1" dirty="0" smtClean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И ТЕХНОЛОГИИ</a:t>
            </a:r>
            <a:endParaRPr lang="ru-RU" sz="1100" b="1" i="1" dirty="0"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11273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83" y="3110958"/>
            <a:ext cx="1473381" cy="42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" name="Группа 7"/>
          <p:cNvGrpSpPr>
            <a:grpSpLocks/>
          </p:cNvGrpSpPr>
          <p:nvPr/>
        </p:nvGrpSpPr>
        <p:grpSpPr bwMode="auto">
          <a:xfrm>
            <a:off x="3000861" y="817057"/>
            <a:ext cx="671414" cy="617664"/>
            <a:chOff x="2205305" y="-201955"/>
            <a:chExt cx="1310630" cy="1506471"/>
          </a:xfrm>
          <a:solidFill>
            <a:srgbClr val="960E0E"/>
          </a:solidFill>
        </p:grpSpPr>
        <p:sp>
          <p:nvSpPr>
            <p:cNvPr id="59" name="Шестиугольник 58"/>
            <p:cNvSpPr/>
            <p:nvPr/>
          </p:nvSpPr>
          <p:spPr>
            <a:xfrm rot="5400000">
              <a:off x="2107384" y="-104034"/>
              <a:ext cx="1506471" cy="13106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Шестиугольник 4"/>
            <p:cNvSpPr txBox="1"/>
            <p:nvPr/>
          </p:nvSpPr>
          <p:spPr>
            <a:xfrm>
              <a:off x="2459781" y="54788"/>
              <a:ext cx="818188" cy="10360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algn="ctr" defTabSz="12001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25</a:t>
              </a:r>
            </a:p>
            <a:p>
              <a:pPr algn="ctr" defTabSz="12001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-</a:t>
              </a:r>
            </a:p>
            <a:p>
              <a:pPr algn="ctr" defTabSz="12001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61" name="Группа 9"/>
          <p:cNvGrpSpPr>
            <a:grpSpLocks/>
          </p:cNvGrpSpPr>
          <p:nvPr/>
        </p:nvGrpSpPr>
        <p:grpSpPr bwMode="auto">
          <a:xfrm>
            <a:off x="2214054" y="825542"/>
            <a:ext cx="633672" cy="612609"/>
            <a:chOff x="885438" y="-200008"/>
            <a:chExt cx="1310629" cy="1506471"/>
          </a:xfrm>
          <a:solidFill>
            <a:srgbClr val="20694C"/>
          </a:solidFill>
        </p:grpSpPr>
        <p:sp>
          <p:nvSpPr>
            <p:cNvPr id="62" name="Шестиугольник 61"/>
            <p:cNvSpPr/>
            <p:nvPr/>
          </p:nvSpPr>
          <p:spPr>
            <a:xfrm rot="5400000">
              <a:off x="787517" y="-102087"/>
              <a:ext cx="1506471" cy="13106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Шестиугольник 8"/>
            <p:cNvSpPr txBox="1"/>
            <p:nvPr/>
          </p:nvSpPr>
          <p:spPr>
            <a:xfrm>
              <a:off x="1090373" y="35178"/>
              <a:ext cx="900761" cy="10360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801 </a:t>
              </a:r>
            </a:p>
            <a:p>
              <a:pPr algn="ctr" defTabSz="666750"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-</a:t>
              </a:r>
            </a:p>
            <a:p>
              <a:pPr algn="ctr" defTabSz="666750"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1000</a:t>
              </a:r>
              <a:endPara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64" name="Группа 7"/>
          <p:cNvGrpSpPr>
            <a:grpSpLocks/>
          </p:cNvGrpSpPr>
          <p:nvPr/>
        </p:nvGrpSpPr>
        <p:grpSpPr bwMode="auto">
          <a:xfrm>
            <a:off x="6601094" y="3053171"/>
            <a:ext cx="682037" cy="680091"/>
            <a:chOff x="2719740" y="-87424"/>
            <a:chExt cx="1310630" cy="1506471"/>
          </a:xfrm>
          <a:solidFill>
            <a:srgbClr val="960E0E"/>
          </a:solidFill>
        </p:grpSpPr>
        <p:sp>
          <p:nvSpPr>
            <p:cNvPr id="65" name="Шестиугольник 64"/>
            <p:cNvSpPr/>
            <p:nvPr/>
          </p:nvSpPr>
          <p:spPr>
            <a:xfrm rot="5400000">
              <a:off x="2621819" y="10497"/>
              <a:ext cx="1506471" cy="13106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Шестиугольник 4"/>
            <p:cNvSpPr txBox="1"/>
            <p:nvPr/>
          </p:nvSpPr>
          <p:spPr>
            <a:xfrm>
              <a:off x="2932959" y="167869"/>
              <a:ext cx="900760" cy="10360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algn="ctr" defTabSz="12001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14 </a:t>
              </a:r>
            </a:p>
            <a:p>
              <a:pPr algn="ctr" defTabSz="12001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-</a:t>
              </a:r>
            </a:p>
            <a:p>
              <a:pPr algn="ctr" defTabSz="12001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67" name="Группа 9"/>
          <p:cNvGrpSpPr>
            <a:grpSpLocks/>
          </p:cNvGrpSpPr>
          <p:nvPr/>
        </p:nvGrpSpPr>
        <p:grpSpPr bwMode="auto">
          <a:xfrm>
            <a:off x="2205886" y="1571476"/>
            <a:ext cx="633672" cy="612609"/>
            <a:chOff x="1709942" y="70"/>
            <a:chExt cx="1310630" cy="1506471"/>
          </a:xfrm>
          <a:solidFill>
            <a:srgbClr val="20694C"/>
          </a:solidFill>
        </p:grpSpPr>
        <p:sp>
          <p:nvSpPr>
            <p:cNvPr id="68" name="Шестиугольник 67"/>
            <p:cNvSpPr/>
            <p:nvPr/>
          </p:nvSpPr>
          <p:spPr>
            <a:xfrm rot="5400000">
              <a:off x="1612021" y="97991"/>
              <a:ext cx="1506471" cy="13106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Шестиугольник 8"/>
            <p:cNvSpPr txBox="1"/>
            <p:nvPr/>
          </p:nvSpPr>
          <p:spPr>
            <a:xfrm>
              <a:off x="1914874" y="235257"/>
              <a:ext cx="900762" cy="10360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451</a:t>
              </a:r>
              <a:endParaRPr lang="en-US" sz="1400" b="1" dirty="0">
                <a:solidFill>
                  <a:srgbClr val="FFFFFF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  <a:p>
              <a:pPr algn="ctr" defTabSz="666750"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-</a:t>
              </a:r>
            </a:p>
            <a:p>
              <a:pPr algn="ctr" defTabSz="6667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5</a:t>
              </a:r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00</a:t>
              </a:r>
              <a:endPara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70" name="Группа 7"/>
          <p:cNvGrpSpPr>
            <a:grpSpLocks/>
          </p:cNvGrpSpPr>
          <p:nvPr/>
        </p:nvGrpSpPr>
        <p:grpSpPr bwMode="auto">
          <a:xfrm>
            <a:off x="3009008" y="2283718"/>
            <a:ext cx="671414" cy="643578"/>
            <a:chOff x="3808483" y="145579"/>
            <a:chExt cx="1310630" cy="1506471"/>
          </a:xfrm>
          <a:solidFill>
            <a:srgbClr val="960E0E"/>
          </a:solidFill>
        </p:grpSpPr>
        <p:sp>
          <p:nvSpPr>
            <p:cNvPr id="71" name="Шестиугольник 70"/>
            <p:cNvSpPr/>
            <p:nvPr/>
          </p:nvSpPr>
          <p:spPr>
            <a:xfrm rot="5400000">
              <a:off x="3710562" y="243500"/>
              <a:ext cx="1506471" cy="13106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Шестиугольник 4"/>
            <p:cNvSpPr txBox="1"/>
            <p:nvPr/>
          </p:nvSpPr>
          <p:spPr>
            <a:xfrm>
              <a:off x="4013415" y="380767"/>
              <a:ext cx="900761" cy="103609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algn="ctr" defTabSz="1200150"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14</a:t>
              </a:r>
              <a:endPara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  <a:p>
              <a:pPr algn="ctr" defTabSz="12001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-</a:t>
              </a:r>
            </a:p>
            <a:p>
              <a:pPr algn="ctr" defTabSz="12001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73" name="Группа 9"/>
          <p:cNvGrpSpPr>
            <a:grpSpLocks/>
          </p:cNvGrpSpPr>
          <p:nvPr/>
        </p:nvGrpSpPr>
        <p:grpSpPr bwMode="auto">
          <a:xfrm>
            <a:off x="2200792" y="2292866"/>
            <a:ext cx="633672" cy="612609"/>
            <a:chOff x="2536579" y="157282"/>
            <a:chExt cx="1310630" cy="1506471"/>
          </a:xfrm>
          <a:solidFill>
            <a:srgbClr val="20694C"/>
          </a:solidFill>
        </p:grpSpPr>
        <p:sp>
          <p:nvSpPr>
            <p:cNvPr id="74" name="Шестиугольник 73"/>
            <p:cNvSpPr/>
            <p:nvPr/>
          </p:nvSpPr>
          <p:spPr>
            <a:xfrm rot="5400000">
              <a:off x="2438658" y="255203"/>
              <a:ext cx="1506471" cy="13106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Шестиугольник 8"/>
            <p:cNvSpPr txBox="1"/>
            <p:nvPr/>
          </p:nvSpPr>
          <p:spPr>
            <a:xfrm>
              <a:off x="2741511" y="392470"/>
              <a:ext cx="900762" cy="10360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401</a:t>
              </a:r>
            </a:p>
            <a:p>
              <a:pPr algn="ctr" defTabSz="666750"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-</a:t>
              </a:r>
            </a:p>
            <a:p>
              <a:pPr algn="ctr" defTabSz="666750"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450</a:t>
              </a:r>
              <a:endPara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76" name="Группа 7"/>
          <p:cNvGrpSpPr>
            <a:grpSpLocks/>
          </p:cNvGrpSpPr>
          <p:nvPr/>
        </p:nvGrpSpPr>
        <p:grpSpPr bwMode="auto">
          <a:xfrm>
            <a:off x="3014354" y="3007703"/>
            <a:ext cx="666731" cy="620725"/>
            <a:chOff x="2728025" y="71"/>
            <a:chExt cx="1310630" cy="1506471"/>
          </a:xfrm>
          <a:solidFill>
            <a:srgbClr val="960E0E"/>
          </a:solidFill>
        </p:grpSpPr>
        <p:sp>
          <p:nvSpPr>
            <p:cNvPr id="77" name="Шестиугольник 76"/>
            <p:cNvSpPr/>
            <p:nvPr/>
          </p:nvSpPr>
          <p:spPr>
            <a:xfrm rot="5400000">
              <a:off x="2630105" y="97991"/>
              <a:ext cx="1506471" cy="13106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Шестиугольник 4"/>
            <p:cNvSpPr txBox="1"/>
            <p:nvPr/>
          </p:nvSpPr>
          <p:spPr>
            <a:xfrm>
              <a:off x="2932959" y="235258"/>
              <a:ext cx="900761" cy="10360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30</a:t>
              </a:r>
            </a:p>
          </p:txBody>
        </p:sp>
      </p:grpSp>
      <p:grpSp>
        <p:nvGrpSpPr>
          <p:cNvPr id="79" name="Группа 9"/>
          <p:cNvGrpSpPr>
            <a:grpSpLocks/>
          </p:cNvGrpSpPr>
          <p:nvPr/>
        </p:nvGrpSpPr>
        <p:grpSpPr bwMode="auto">
          <a:xfrm>
            <a:off x="2203232" y="3003798"/>
            <a:ext cx="643576" cy="621471"/>
            <a:chOff x="1312545" y="71"/>
            <a:chExt cx="1310630" cy="1506471"/>
          </a:xfrm>
          <a:solidFill>
            <a:srgbClr val="20694C"/>
          </a:solidFill>
        </p:grpSpPr>
        <p:sp>
          <p:nvSpPr>
            <p:cNvPr id="80" name="Шестиугольник 79"/>
            <p:cNvSpPr/>
            <p:nvPr/>
          </p:nvSpPr>
          <p:spPr>
            <a:xfrm rot="5400000">
              <a:off x="1214625" y="97991"/>
              <a:ext cx="1506471" cy="13106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Шестиугольник 8"/>
            <p:cNvSpPr txBox="1"/>
            <p:nvPr/>
          </p:nvSpPr>
          <p:spPr>
            <a:xfrm>
              <a:off x="1517479" y="235258"/>
              <a:ext cx="900761" cy="10360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122</a:t>
              </a:r>
            </a:p>
          </p:txBody>
        </p:sp>
      </p:grpSp>
      <p:grpSp>
        <p:nvGrpSpPr>
          <p:cNvPr id="82" name="Группа 7"/>
          <p:cNvGrpSpPr>
            <a:grpSpLocks/>
          </p:cNvGrpSpPr>
          <p:nvPr/>
        </p:nvGrpSpPr>
        <p:grpSpPr bwMode="auto">
          <a:xfrm>
            <a:off x="6597398" y="3832477"/>
            <a:ext cx="685733" cy="639856"/>
            <a:chOff x="2728025" y="71"/>
            <a:chExt cx="1310630" cy="1506471"/>
          </a:xfrm>
          <a:solidFill>
            <a:srgbClr val="960E0E"/>
          </a:solidFill>
        </p:grpSpPr>
        <p:sp>
          <p:nvSpPr>
            <p:cNvPr id="83" name="Шестиугольник 82"/>
            <p:cNvSpPr/>
            <p:nvPr/>
          </p:nvSpPr>
          <p:spPr>
            <a:xfrm rot="5400000">
              <a:off x="2630105" y="97991"/>
              <a:ext cx="1506471" cy="13106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Шестиугольник 4"/>
            <p:cNvSpPr txBox="1"/>
            <p:nvPr/>
          </p:nvSpPr>
          <p:spPr>
            <a:xfrm>
              <a:off x="2932959" y="235258"/>
              <a:ext cx="900761" cy="10360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39</a:t>
              </a:r>
              <a:endPara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85" name="Группа 9"/>
          <p:cNvGrpSpPr>
            <a:grpSpLocks/>
          </p:cNvGrpSpPr>
          <p:nvPr/>
        </p:nvGrpSpPr>
        <p:grpSpPr bwMode="auto">
          <a:xfrm>
            <a:off x="5768932" y="3832148"/>
            <a:ext cx="674249" cy="638291"/>
            <a:chOff x="1312545" y="71"/>
            <a:chExt cx="1310630" cy="1506471"/>
          </a:xfrm>
          <a:solidFill>
            <a:srgbClr val="20694C"/>
          </a:solidFill>
        </p:grpSpPr>
        <p:sp>
          <p:nvSpPr>
            <p:cNvPr id="86" name="Шестиугольник 85"/>
            <p:cNvSpPr/>
            <p:nvPr/>
          </p:nvSpPr>
          <p:spPr>
            <a:xfrm rot="5400000">
              <a:off x="1214625" y="97991"/>
              <a:ext cx="1506471" cy="13106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Шестиугольник 8"/>
            <p:cNvSpPr txBox="1"/>
            <p:nvPr/>
          </p:nvSpPr>
          <p:spPr>
            <a:xfrm>
              <a:off x="1517479" y="235258"/>
              <a:ext cx="900761" cy="10360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712</a:t>
              </a:r>
              <a:endPara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</p:grpSp>
      <p:pic>
        <p:nvPicPr>
          <p:cNvPr id="11288" name="Рисунок 4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00"/>
          <a:stretch/>
        </p:blipFill>
        <p:spPr bwMode="auto">
          <a:xfrm>
            <a:off x="415583" y="915566"/>
            <a:ext cx="1527713" cy="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1" name="Заголовок 1"/>
          <p:cNvSpPr>
            <a:spLocks noGrp="1"/>
          </p:cNvSpPr>
          <p:nvPr>
            <p:ph type="title"/>
          </p:nvPr>
        </p:nvSpPr>
        <p:spPr>
          <a:xfrm>
            <a:off x="274005" y="85754"/>
            <a:ext cx="6552727" cy="841370"/>
          </a:xfrm>
        </p:spPr>
        <p:txBody>
          <a:bodyPr>
            <a:noAutofit/>
          </a:bodyPr>
          <a:lstStyle/>
          <a:p>
            <a:pPr algn="l"/>
            <a:r>
              <a:rPr lang="ru-RU" altLang="ru-RU" sz="2800" b="1" dirty="0" smtClean="0">
                <a:solidFill>
                  <a:srgbClr val="960E0E"/>
                </a:solidFill>
              </a:rPr>
              <a:t>МЕЖДУНАРОДНЫЕ РЕЙТИНГИ</a:t>
            </a:r>
            <a:endParaRPr lang="ru-RU" altLang="ru-RU" sz="2800" b="1" dirty="0">
              <a:solidFill>
                <a:srgbClr val="960E0E"/>
              </a:solidFill>
            </a:endParaRPr>
          </a:p>
        </p:txBody>
      </p:sp>
      <p:grpSp>
        <p:nvGrpSpPr>
          <p:cNvPr id="102" name="Группа 9"/>
          <p:cNvGrpSpPr>
            <a:grpSpLocks/>
          </p:cNvGrpSpPr>
          <p:nvPr/>
        </p:nvGrpSpPr>
        <p:grpSpPr bwMode="auto">
          <a:xfrm>
            <a:off x="7539602" y="3812543"/>
            <a:ext cx="1362272" cy="657542"/>
            <a:chOff x="1301116" y="-114854"/>
            <a:chExt cx="1310630" cy="1506471"/>
          </a:xfrm>
          <a:solidFill>
            <a:srgbClr val="20694C"/>
          </a:solidFill>
        </p:grpSpPr>
        <p:sp>
          <p:nvSpPr>
            <p:cNvPr id="103" name="Шестиугольник 102"/>
            <p:cNvSpPr/>
            <p:nvPr/>
          </p:nvSpPr>
          <p:spPr>
            <a:xfrm rot="5400000">
              <a:off x="1203195" y="-16933"/>
              <a:ext cx="1506471" cy="13106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4" name="Шестиугольник 8"/>
            <p:cNvSpPr txBox="1"/>
            <p:nvPr/>
          </p:nvSpPr>
          <p:spPr>
            <a:xfrm>
              <a:off x="1433348" y="254333"/>
              <a:ext cx="1041698" cy="79203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ct val="90000"/>
                </a:lnSpc>
                <a:defRPr/>
              </a:pPr>
              <a:r>
                <a:rPr lang="ru-RU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1933</a:t>
              </a:r>
            </a:p>
          </p:txBody>
        </p:sp>
      </p:grpSp>
      <p:pic>
        <p:nvPicPr>
          <p:cNvPr id="11293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574" y="3054029"/>
            <a:ext cx="1389300" cy="63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9900" t="8972" b="4630"/>
          <a:stretch/>
        </p:blipFill>
        <p:spPr>
          <a:xfrm>
            <a:off x="4251809" y="3869186"/>
            <a:ext cx="1170873" cy="553668"/>
          </a:xfrm>
          <a:prstGeom prst="rect">
            <a:avLst/>
          </a:prstGeom>
        </p:spPr>
      </p:pic>
      <p:grpSp>
        <p:nvGrpSpPr>
          <p:cNvPr id="93" name="Группа 7"/>
          <p:cNvGrpSpPr>
            <a:grpSpLocks/>
          </p:cNvGrpSpPr>
          <p:nvPr/>
        </p:nvGrpSpPr>
        <p:grpSpPr bwMode="auto">
          <a:xfrm>
            <a:off x="6601094" y="812447"/>
            <a:ext cx="682036" cy="637293"/>
            <a:chOff x="2728025" y="71"/>
            <a:chExt cx="1310630" cy="1506471"/>
          </a:xfrm>
          <a:solidFill>
            <a:srgbClr val="960E0E"/>
          </a:solidFill>
        </p:grpSpPr>
        <p:sp>
          <p:nvSpPr>
            <p:cNvPr id="96" name="Шестиугольник 95"/>
            <p:cNvSpPr/>
            <p:nvPr/>
          </p:nvSpPr>
          <p:spPr>
            <a:xfrm rot="5400000">
              <a:off x="2630105" y="97991"/>
              <a:ext cx="1506471" cy="13106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7" name="Шестиугольник 4"/>
            <p:cNvSpPr txBox="1"/>
            <p:nvPr/>
          </p:nvSpPr>
          <p:spPr>
            <a:xfrm>
              <a:off x="2932959" y="235258"/>
              <a:ext cx="900761" cy="10360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algn="ctr" defTabSz="12001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14</a:t>
              </a:r>
            </a:p>
            <a:p>
              <a:pPr algn="ctr" defTabSz="12001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-</a:t>
              </a:r>
            </a:p>
            <a:p>
              <a:pPr algn="ctr" defTabSz="12001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98" name="Группа 9"/>
          <p:cNvGrpSpPr>
            <a:grpSpLocks/>
          </p:cNvGrpSpPr>
          <p:nvPr/>
        </p:nvGrpSpPr>
        <p:grpSpPr bwMode="auto">
          <a:xfrm>
            <a:off x="5765258" y="1564097"/>
            <a:ext cx="692510" cy="664405"/>
            <a:chOff x="1312545" y="71"/>
            <a:chExt cx="1310630" cy="1506471"/>
          </a:xfrm>
          <a:solidFill>
            <a:srgbClr val="20694C"/>
          </a:solidFill>
        </p:grpSpPr>
        <p:sp>
          <p:nvSpPr>
            <p:cNvPr id="99" name="Шестиугольник 98"/>
            <p:cNvSpPr/>
            <p:nvPr/>
          </p:nvSpPr>
          <p:spPr>
            <a:xfrm rot="5400000">
              <a:off x="1214625" y="97991"/>
              <a:ext cx="1506471" cy="13106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0" name="Шестиугольник 8"/>
            <p:cNvSpPr txBox="1"/>
            <p:nvPr/>
          </p:nvSpPr>
          <p:spPr>
            <a:xfrm>
              <a:off x="1517479" y="235258"/>
              <a:ext cx="900761" cy="10360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501</a:t>
              </a:r>
              <a:endParaRPr lang="en-US" sz="1400" b="1" dirty="0">
                <a:solidFill>
                  <a:srgbClr val="FFFFFF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  <a:p>
              <a:pPr algn="ctr" defTabSz="666750"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-</a:t>
              </a:r>
            </a:p>
            <a:p>
              <a:pPr algn="ctr" defTabSz="6667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601</a:t>
              </a:r>
            </a:p>
          </p:txBody>
        </p:sp>
      </p:grpSp>
      <p:grpSp>
        <p:nvGrpSpPr>
          <p:cNvPr id="101" name="Группа 7"/>
          <p:cNvGrpSpPr>
            <a:grpSpLocks/>
          </p:cNvGrpSpPr>
          <p:nvPr/>
        </p:nvGrpSpPr>
        <p:grpSpPr bwMode="auto">
          <a:xfrm>
            <a:off x="3010480" y="1564902"/>
            <a:ext cx="671414" cy="617664"/>
            <a:chOff x="3013130" y="70"/>
            <a:chExt cx="1310629" cy="1506471"/>
          </a:xfrm>
          <a:solidFill>
            <a:srgbClr val="960E0E"/>
          </a:solidFill>
        </p:grpSpPr>
        <p:sp>
          <p:nvSpPr>
            <p:cNvPr id="105" name="Шестиугольник 104"/>
            <p:cNvSpPr/>
            <p:nvPr/>
          </p:nvSpPr>
          <p:spPr>
            <a:xfrm rot="5400000">
              <a:off x="2915209" y="97991"/>
              <a:ext cx="1506471" cy="13106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6" name="Шестиугольник 4"/>
            <p:cNvSpPr txBox="1"/>
            <p:nvPr/>
          </p:nvSpPr>
          <p:spPr>
            <a:xfrm>
              <a:off x="3218063" y="235259"/>
              <a:ext cx="900761" cy="10360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algn="ctr" defTabSz="12001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10 </a:t>
              </a:r>
            </a:p>
            <a:p>
              <a:pPr algn="ctr" defTabSz="12001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-</a:t>
              </a:r>
            </a:p>
            <a:p>
              <a:pPr algn="ctr" defTabSz="12001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07" name="Группа 9"/>
          <p:cNvGrpSpPr>
            <a:grpSpLocks/>
          </p:cNvGrpSpPr>
          <p:nvPr/>
        </p:nvGrpSpPr>
        <p:grpSpPr bwMode="auto">
          <a:xfrm>
            <a:off x="5753810" y="2334013"/>
            <a:ext cx="689035" cy="640323"/>
            <a:chOff x="1312545" y="71"/>
            <a:chExt cx="1310630" cy="1506471"/>
          </a:xfrm>
          <a:solidFill>
            <a:srgbClr val="20694C"/>
          </a:solidFill>
        </p:grpSpPr>
        <p:sp>
          <p:nvSpPr>
            <p:cNvPr id="108" name="Шестиугольник 107"/>
            <p:cNvSpPr/>
            <p:nvPr/>
          </p:nvSpPr>
          <p:spPr>
            <a:xfrm rot="5400000">
              <a:off x="1214625" y="97991"/>
              <a:ext cx="1506471" cy="13106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9" name="Шестиугольник 8"/>
            <p:cNvSpPr txBox="1"/>
            <p:nvPr/>
          </p:nvSpPr>
          <p:spPr>
            <a:xfrm>
              <a:off x="1517479" y="235258"/>
              <a:ext cx="900761" cy="10360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401</a:t>
              </a:r>
            </a:p>
            <a:p>
              <a:pPr algn="ctr" defTabSz="666750"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-</a:t>
              </a:r>
            </a:p>
            <a:p>
              <a:pPr algn="ctr" defTabSz="666750"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4</a:t>
              </a: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00</a:t>
              </a:r>
            </a:p>
          </p:txBody>
        </p:sp>
      </p:grpSp>
      <p:sp>
        <p:nvSpPr>
          <p:cNvPr id="111" name="Прямоугольник 110"/>
          <p:cNvSpPr/>
          <p:nvPr/>
        </p:nvSpPr>
        <p:spPr bwMode="auto">
          <a:xfrm rot="5400000">
            <a:off x="6617590" y="2306879"/>
            <a:ext cx="649044" cy="682037"/>
          </a:xfrm>
          <a:prstGeom prst="rect">
            <a:avLst/>
          </a:prstGeom>
          <a:solidFill>
            <a:srgbClr val="960E0E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2" name="Группа 9"/>
          <p:cNvGrpSpPr>
            <a:grpSpLocks/>
          </p:cNvGrpSpPr>
          <p:nvPr/>
        </p:nvGrpSpPr>
        <p:grpSpPr bwMode="auto">
          <a:xfrm>
            <a:off x="5748096" y="3049569"/>
            <a:ext cx="689035" cy="683693"/>
            <a:chOff x="1312547" y="70"/>
            <a:chExt cx="1310630" cy="1506471"/>
          </a:xfrm>
          <a:solidFill>
            <a:srgbClr val="20694C"/>
          </a:solidFill>
        </p:grpSpPr>
        <p:sp>
          <p:nvSpPr>
            <p:cNvPr id="113" name="Шестиугольник 112"/>
            <p:cNvSpPr/>
            <p:nvPr/>
          </p:nvSpPr>
          <p:spPr>
            <a:xfrm rot="5400000">
              <a:off x="1214626" y="97991"/>
              <a:ext cx="1506471" cy="13106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4" name="Шестиугольник 8"/>
            <p:cNvSpPr txBox="1"/>
            <p:nvPr/>
          </p:nvSpPr>
          <p:spPr>
            <a:xfrm>
              <a:off x="1535804" y="255250"/>
              <a:ext cx="900761" cy="103609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6</a:t>
              </a:r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01</a:t>
              </a:r>
            </a:p>
            <a:p>
              <a:pPr algn="ctr" defTabSz="666750"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-</a:t>
              </a:r>
            </a:p>
            <a:p>
              <a:pPr algn="ctr" defTabSz="6667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801</a:t>
              </a:r>
            </a:p>
          </p:txBody>
        </p:sp>
      </p:grpSp>
      <p:sp>
        <p:nvSpPr>
          <p:cNvPr id="115" name="Шестиугольник 4"/>
          <p:cNvSpPr txBox="1"/>
          <p:nvPr/>
        </p:nvSpPr>
        <p:spPr bwMode="auto">
          <a:xfrm>
            <a:off x="6695354" y="2380319"/>
            <a:ext cx="489295" cy="5409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2870" tIns="102870" rIns="102870" bIns="102870" spcCol="1270" anchor="ctr"/>
          <a:lstStyle/>
          <a:p>
            <a:pPr algn="ctr" defTabSz="1200150">
              <a:lnSpc>
                <a:spcPct val="90000"/>
              </a:lnSpc>
              <a:defRPr/>
            </a:pP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8 </a:t>
            </a:r>
          </a:p>
          <a:p>
            <a:pPr algn="ctr" defTabSz="1200150">
              <a:lnSpc>
                <a:spcPct val="90000"/>
              </a:lnSpc>
              <a:defRPr/>
            </a:pP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-</a:t>
            </a:r>
          </a:p>
          <a:p>
            <a:pPr algn="ctr" defTabSz="1200150">
              <a:lnSpc>
                <a:spcPct val="90000"/>
              </a:lnSpc>
              <a:defRPr/>
            </a:pPr>
            <a:r>
              <a: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11</a:t>
            </a:r>
          </a:p>
        </p:txBody>
      </p:sp>
      <p:grpSp>
        <p:nvGrpSpPr>
          <p:cNvPr id="116" name="Группа 7"/>
          <p:cNvGrpSpPr>
            <a:grpSpLocks/>
          </p:cNvGrpSpPr>
          <p:nvPr/>
        </p:nvGrpSpPr>
        <p:grpSpPr bwMode="auto">
          <a:xfrm>
            <a:off x="6605558" y="1565221"/>
            <a:ext cx="681319" cy="668748"/>
            <a:chOff x="2719740" y="-87424"/>
            <a:chExt cx="1310630" cy="1506471"/>
          </a:xfrm>
          <a:solidFill>
            <a:srgbClr val="960E0E"/>
          </a:solidFill>
        </p:grpSpPr>
        <p:sp>
          <p:nvSpPr>
            <p:cNvPr id="117" name="Шестиугольник 116"/>
            <p:cNvSpPr/>
            <p:nvPr/>
          </p:nvSpPr>
          <p:spPr>
            <a:xfrm rot="5400000">
              <a:off x="2621819" y="10497"/>
              <a:ext cx="1506471" cy="13106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8" name="Шестиугольник 4"/>
            <p:cNvSpPr txBox="1"/>
            <p:nvPr/>
          </p:nvSpPr>
          <p:spPr>
            <a:xfrm>
              <a:off x="2932959" y="105459"/>
              <a:ext cx="900760" cy="103609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algn="ctr" defTabSz="12001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10 </a:t>
              </a:r>
            </a:p>
            <a:p>
              <a:pPr algn="ctr" defTabSz="12001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-</a:t>
              </a:r>
            </a:p>
            <a:p>
              <a:pPr algn="ctr" defTabSz="1200150">
                <a:lnSpc>
                  <a:spcPct val="90000"/>
                </a:lnSpc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13</a:t>
              </a:r>
            </a:p>
          </p:txBody>
        </p:sp>
      </p:grpSp>
      <p:sp>
        <p:nvSpPr>
          <p:cNvPr id="119" name="TextBox 118"/>
          <p:cNvSpPr txBox="1"/>
          <p:nvPr/>
        </p:nvSpPr>
        <p:spPr bwMode="auto">
          <a:xfrm>
            <a:off x="4159917" y="2473027"/>
            <a:ext cx="1797012" cy="28360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 anchor="ctr"/>
          <a:lstStyle/>
          <a:p>
            <a:pPr defTabSz="400018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100" b="1" i="1" dirty="0" smtClean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КОМПЬЮТЕРНЫЕ</a:t>
            </a:r>
            <a:r>
              <a:rPr lang="ru-RU" sz="1000" b="1" i="1" dirty="0" smtClean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 НАУКИ</a:t>
            </a:r>
            <a:endParaRPr lang="ru-RU" sz="1000" b="1" i="1" dirty="0"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 bwMode="auto">
          <a:xfrm>
            <a:off x="4159917" y="3228293"/>
            <a:ext cx="1082346" cy="2753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 anchor="ctr"/>
          <a:lstStyle/>
          <a:p>
            <a:pPr defTabSz="400018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100" b="1" i="1" dirty="0" smtClean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ФИЗИЧЕСКИЕ</a:t>
            </a:r>
            <a:r>
              <a:rPr lang="ru-RU" sz="1000" b="1" i="1" dirty="0" smtClean="0"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rPr>
              <a:t> НАУКИ</a:t>
            </a:r>
            <a:endParaRPr lang="ru-RU" sz="1000" b="1" i="1" dirty="0">
              <a:latin typeface="Arial" panose="020B0604020202020204" pitchFamily="34" charset="0"/>
              <a:ea typeface="Stem Text" panose="020B0503020203020204" pitchFamily="34" charset="-52"/>
              <a:cs typeface="Arial" panose="020B0604020202020204" pitchFamily="34" charset="0"/>
            </a:endParaRPr>
          </a:p>
        </p:txBody>
      </p:sp>
      <p:grpSp>
        <p:nvGrpSpPr>
          <p:cNvPr id="121" name="Группа 9"/>
          <p:cNvGrpSpPr>
            <a:grpSpLocks/>
          </p:cNvGrpSpPr>
          <p:nvPr/>
        </p:nvGrpSpPr>
        <p:grpSpPr bwMode="auto">
          <a:xfrm>
            <a:off x="2198089" y="3726831"/>
            <a:ext cx="669643" cy="644314"/>
            <a:chOff x="1312545" y="71"/>
            <a:chExt cx="1310630" cy="1506471"/>
          </a:xfrm>
          <a:solidFill>
            <a:srgbClr val="20694C"/>
          </a:solidFill>
        </p:grpSpPr>
        <p:sp>
          <p:nvSpPr>
            <p:cNvPr id="122" name="Шестиугольник 121"/>
            <p:cNvSpPr/>
            <p:nvPr/>
          </p:nvSpPr>
          <p:spPr>
            <a:xfrm rot="5400000">
              <a:off x="1214625" y="97991"/>
              <a:ext cx="1506471" cy="13106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3" name="Шестиугольник 8"/>
            <p:cNvSpPr txBox="1"/>
            <p:nvPr/>
          </p:nvSpPr>
          <p:spPr>
            <a:xfrm>
              <a:off x="1517479" y="235258"/>
              <a:ext cx="900761" cy="10360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ct val="90000"/>
                </a:lnSpc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82</a:t>
              </a:r>
              <a:endPara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24" name="Группа 7"/>
          <p:cNvGrpSpPr>
            <a:grpSpLocks/>
          </p:cNvGrpSpPr>
          <p:nvPr/>
        </p:nvGrpSpPr>
        <p:grpSpPr bwMode="auto">
          <a:xfrm>
            <a:off x="3007625" y="3733131"/>
            <a:ext cx="671414" cy="638819"/>
            <a:chOff x="2728025" y="71"/>
            <a:chExt cx="1310630" cy="1506471"/>
          </a:xfrm>
          <a:solidFill>
            <a:srgbClr val="960E0E"/>
          </a:solidFill>
        </p:grpSpPr>
        <p:sp>
          <p:nvSpPr>
            <p:cNvPr id="125" name="Шестиугольник 124"/>
            <p:cNvSpPr/>
            <p:nvPr/>
          </p:nvSpPr>
          <p:spPr>
            <a:xfrm rot="5400000">
              <a:off x="2630105" y="97991"/>
              <a:ext cx="1506471" cy="13106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6" name="Шестиугольник 4"/>
            <p:cNvSpPr txBox="1"/>
            <p:nvPr/>
          </p:nvSpPr>
          <p:spPr>
            <a:xfrm>
              <a:off x="2932959" y="235258"/>
              <a:ext cx="900761" cy="10360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Stem Text" panose="020B0503020203020204" pitchFamily="34" charset="-52"/>
                  <a:cs typeface="Arial" panose="020B0604020202020204" pitchFamily="34" charset="0"/>
                </a:rPr>
                <a:t>18</a:t>
              </a:r>
              <a:endParaRPr lang="ru-RU" sz="1400" b="1" dirty="0">
                <a:solidFill>
                  <a:srgbClr val="FFFFFF"/>
                </a:solidFill>
                <a:latin typeface="Arial" panose="020B0604020202020204" pitchFamily="34" charset="0"/>
                <a:ea typeface="Stem Text" panose="020B0503020203020204" pitchFamily="34" charset="-52"/>
                <a:cs typeface="Arial" panose="020B0604020202020204" pitchFamily="34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4" y="3749193"/>
            <a:ext cx="1517562" cy="567472"/>
          </a:xfrm>
          <a:prstGeom prst="rect">
            <a:avLst/>
          </a:prstGeom>
        </p:spPr>
      </p:pic>
      <p:sp>
        <p:nvSpPr>
          <p:cNvPr id="88" name="Прямоугольник 87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4410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8022230"/>
              </p:ext>
            </p:extLst>
          </p:nvPr>
        </p:nvGraphicFramePr>
        <p:xfrm>
          <a:off x="4572001" y="1541239"/>
          <a:ext cx="4392487" cy="3118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315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6" y="925893"/>
            <a:ext cx="1247386" cy="53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3072987"/>
              </p:ext>
            </p:extLst>
          </p:nvPr>
        </p:nvGraphicFramePr>
        <p:xfrm>
          <a:off x="179512" y="1563638"/>
          <a:ext cx="428176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00178"/>
            <a:ext cx="2520280" cy="582216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74005" y="267494"/>
            <a:ext cx="6552727" cy="5417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ru-RU" altLang="ru-RU" sz="2800" b="1" dirty="0" smtClean="0">
                <a:solidFill>
                  <a:srgbClr val="960E0E"/>
                </a:solidFill>
              </a:rPr>
              <a:t>НАЦИОНАЛЬНЫЕ РЕЙТИНГИ</a:t>
            </a:r>
            <a:endParaRPr lang="ru-RU" altLang="ru-RU" sz="2800" b="1" dirty="0">
              <a:solidFill>
                <a:srgbClr val="960E0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029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139952" y="2859782"/>
            <a:ext cx="5976664" cy="1800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24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</a:t>
            </a:r>
            <a:r>
              <a:rPr lang="ru-RU" altLang="ru-RU" sz="2400" b="1" dirty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УНИВЕРСИТЕТА </a:t>
            </a:r>
            <a:r>
              <a:rPr lang="en-US" altLang="ru-RU" sz="2400" b="1" dirty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z="2400" b="1" dirty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b="1" dirty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РЕАЛИЗАЦИИ ПРОГРАММЫ РАЗВИТИЯ НГТУ </a:t>
            </a:r>
            <a:r>
              <a:rPr lang="en-US" altLang="ru-RU" sz="2400" b="1" dirty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z="2400" b="1" dirty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b="1" dirty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2019/20 УЧЕБНЫЙ ГОД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4B495D4-5563-4A76-AC23-32F3B76BC834}"/>
              </a:ext>
            </a:extLst>
          </p:cNvPr>
          <p:cNvSpPr/>
          <p:nvPr/>
        </p:nvSpPr>
        <p:spPr>
          <a:xfrm>
            <a:off x="0" y="195486"/>
            <a:ext cx="3851920" cy="4536504"/>
          </a:xfrm>
          <a:prstGeom prst="rect">
            <a:avLst/>
          </a:prstGeom>
          <a:gradFill flip="none" rotWithShape="1">
            <a:gsLst>
              <a:gs pos="0">
                <a:srgbClr val="DC0E4E"/>
              </a:gs>
              <a:gs pos="100000">
                <a:srgbClr val="960E0E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6135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83376" y="375256"/>
            <a:ext cx="7956376" cy="49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УНИВЕРСИТЕТА </a:t>
            </a:r>
            <a:endParaRPr lang="ru-RU" sz="2800" b="1" dirty="0">
              <a:solidFill>
                <a:srgbClr val="960E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3376" y="914743"/>
            <a:ext cx="76328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РЕАЛИЗАЦИИ ПРОГРАММЫ РАЗВИТИЯ НГТУ НА 2019/20 УЧЕБНЫЙ ГОД</a:t>
            </a:r>
            <a:endParaRPr lang="ru-RU" sz="1400" b="1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3376" y="1222520"/>
            <a:ext cx="885698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1600" dirty="0">
                <a:ea typeface="Verdana" pitchFamily="34" charset="0"/>
                <a:cs typeface="Verdana" pitchFamily="34" charset="0"/>
              </a:rPr>
              <a:t>Завершение перехода образовательных программ на ФГОС 3++.</a:t>
            </a:r>
          </a:p>
          <a:p>
            <a:pPr marL="342900" indent="-342900">
              <a:buFontTx/>
              <a:buAutoNum type="arabicPeriod"/>
            </a:pPr>
            <a:r>
              <a:rPr lang="ru-RU" sz="1600" dirty="0">
                <a:ea typeface="Verdana" pitchFamily="34" charset="0"/>
                <a:cs typeface="Verdana" pitchFamily="34" charset="0"/>
              </a:rPr>
              <a:t>Подготовка и проведение аккредитации по отдельным образовательным программам </a:t>
            </a:r>
            <a:r>
              <a:rPr lang="ru-RU" sz="1600" dirty="0" smtClean="0">
                <a:ea typeface="Verdana" pitchFamily="34" charset="0"/>
                <a:cs typeface="Verdana" pitchFamily="34" charset="0"/>
              </a:rPr>
              <a:t>(Реклама </a:t>
            </a:r>
            <a:r>
              <a:rPr lang="ru-RU" sz="1600" dirty="0">
                <a:ea typeface="Verdana" pitchFamily="34" charset="0"/>
                <a:cs typeface="Verdana" pitchFamily="34" charset="0"/>
              </a:rPr>
              <a:t>и </a:t>
            </a:r>
            <a:r>
              <a:rPr lang="ru-RU" sz="1600" dirty="0" smtClean="0">
                <a:ea typeface="Verdana" pitchFamily="34" charset="0"/>
                <a:cs typeface="Verdana" pitchFamily="34" charset="0"/>
              </a:rPr>
              <a:t>связи </a:t>
            </a:r>
            <a:r>
              <a:rPr lang="ru-RU" sz="1600" dirty="0">
                <a:ea typeface="Verdana" pitchFamily="34" charset="0"/>
                <a:cs typeface="Verdana" pitchFamily="34" charset="0"/>
              </a:rPr>
              <a:t>с </a:t>
            </a:r>
            <a:r>
              <a:rPr lang="ru-RU" sz="1600" dirty="0" smtClean="0">
                <a:ea typeface="Verdana" pitchFamily="34" charset="0"/>
                <a:cs typeface="Verdana" pitchFamily="34" charset="0"/>
              </a:rPr>
              <a:t>общественностью и др.).</a:t>
            </a:r>
            <a:endParaRPr lang="ru-RU" sz="1600" dirty="0">
              <a:ea typeface="Verdana" pitchFamily="34" charset="0"/>
              <a:cs typeface="Verdana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1600" dirty="0">
                <a:ea typeface="Verdana" pitchFamily="34" charset="0"/>
                <a:cs typeface="Verdana" pitchFamily="34" charset="0"/>
              </a:rPr>
              <a:t>Работа по повышению качества научных публикаций (доведение доли журнальных публикаций в общей численности публикаций </a:t>
            </a:r>
            <a:r>
              <a:rPr lang="en-US" sz="1600" dirty="0" err="1">
                <a:ea typeface="Verdana" pitchFamily="34" charset="0"/>
                <a:cs typeface="Verdana" pitchFamily="34" charset="0"/>
              </a:rPr>
              <a:t>WoS</a:t>
            </a:r>
            <a:r>
              <a:rPr lang="ru-RU" sz="1600" dirty="0">
                <a:ea typeface="Verdana" pitchFamily="34" charset="0"/>
                <a:cs typeface="Verdana" pitchFamily="34" charset="0"/>
              </a:rPr>
              <a:t>,</a:t>
            </a:r>
            <a:r>
              <a:rPr lang="en-US" sz="1600" dirty="0">
                <a:ea typeface="Verdana" pitchFamily="34" charset="0"/>
                <a:cs typeface="Verdana" pitchFamily="34" charset="0"/>
              </a:rPr>
              <a:t> Scopus </a:t>
            </a:r>
            <a:r>
              <a:rPr lang="ru-RU" sz="1600" dirty="0">
                <a:ea typeface="Verdana" pitchFamily="34" charset="0"/>
                <a:cs typeface="Verdana" pitchFamily="34" charset="0"/>
              </a:rPr>
              <a:t>до 60%, а в </a:t>
            </a:r>
            <a:r>
              <a:rPr lang="en-US" sz="1600" dirty="0">
                <a:ea typeface="Verdana" pitchFamily="34" charset="0"/>
                <a:cs typeface="Verdana" pitchFamily="34" charset="0"/>
              </a:rPr>
              <a:t>Q1</a:t>
            </a:r>
            <a:r>
              <a:rPr lang="ru-RU" sz="1600" dirty="0">
                <a:ea typeface="Verdana" pitchFamily="34" charset="0"/>
                <a:cs typeface="Verdana" pitchFamily="34" charset="0"/>
              </a:rPr>
              <a:t>,</a:t>
            </a:r>
            <a:r>
              <a:rPr lang="en-US" sz="1600" dirty="0">
                <a:ea typeface="Verdana" pitchFamily="34" charset="0"/>
                <a:cs typeface="Verdana" pitchFamily="34" charset="0"/>
              </a:rPr>
              <a:t> Q2 – </a:t>
            </a:r>
            <a:r>
              <a:rPr lang="ru-RU" sz="1600" dirty="0">
                <a:ea typeface="Verdana" pitchFamily="34" charset="0"/>
                <a:cs typeface="Verdana" pitchFamily="34" charset="0"/>
              </a:rPr>
              <a:t>до</a:t>
            </a:r>
            <a:r>
              <a:rPr lang="en-US" sz="1600" dirty="0">
                <a:ea typeface="Verdana" pitchFamily="34" charset="0"/>
                <a:cs typeface="Verdana" pitchFamily="34" charset="0"/>
              </a:rPr>
              <a:t> 25</a:t>
            </a:r>
            <a:r>
              <a:rPr lang="en-US" sz="1600" dirty="0" smtClean="0">
                <a:ea typeface="Verdana" pitchFamily="34" charset="0"/>
                <a:cs typeface="Verdana" pitchFamily="34" charset="0"/>
              </a:rPr>
              <a:t>%)</a:t>
            </a:r>
            <a:r>
              <a:rPr lang="ru-RU" sz="1600" dirty="0" smtClean="0">
                <a:ea typeface="Verdana" pitchFamily="34" charset="0"/>
                <a:cs typeface="Verdana" pitchFamily="34" charset="0"/>
              </a:rPr>
              <a:t>.</a:t>
            </a:r>
            <a:endParaRPr lang="ru-RU" sz="1600" dirty="0">
              <a:ea typeface="Verdana" pitchFamily="34" charset="0"/>
              <a:cs typeface="Verdana" pitchFamily="34" charset="0"/>
            </a:endParaRPr>
          </a:p>
          <a:p>
            <a:pPr marL="342900" indent="-342900">
              <a:buAutoNum type="arabicPeriod"/>
            </a:pPr>
            <a:r>
              <a:rPr lang="ru-RU" sz="1600" dirty="0"/>
              <a:t>Завершение реконструкции и ввод в эксплуатацию производственно-технологического корпуса.</a:t>
            </a:r>
          </a:p>
          <a:p>
            <a:pPr marL="342900" indent="-342900">
              <a:buAutoNum type="arabicPeriod"/>
            </a:pPr>
            <a:r>
              <a:rPr lang="ru-RU" sz="1600" dirty="0"/>
              <a:t>Увеличение объемов НИОКР в расчете на одного НПР до 550 тыс. руб. за счет комплекса мероприятий по реорганизации научно-инновационной инфраструктуры и повышении доли активных в научном плане НПР (план – 530 тыс. руб. на 2020 год).</a:t>
            </a:r>
          </a:p>
          <a:p>
            <a:pPr marL="342900" indent="-342900">
              <a:buAutoNum type="arabicPeriod"/>
            </a:pPr>
            <a:r>
              <a:rPr lang="ru-RU" sz="1600" dirty="0"/>
              <a:t>Создание и внедрение в учебный процесс </a:t>
            </a:r>
            <a:r>
              <a:rPr lang="en-US" sz="1600" dirty="0"/>
              <a:t>MOOK</a:t>
            </a:r>
            <a:r>
              <a:rPr lang="ru-RU" sz="1600" dirty="0" err="1"/>
              <a:t>ов</a:t>
            </a:r>
            <a:r>
              <a:rPr lang="ru-RU" sz="1600" dirty="0"/>
              <a:t> НГТУ с финансированием на конкурсной основе.</a:t>
            </a:r>
          </a:p>
          <a:p>
            <a:pPr marL="342900" indent="-342900">
              <a:buAutoNum type="arabicPeriod"/>
            </a:pPr>
            <a:r>
              <a:rPr lang="ru-RU" sz="1600" dirty="0"/>
              <a:t>Открытие новых УГСН (не менее 1</a:t>
            </a:r>
            <a:r>
              <a:rPr lang="ru-RU" sz="1600" dirty="0" smtClean="0"/>
              <a:t>).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0772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83376" y="375256"/>
            <a:ext cx="7956376" cy="49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960E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УНИВЕРСИТЕТА </a:t>
            </a:r>
            <a:endParaRPr lang="ru-RU" sz="2800" b="1" dirty="0">
              <a:solidFill>
                <a:srgbClr val="960E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3376" y="914743"/>
            <a:ext cx="76328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РЕАЛИЗАЦИИ ПРОГРАММЫ РАЗВИТИЯ НГТУ НА 2019/20 УЧЕБНЫЙ ГОД</a:t>
            </a:r>
            <a:endParaRPr lang="ru-RU" sz="1400" b="1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3376" y="1419622"/>
            <a:ext cx="88569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8"/>
            </a:pPr>
            <a:r>
              <a:rPr lang="ru-RU" sz="1600" dirty="0"/>
              <a:t>Апробация внедренного электронного документооборота.</a:t>
            </a:r>
          </a:p>
          <a:p>
            <a:pPr marL="342900" indent="-342900">
              <a:buFont typeface="+mj-lt"/>
              <a:buAutoNum type="arabicPeriod" startAt="8"/>
            </a:pPr>
            <a:r>
              <a:rPr lang="ru-RU" sz="1600" dirty="0" smtClean="0"/>
              <a:t>Создание </a:t>
            </a:r>
            <a:r>
              <a:rPr lang="ru-RU" sz="1600" dirty="0"/>
              <a:t>новых базовых кафедр (не менее 3-х).</a:t>
            </a:r>
          </a:p>
          <a:p>
            <a:pPr marL="342900" indent="-342900">
              <a:buFont typeface="+mj-lt"/>
              <a:buAutoNum type="arabicPeriod" startAt="8"/>
            </a:pPr>
            <a:r>
              <a:rPr lang="ru-RU" sz="1600" dirty="0"/>
              <a:t>Общественная аккредитация ОП (не менее 2-х).</a:t>
            </a:r>
          </a:p>
          <a:p>
            <a:pPr marL="342900" indent="-342900">
              <a:buFont typeface="+mj-lt"/>
              <a:buAutoNum type="arabicPeriod" startAt="8"/>
            </a:pPr>
            <a:r>
              <a:rPr lang="ru-RU" sz="1600" dirty="0"/>
              <a:t>Интеграция </a:t>
            </a:r>
            <a:r>
              <a:rPr lang="ru-RU" sz="1600" dirty="0" smtClean="0"/>
              <a:t>Сибирского </a:t>
            </a:r>
            <a:r>
              <a:rPr lang="ru-RU" sz="1600" dirty="0"/>
              <a:t>политехнического колледжа в НГТУ (в случае положительного решения </a:t>
            </a:r>
            <a:r>
              <a:rPr lang="ru-RU" sz="1600" dirty="0" err="1"/>
              <a:t>Минобрнауки</a:t>
            </a:r>
            <a:r>
              <a:rPr lang="ru-RU" sz="1600" dirty="0"/>
              <a:t> России</a:t>
            </a:r>
            <a:r>
              <a:rPr lang="ru-RU" sz="1600" dirty="0" smtClean="0"/>
              <a:t>).</a:t>
            </a:r>
            <a:endParaRPr lang="ru-RU" sz="1600" dirty="0"/>
          </a:p>
          <a:p>
            <a:pPr marL="342900" indent="-342900">
              <a:buFont typeface="+mj-lt"/>
              <a:buAutoNum type="arabicPeriod" startAt="8"/>
            </a:pPr>
            <a:r>
              <a:rPr lang="ru-RU" sz="1600" dirty="0"/>
              <a:t>Ввод в эксплуатацию совместно с Министерством образования НСО </a:t>
            </a:r>
            <a:r>
              <a:rPr lang="ru-RU" sz="1600" dirty="0" err="1" smtClean="0"/>
              <a:t>Кванториума</a:t>
            </a:r>
            <a:r>
              <a:rPr lang="ru-RU" sz="1600" dirty="0" smtClean="0"/>
              <a:t> </a:t>
            </a:r>
            <a:r>
              <a:rPr lang="ru-RU" sz="1600" dirty="0"/>
              <a:t>(детского </a:t>
            </a:r>
            <a:r>
              <a:rPr lang="ru-RU" sz="1600" dirty="0" smtClean="0"/>
              <a:t>Технопарка</a:t>
            </a:r>
            <a:r>
              <a:rPr lang="ru-RU" sz="1600" dirty="0"/>
              <a:t>) и </a:t>
            </a:r>
            <a:r>
              <a:rPr lang="ru-RU" sz="1600" dirty="0" smtClean="0"/>
              <a:t>Дома </a:t>
            </a:r>
            <a:r>
              <a:rPr lang="ru-RU" sz="1600" dirty="0"/>
              <a:t>научных </a:t>
            </a:r>
            <a:r>
              <a:rPr lang="ru-RU" sz="1600" dirty="0" err="1"/>
              <a:t>коллабораций</a:t>
            </a:r>
            <a:r>
              <a:rPr lang="ru-RU" sz="1600" dirty="0"/>
              <a:t> для школьников.</a:t>
            </a:r>
          </a:p>
          <a:p>
            <a:pPr marL="342900" indent="-342900">
              <a:buFont typeface="+mj-lt"/>
              <a:buAutoNum type="arabicPeriod" startAt="8"/>
            </a:pPr>
            <a:r>
              <a:rPr lang="ru-RU" sz="1600" dirty="0"/>
              <a:t>Выполнение целевых показателей Программы развития на 2019</a:t>
            </a:r>
            <a:r>
              <a:rPr lang="ru-RU" sz="1600" dirty="0" smtClean="0"/>
              <a:t>.</a:t>
            </a:r>
          </a:p>
          <a:p>
            <a:pPr marL="342900" indent="-342900">
              <a:buFont typeface="+mj-lt"/>
              <a:buAutoNum type="arabicPeriod" startAt="8"/>
            </a:pPr>
            <a:r>
              <a:rPr lang="ru-RU" sz="1600" dirty="0" smtClean="0"/>
              <a:t>Организация пропускного режима.</a:t>
            </a:r>
            <a:endParaRPr lang="en-US" sz="1600" dirty="0" smtClean="0"/>
          </a:p>
          <a:p>
            <a:r>
              <a:rPr lang="en-US" sz="1600" dirty="0" smtClean="0"/>
              <a:t>15</a:t>
            </a:r>
            <a:r>
              <a:rPr lang="ru-RU" sz="1600" dirty="0" smtClean="0"/>
              <a:t>. Подготовка и участие в конкурсах НИУ и ТОП-5/100 </a:t>
            </a:r>
            <a:endParaRPr lang="ru-RU" sz="1600" dirty="0"/>
          </a:p>
          <a:p>
            <a:r>
              <a:rPr lang="ru-RU" sz="1600" dirty="0" smtClean="0"/>
              <a:t>16. Проведение </a:t>
            </a:r>
            <a:r>
              <a:rPr lang="ru-RU" sz="1600" dirty="0"/>
              <a:t>плановой кампании по избранию ректора (9 июля 2020 года заканчиваются полномочия ректора и его команды</a:t>
            </a:r>
            <a:r>
              <a:rPr lang="ru-RU" sz="1600" dirty="0" smtClean="0"/>
              <a:t>).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3894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3968" y="0"/>
            <a:ext cx="486003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5500694" y="4550122"/>
            <a:ext cx="3456384" cy="57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0033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altLang="ru-RU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  <a:r>
              <a:rPr lang="ru-RU" altLang="ru-RU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2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августа</a:t>
            </a:r>
            <a:r>
              <a:rPr lang="ru-RU" altLang="ru-RU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201</a:t>
            </a:r>
            <a:r>
              <a:rPr lang="en-US" altLang="ru-RU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</a:t>
            </a:r>
            <a:r>
              <a:rPr lang="ru-RU" altLang="ru-RU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года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0" y="0"/>
            <a:ext cx="5144400" cy="5143500"/>
          </a:xfrm>
          <a:prstGeom prst="rect">
            <a:avLst/>
          </a:prstGeom>
          <a:solidFill>
            <a:srgbClr val="0349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06873"/>
            <a:ext cx="1608381" cy="652709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3622" y="406873"/>
            <a:ext cx="6120680" cy="1800200"/>
          </a:xfrm>
        </p:spPr>
        <p:txBody>
          <a:bodyPr>
            <a:noAutofit/>
          </a:bodyPr>
          <a:lstStyle/>
          <a:p>
            <a:pPr algn="l" eaLnBrk="1" hangingPunct="1"/>
            <a:r>
              <a:rPr lang="ru-RU" altLang="ru-RU" sz="3200" b="1" dirty="0" smtClean="0">
                <a:solidFill>
                  <a:schemeClr val="bg1"/>
                </a:solidFill>
              </a:rPr>
              <a:t>ПРОИЗВОДСТВЕННОЕ СОБРАНИЕ ПРЕПОДАВАТЕЛЕЙ</a:t>
            </a:r>
            <a:br>
              <a:rPr lang="ru-RU" altLang="ru-RU" sz="3200" b="1" dirty="0" smtClean="0">
                <a:solidFill>
                  <a:schemeClr val="bg1"/>
                </a:solidFill>
              </a:rPr>
            </a:br>
            <a:r>
              <a:rPr lang="ru-RU" altLang="ru-RU" sz="3200" b="1" dirty="0" smtClean="0">
                <a:solidFill>
                  <a:schemeClr val="bg1"/>
                </a:solidFill>
              </a:rPr>
              <a:t>И СОТРУДНИКОВ</a:t>
            </a:r>
            <a:endParaRPr lang="ru-RU" alt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500694" y="1857371"/>
            <a:ext cx="1143008" cy="428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latin typeface="Arial" panose="020B0604020202020204" pitchFamily="34" charset="0"/>
                <a:ea typeface="Stem Text" pitchFamily="34" charset="-52"/>
                <a:cs typeface="Arial" panose="020B0604020202020204" pitchFamily="34" charset="0"/>
              </a:rPr>
              <a:t>n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tem Text" pitchFamily="34" charset="-52"/>
                <a:cs typeface="Arial" panose="020B0604020202020204" pitchFamily="34" charset="0"/>
              </a:rPr>
              <a:t>stu.ru</a:t>
            </a:r>
            <a:endParaRPr kumimoji="0" lang="ru-RU" sz="2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Stem Text" pitchFamily="34" charset="-52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0696" y="1190145"/>
            <a:ext cx="32672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ea typeface="Stem Text" pitchFamily="34" charset="-52"/>
                <a:cs typeface="Arial" panose="020B0604020202020204" pitchFamily="34" charset="0"/>
              </a:rPr>
              <a:t>Новосибирский государственный</a:t>
            </a:r>
          </a:p>
          <a:p>
            <a:r>
              <a:rPr lang="ru-RU" sz="1400" b="1" dirty="0">
                <a:latin typeface="Arial" panose="020B0604020202020204" pitchFamily="34" charset="0"/>
                <a:ea typeface="Stem Text" pitchFamily="34" charset="-52"/>
                <a:cs typeface="Arial" panose="020B0604020202020204" pitchFamily="34" charset="0"/>
              </a:rPr>
              <a:t>т</a:t>
            </a:r>
            <a:r>
              <a:rPr lang="ru-RU" sz="1400" b="1" dirty="0" smtClean="0">
                <a:latin typeface="Arial" panose="020B0604020202020204" pitchFamily="34" charset="0"/>
                <a:ea typeface="Stem Text" pitchFamily="34" charset="-52"/>
                <a:cs typeface="Arial" panose="020B0604020202020204" pitchFamily="34" charset="0"/>
              </a:rPr>
              <a:t>ехнический университет НЭТИ</a:t>
            </a:r>
          </a:p>
          <a:p>
            <a:endParaRPr lang="ru-RU" sz="1400" dirty="0">
              <a:latin typeface="Arial" panose="020B0604020202020204" pitchFamily="34" charset="0"/>
              <a:ea typeface="Stem Text" pitchFamily="34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39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D5F70926-A789-464B-AB37-ACF4C961E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2" y="190462"/>
            <a:ext cx="4067630" cy="453650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862A6322-F4B0-42FA-85FB-B3CDB632FC65}"/>
              </a:ext>
            </a:extLst>
          </p:cNvPr>
          <p:cNvSpPr txBox="1">
            <a:spLocks/>
          </p:cNvSpPr>
          <p:nvPr/>
        </p:nvSpPr>
        <p:spPr>
          <a:xfrm>
            <a:off x="4499992" y="3291830"/>
            <a:ext cx="4464496" cy="11521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alt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СТРАТЕГИЧЕСКАЯ </a:t>
            </a:r>
            <a:endParaRPr lang="en-US" altLang="ru-RU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ru-RU" alt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СЕССИЯ</a:t>
            </a:r>
            <a:r>
              <a:rPr lang="en-US" alt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НГТУ</a:t>
            </a:r>
          </a:p>
          <a:p>
            <a:pPr algn="l">
              <a:lnSpc>
                <a:spcPct val="120000"/>
              </a:lnSpc>
            </a:pPr>
            <a:endParaRPr lang="ru-RU" altLang="ru-RU" sz="32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8F16A92-9635-43BB-9BB0-0CC90C3830AB}"/>
              </a:ext>
            </a:extLst>
          </p:cNvPr>
          <p:cNvSpPr/>
          <p:nvPr/>
        </p:nvSpPr>
        <p:spPr>
          <a:xfrm>
            <a:off x="2699792" y="3363958"/>
            <a:ext cx="1080121" cy="108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30200" dist="228600" dir="5400000" sx="90000" sy="9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69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A702540-011E-4A07-87E0-33B7FEBFC183}"/>
              </a:ext>
            </a:extLst>
          </p:cNvPr>
          <p:cNvSpPr/>
          <p:nvPr/>
        </p:nvSpPr>
        <p:spPr>
          <a:xfrm>
            <a:off x="-1" y="195487"/>
            <a:ext cx="6839739" cy="3024336"/>
          </a:xfrm>
          <a:prstGeom prst="rect">
            <a:avLst/>
          </a:prstGeom>
          <a:gradFill flip="none" rotWithShape="1">
            <a:gsLst>
              <a:gs pos="0">
                <a:srgbClr val="20694C"/>
              </a:gs>
              <a:gs pos="100000">
                <a:srgbClr val="08786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D583559F-305B-4F0D-B2E3-A3211FEC18C5}"/>
              </a:ext>
            </a:extLst>
          </p:cNvPr>
          <p:cNvSpPr txBox="1">
            <a:spLocks/>
          </p:cNvSpPr>
          <p:nvPr/>
        </p:nvSpPr>
        <p:spPr>
          <a:xfrm>
            <a:off x="251520" y="270592"/>
            <a:ext cx="6066410" cy="59406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2800" b="1" cap="all" dirty="0">
                <a:solidFill>
                  <a:prstClr val="white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Стратегическая сессия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C0DA110-0F10-4705-9259-24DB1B6828CC}"/>
              </a:ext>
            </a:extLst>
          </p:cNvPr>
          <p:cNvSpPr/>
          <p:nvPr/>
        </p:nvSpPr>
        <p:spPr>
          <a:xfrm>
            <a:off x="251520" y="864658"/>
            <a:ext cx="6480720" cy="2266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75"/>
              </a:lnSpc>
            </a:pPr>
            <a:r>
              <a:rPr lang="ru-RU" sz="975" spc="8" dirty="0">
                <a:solidFill>
                  <a:schemeClr val="bg1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НГТУ и Московская школа управления «СКОЛКОВО»  в апреле 2019 года провели стратегическую сессию по конструированию будущего университета с учетом мировых и национальных трендов развития высшего образования и науки (первый модуль). </a:t>
            </a:r>
          </a:p>
          <a:p>
            <a:pPr>
              <a:lnSpc>
                <a:spcPts val="975"/>
              </a:lnSpc>
            </a:pPr>
            <a:r>
              <a:rPr lang="ru-RU" sz="1350" spc="8" dirty="0">
                <a:solidFill>
                  <a:schemeClr val="bg1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ru-RU" sz="1050" b="1" spc="8" dirty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В РЕЗУЛЬТАТЕ ПЕРВОГО МОДУЛЯ:</a:t>
            </a:r>
          </a:p>
          <a:p>
            <a:pPr marL="171450" indent="-171450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975" spc="8" dirty="0">
                <a:solidFill>
                  <a:schemeClr val="bg1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сформированы рабочие группы по семи направлениям деятельности – инженерное образование, </a:t>
            </a:r>
            <a:r>
              <a:rPr lang="ru-RU" sz="975" spc="8" dirty="0" err="1">
                <a:solidFill>
                  <a:schemeClr val="bg1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бакалавриат</a:t>
            </a:r>
            <a:r>
              <a:rPr lang="ru-RU" sz="975" spc="8" dirty="0">
                <a:solidFill>
                  <a:schemeClr val="bg1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, магистратура, исследования, инновации, индустриальные партнеры, выход на международные рынки;</a:t>
            </a:r>
          </a:p>
          <a:p>
            <a:pPr marL="171450" indent="-171450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975" spc="8" dirty="0">
                <a:solidFill>
                  <a:schemeClr val="bg1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группами проведена оценка текущей ситуации (вызовы и возможности) и выдвинуты гипотезы возможных решений по ключевым направлениям деятельности;</a:t>
            </a:r>
          </a:p>
          <a:p>
            <a:pPr marL="171450" indent="-171450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975" spc="8" dirty="0">
                <a:solidFill>
                  <a:schemeClr val="bg1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организована работа групп на межмодульный период;</a:t>
            </a:r>
          </a:p>
          <a:p>
            <a:pPr marL="171450" indent="-171450">
              <a:lnSpc>
                <a:spcPts val="975"/>
              </a:lnSpc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975" spc="8" dirty="0">
                <a:solidFill>
                  <a:schemeClr val="bg1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проводятся регулярные сессии групповой и межгрупповой работы.</a:t>
            </a:r>
          </a:p>
          <a:p>
            <a:pPr>
              <a:lnSpc>
                <a:spcPts val="975"/>
              </a:lnSpc>
            </a:pPr>
            <a:r>
              <a:rPr lang="ru-RU" sz="1050" spc="8" dirty="0">
                <a:solidFill>
                  <a:schemeClr val="bg1"/>
                </a:solidFill>
                <a:latin typeface="Arial" panose="020B0604020202020204" pitchFamily="34" charset="0"/>
                <a:ea typeface="Stem" panose="020B0503020203020204" pitchFamily="34" charset="-52"/>
                <a:cs typeface="Arial" panose="020B0604020202020204" pitchFamily="34" charset="0"/>
              </a:rPr>
              <a:t> </a:t>
            </a:r>
          </a:p>
          <a:p>
            <a:r>
              <a:rPr lang="ru-RU" sz="1050" b="1" spc="8" dirty="0" smtClean="0">
                <a:solidFill>
                  <a:schemeClr val="bg1"/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ЗАВЕРШАЮЩАЯ СЕССИЯ ЗАПЛАНИРОВАНА НА ДЕКАБРЬ 2019 ГОДА.</a:t>
            </a:r>
            <a:endParaRPr lang="ru-RU" sz="1050" b="1" spc="8" dirty="0">
              <a:solidFill>
                <a:schemeClr val="bg1"/>
              </a:solidFill>
              <a:latin typeface="Arial" panose="020B0604020202020204" pitchFamily="34" charset="0"/>
              <a:ea typeface="Stem Bold" panose="020B07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A85DA95A-3FFB-4DCD-97D0-7F7A9D4E6E18}"/>
              </a:ext>
            </a:extLst>
          </p:cNvPr>
          <p:cNvSpPr txBox="1">
            <a:spLocks/>
          </p:cNvSpPr>
          <p:nvPr/>
        </p:nvSpPr>
        <p:spPr>
          <a:xfrm>
            <a:off x="215516" y="3322080"/>
            <a:ext cx="6372708" cy="128655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ОСТРОВ 10-22: КОМАНДА НГТУ ПРОШЛА ОТБОР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И ПРИНЯЛА УЧАСТИЕ В ОБРАЗОВАТЕЛЬНОМ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Stem Bold" panose="020B0703020203020204" pitchFamily="34" charset="-52"/>
                <a:cs typeface="Arial" panose="020B0604020202020204" pitchFamily="34" charset="0"/>
              </a:rPr>
              <a:t>ИНТЕНСИВЕ «ОСТРОВ 10-22».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Stem Bold" panose="020B0703020203020204" pitchFamily="34" charset="-52"/>
              <a:cs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D7D59EAE-9E5C-43BF-9DC2-1869F1EB4298}"/>
              </a:ext>
            </a:extLst>
          </p:cNvPr>
          <p:cNvGrpSpPr/>
          <p:nvPr/>
        </p:nvGrpSpPr>
        <p:grpSpPr>
          <a:xfrm>
            <a:off x="6839741" y="195487"/>
            <a:ext cx="2304259" cy="4511133"/>
            <a:chOff x="6444205" y="-553385"/>
            <a:chExt cx="2699795" cy="528548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206" y="1253815"/>
              <a:ext cx="2699793" cy="1677976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208" y="2931791"/>
              <a:ext cx="2699792" cy="1800313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205" y="-553385"/>
              <a:ext cx="2699792" cy="1800313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08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>
          <a:xfrm>
            <a:off x="319844" y="319901"/>
            <a:ext cx="3388060" cy="5956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960E0E"/>
                </a:solidFill>
                <a:ea typeface="+mj-ea"/>
              </a:rPr>
              <a:t>ОСТРОВ 10-22</a:t>
            </a:r>
            <a:endParaRPr lang="ru-RU" sz="2800" b="1" dirty="0">
              <a:solidFill>
                <a:srgbClr val="960E0E"/>
              </a:solidFill>
              <a:ea typeface="+mj-e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2591" y="1946280"/>
            <a:ext cx="471595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до горизонта 2035 года с основными показателями:</a:t>
            </a: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960E0E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студентов – 15000 чел.</a:t>
            </a:r>
          </a:p>
          <a:p>
            <a:pPr marL="171450" indent="-171450">
              <a:buClr>
                <a:srgbClr val="960E0E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аспирантов – 1000 чел.</a:t>
            </a:r>
          </a:p>
          <a:p>
            <a:pPr marL="171450" indent="-171450">
              <a:buClr>
                <a:srgbClr val="960E0E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10% студентов из дальнего зарубежья.</a:t>
            </a:r>
          </a:p>
          <a:p>
            <a:pPr marL="171450" indent="-171450">
              <a:buClr>
                <a:srgbClr val="960E0E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доля современного оборудования – 60%.</a:t>
            </a:r>
          </a:p>
          <a:p>
            <a:pPr marL="171450" indent="-171450">
              <a:buClr>
                <a:srgbClr val="960E0E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рейтинге QS – в 200-300.</a:t>
            </a:r>
          </a:p>
          <a:p>
            <a:pPr marL="171450" indent="-171450">
              <a:buClr>
                <a:srgbClr val="960E0E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публикаций Q1+Q2 – 1000 шт. / год.</a:t>
            </a:r>
          </a:p>
          <a:p>
            <a:pPr marL="171450" indent="-171450">
              <a:buClr>
                <a:srgbClr val="960E0E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журналов в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WoS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Scopus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– не &lt; 5.</a:t>
            </a:r>
          </a:p>
          <a:p>
            <a:pPr marL="171450" indent="-171450">
              <a:buClr>
                <a:srgbClr val="960E0E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доля внебюджетных средств &gt; 70%.</a:t>
            </a:r>
          </a:p>
          <a:p>
            <a:pPr marL="171450" indent="-171450">
              <a:buClr>
                <a:srgbClr val="960E0E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доля научной тематики мирового уровня – 50%.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A0AECA-CDD8-42BA-A8B5-E87F9013F54B}"/>
              </a:ext>
            </a:extLst>
          </p:cNvPr>
          <p:cNvSpPr/>
          <p:nvPr/>
        </p:nvSpPr>
        <p:spPr>
          <a:xfrm>
            <a:off x="5292080" y="195486"/>
            <a:ext cx="3851920" cy="4536504"/>
          </a:xfrm>
          <a:prstGeom prst="rect">
            <a:avLst/>
          </a:prstGeom>
          <a:gradFill flip="none" rotWithShape="1">
            <a:gsLst>
              <a:gs pos="0">
                <a:srgbClr val="DC0E4E"/>
              </a:gs>
              <a:gs pos="100000">
                <a:srgbClr val="960E0E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91A57A7-33FA-4F98-9643-88E4A3191AB1}"/>
              </a:ext>
            </a:extLst>
          </p:cNvPr>
          <p:cNvSpPr/>
          <p:nvPr/>
        </p:nvSpPr>
        <p:spPr>
          <a:xfrm>
            <a:off x="5698976" y="2282364"/>
            <a:ext cx="32655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Разработаны и представлены два проекта технологического развития НГТУ в рамках рынков 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ENERGYNET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HEALTHNET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4A05C69-BE54-4FD5-B797-1AB0FF00A878}"/>
              </a:ext>
            </a:extLst>
          </p:cNvPr>
          <p:cNvSpPr/>
          <p:nvPr/>
        </p:nvSpPr>
        <p:spPr>
          <a:xfrm>
            <a:off x="349436" y="939821"/>
            <a:ext cx="8399028" cy="9118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52400" dir="5820000" sx="91000" sy="9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70CB5A5-69DA-47D1-A39F-6C0856207691}"/>
              </a:ext>
            </a:extLst>
          </p:cNvPr>
          <p:cNvSpPr/>
          <p:nvPr/>
        </p:nvSpPr>
        <p:spPr>
          <a:xfrm>
            <a:off x="511371" y="1059582"/>
            <a:ext cx="80751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период с 10 по 22 июля команда университета приняла участие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образовательном интенсиве «Остров 10-22».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0EBBEE51-B053-46BF-8B02-C5D6416E59FA}"/>
              </a:ext>
            </a:extLst>
          </p:cNvPr>
          <p:cNvSpPr/>
          <p:nvPr/>
        </p:nvSpPr>
        <p:spPr>
          <a:xfrm>
            <a:off x="5705925" y="3371541"/>
            <a:ext cx="3481605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Заключено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соглашений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вузами.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F7EEF28-0F7E-4907-8FA4-F527FBF5B77B}"/>
              </a:ext>
            </a:extLst>
          </p:cNvPr>
          <p:cNvSpPr/>
          <p:nvPr/>
        </p:nvSpPr>
        <p:spPr>
          <a:xfrm>
            <a:off x="5436096" y="2304887"/>
            <a:ext cx="216025" cy="216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101600" dir="5400000" sx="81000" sy="81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C6BD961-E182-423A-850A-2F7D2FE32C14}"/>
              </a:ext>
            </a:extLst>
          </p:cNvPr>
          <p:cNvSpPr/>
          <p:nvPr/>
        </p:nvSpPr>
        <p:spPr>
          <a:xfrm>
            <a:off x="5436096" y="3438822"/>
            <a:ext cx="216025" cy="216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101600" dir="5400000" sx="81000" sy="81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3376" y="21782"/>
            <a:ext cx="32403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ПРОИЗВОДСТВЕННОЕ СОБРАНИЕ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  <a:r>
              <a:rPr lang="en-US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ru-RU" sz="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28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10096</TotalTime>
  <Words>5671</Words>
  <Application>Microsoft Office PowerPoint</Application>
  <PresentationFormat>Экран (16:9)</PresentationFormat>
  <Paragraphs>1263</Paragraphs>
  <Slides>69</Slides>
  <Notes>46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82" baseType="lpstr">
      <vt:lpstr>Arial Unicode MS</vt:lpstr>
      <vt:lpstr>Arial</vt:lpstr>
      <vt:lpstr>Calibri</vt:lpstr>
      <vt:lpstr>Segoe UI</vt:lpstr>
      <vt:lpstr>Segoe UI Light</vt:lpstr>
      <vt:lpstr>Stem</vt:lpstr>
      <vt:lpstr>Stem Bold</vt:lpstr>
      <vt:lpstr>Stem Text</vt:lpstr>
      <vt:lpstr>Stem Text Bold</vt:lpstr>
      <vt:lpstr>Times New Roman</vt:lpstr>
      <vt:lpstr>Verdana</vt:lpstr>
      <vt:lpstr>Wingdings</vt:lpstr>
      <vt:lpstr>Тема Office</vt:lpstr>
      <vt:lpstr>ПРОИЗВОДСТВЕННОЕ СОБРАНИЕ ПРЕПОДАВАТЕЛЕЙ И СОТРУДНИКОВ</vt:lpstr>
      <vt:lpstr>ПОВЕСТКА  СОБРАНИЯ</vt:lpstr>
      <vt:lpstr>ИТОГИ РАБОТЫ УНИВЕРСИТЕТА  В 2018/19 УЧЕБНОМ ГОДУ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НАИБОЛЕЕ ЗНАЧИМЫЕ МЕРОПРИЯТИЯ  ПО ПРОГРАММЕ РАЗВИТИЯ</vt:lpstr>
      <vt:lpstr>Презентация PowerPoint</vt:lpstr>
      <vt:lpstr>Презентация PowerPoint</vt:lpstr>
      <vt:lpstr>ГРАНТЫ С ПОДДЕРЖКОЙ НГТУ</vt:lpstr>
      <vt:lpstr>Презентация PowerPoint</vt:lpstr>
      <vt:lpstr>Презентация PowerPoint</vt:lpstr>
      <vt:lpstr>НАИБОЛЕЕ ЗНАЧИМЫЕ НАУЧНЫЕ ПРОЕКТЫ</vt:lpstr>
      <vt:lpstr>МЕЖДУНАРОДНЫЕ  ЛЕТНИЕ ШКОЛЫ</vt:lpstr>
      <vt:lpstr>ВЫПОЛНЕНИЕ НАУЧНО-ИССЛЕДОВАТЕЛЬСКИХ РАБОТ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ПРОЕКТНОЙ ДЕЯТЕЛЬНОСТИ</vt:lpstr>
      <vt:lpstr>Презентация PowerPoint</vt:lpstr>
      <vt:lpstr>Презентация PowerPoint</vt:lpstr>
      <vt:lpstr>Презентация PowerPoint</vt:lpstr>
      <vt:lpstr>ОБРАЗОВАТЕЛЬНЫЕ ПРОГРАММЫ  И КУРСЫ НА ИНОСТРАННЫХ ЯЗЫКАХ</vt:lpstr>
      <vt:lpstr>ПРИЕМНАЯ КАМПАНИЯ 2019</vt:lpstr>
      <vt:lpstr>ПРИЕМНАЯ КАМПАНИЯ 2019</vt:lpstr>
      <vt:lpstr>Презентация PowerPoint</vt:lpstr>
      <vt:lpstr>РАЗМЕРЫ СТИПЕНДИЙ</vt:lpstr>
      <vt:lpstr>ИТОГИ ДОПОЛНИТЕЛЬНОЙ АККРЕДИТАЦИИ</vt:lpstr>
      <vt:lpstr>Презентация PowerPoint</vt:lpstr>
      <vt:lpstr>МЕЖДУНАРОДНОЕ СОТРУДНИЧЕСТВО</vt:lpstr>
      <vt:lpstr>ОБРАЗОВАТЕЛЬНОЕ СОТРУДНИЧЕСТВО  С МЕЖДУНАРОДНЫМИ КОРПОРАЦИЯМИ</vt:lpstr>
      <vt:lpstr>ВЕКТОРЫ РАЗВИТИЯ МЕЖДУНАРОДНОЙ ДЕЯТЕЛЬНОСТИ НА 2019/20</vt:lpstr>
      <vt:lpstr>РАСШИРЕНИЕ УЧАСТИЯ  В ЕВРОПЕЙСКИХ ПРОЕКТАХ ERASMUS +</vt:lpstr>
      <vt:lpstr>Презентация PowerPoint</vt:lpstr>
      <vt:lpstr>Презентация PowerPoint</vt:lpstr>
      <vt:lpstr>Презентация PowerPoint</vt:lpstr>
      <vt:lpstr>НОВОЕ В ЭФФЕКТИВНОМ КОНТРАКТЕ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  ПО ПРОГРАММЕ РАЗВИТИЯ</vt:lpstr>
      <vt:lpstr>Презентация PowerPoint</vt:lpstr>
      <vt:lpstr>Презентация PowerPoint</vt:lpstr>
      <vt:lpstr>СТРИТ-АРТ ФЕСТИВАЛЬ «ГРАФИТ НАУКИ»</vt:lpstr>
      <vt:lpstr>Презентация PowerPoint</vt:lpstr>
      <vt:lpstr>Презентация PowerPoint</vt:lpstr>
      <vt:lpstr>Презентация PowerPoint</vt:lpstr>
      <vt:lpstr>ПРОБЛЕМНЫЕ ПОКАЗАТЕЛИ ДОРОЖНОЙ КАРТЫ  ПРОГРАММЫ РАЗВИТИЯ</vt:lpstr>
      <vt:lpstr>Презентация PowerPoint</vt:lpstr>
      <vt:lpstr>Презентация PowerPoint</vt:lpstr>
      <vt:lpstr>Презентация PowerPoint</vt:lpstr>
      <vt:lpstr>МОНИТОРИНГ ЭФФЕКТИВНОСТИ  ВУЗОВ МИНОБРНАУКИ</vt:lpstr>
      <vt:lpstr>МЕЖДУНАРОДНЫЕ РЕЙТИНГИ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ПРОИЗВОДСТВЕННОЕ СОБРАНИЕ ПРЕПОДАВАТЕЛЕЙ И СОТРУДНИКОВ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IS</dc:creator>
  <cp:lastModifiedBy>user</cp:lastModifiedBy>
  <cp:revision>935</cp:revision>
  <cp:lastPrinted>2019-08-30T02:19:16Z</cp:lastPrinted>
  <dcterms:created xsi:type="dcterms:W3CDTF">2018-03-04T18:38:01Z</dcterms:created>
  <dcterms:modified xsi:type="dcterms:W3CDTF">2019-09-02T03:30:17Z</dcterms:modified>
</cp:coreProperties>
</file>