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75" r:id="rId2"/>
    <p:sldId id="276" r:id="rId3"/>
    <p:sldId id="277" r:id="rId4"/>
    <p:sldId id="342" r:id="rId5"/>
    <p:sldId id="278" r:id="rId6"/>
    <p:sldId id="280" r:id="rId7"/>
    <p:sldId id="281" r:id="rId8"/>
    <p:sldId id="361" r:id="rId9"/>
    <p:sldId id="376" r:id="rId10"/>
    <p:sldId id="374" r:id="rId11"/>
    <p:sldId id="379" r:id="rId12"/>
    <p:sldId id="380" r:id="rId13"/>
    <p:sldId id="381" r:id="rId14"/>
    <p:sldId id="382" r:id="rId15"/>
    <p:sldId id="420" r:id="rId16"/>
    <p:sldId id="362" r:id="rId17"/>
    <p:sldId id="363" r:id="rId18"/>
    <p:sldId id="370" r:id="rId19"/>
    <p:sldId id="371" r:id="rId20"/>
    <p:sldId id="372" r:id="rId21"/>
    <p:sldId id="414" r:id="rId22"/>
    <p:sldId id="343" r:id="rId23"/>
    <p:sldId id="349" r:id="rId24"/>
    <p:sldId id="350" r:id="rId25"/>
    <p:sldId id="351" r:id="rId26"/>
    <p:sldId id="386" r:id="rId27"/>
    <p:sldId id="355" r:id="rId28"/>
    <p:sldId id="344" r:id="rId29"/>
    <p:sldId id="388" r:id="rId30"/>
    <p:sldId id="345" r:id="rId31"/>
    <p:sldId id="346" r:id="rId32"/>
    <p:sldId id="347" r:id="rId33"/>
    <p:sldId id="348" r:id="rId34"/>
    <p:sldId id="389" r:id="rId35"/>
    <p:sldId id="418" r:id="rId36"/>
    <p:sldId id="357" r:id="rId37"/>
    <p:sldId id="359" r:id="rId38"/>
    <p:sldId id="360" r:id="rId39"/>
    <p:sldId id="392" r:id="rId40"/>
    <p:sldId id="395" r:id="rId41"/>
    <p:sldId id="397" r:id="rId42"/>
    <p:sldId id="291" r:id="rId43"/>
    <p:sldId id="292" r:id="rId44"/>
    <p:sldId id="294" r:id="rId45"/>
    <p:sldId id="295" r:id="rId46"/>
    <p:sldId id="399" r:id="rId47"/>
    <p:sldId id="401" r:id="rId48"/>
    <p:sldId id="416" r:id="rId49"/>
    <p:sldId id="407" r:id="rId50"/>
    <p:sldId id="405" r:id="rId51"/>
    <p:sldId id="311" r:id="rId52"/>
    <p:sldId id="329" r:id="rId53"/>
    <p:sldId id="332" r:id="rId54"/>
    <p:sldId id="422" r:id="rId55"/>
    <p:sldId id="408" r:id="rId56"/>
    <p:sldId id="410" r:id="rId57"/>
    <p:sldId id="411" r:id="rId58"/>
    <p:sldId id="412" r:id="rId59"/>
    <p:sldId id="421" r:id="rId60"/>
    <p:sldId id="419" r:id="rId61"/>
    <p:sldId id="417" r:id="rId62"/>
    <p:sldId id="319" r:id="rId63"/>
  </p:sldIdLst>
  <p:sldSz cx="9144000" cy="5143500" type="screen16x9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занова Анастасия Романовна" initials="БАР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94C"/>
    <a:srgbClr val="960E0E"/>
    <a:srgbClr val="72E094"/>
    <a:srgbClr val="BC1312"/>
    <a:srgbClr val="69221C"/>
    <a:srgbClr val="102C34"/>
    <a:srgbClr val="007F44"/>
    <a:srgbClr val="3F7451"/>
    <a:srgbClr val="33AC5E"/>
    <a:srgbClr val="0B8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1762" autoAdjust="0"/>
  </p:normalViewPr>
  <p:slideViewPr>
    <p:cSldViewPr>
      <p:cViewPr>
        <p:scale>
          <a:sx n="150" d="100"/>
          <a:sy n="150" d="100"/>
        </p:scale>
        <p:origin x="47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8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6" dirty="0" smtClean="0"/>
              <a:t>Внебюджетные</a:t>
            </a:r>
            <a:r>
              <a:rPr lang="ru-RU" sz="1866" baseline="0" dirty="0" smtClean="0"/>
              <a:t> поступления</a:t>
            </a:r>
            <a:endParaRPr lang="ru-RU" sz="1400" dirty="0"/>
          </a:p>
        </c:rich>
      </c:tx>
      <c:overlay val="0"/>
      <c:spPr>
        <a:noFill/>
        <a:ln w="21595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A50021"/>
              </a:solidFill>
              <a:ln w="3386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3D-4CE6-9EE4-ACEF25C9ECDC}"/>
              </c:ext>
            </c:extLst>
          </c:dPt>
          <c:dPt>
            <c:idx val="1"/>
            <c:bubble3D val="0"/>
            <c:spPr>
              <a:solidFill>
                <a:srgbClr val="224B50"/>
              </a:solidFill>
              <a:ln w="3386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3D-4CE6-9EE4-ACEF25C9ECDC}"/>
              </c:ext>
            </c:extLst>
          </c:dPt>
          <c:dLbls>
            <c:dLbl>
              <c:idx val="0"/>
              <c:layout>
                <c:manualLayout>
                  <c:x val="-0.24882687776250773"/>
                  <c:y val="-0.11536797585752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6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55%</a:t>
                    </a:r>
                  </a:p>
                </c:rich>
              </c:tx>
              <c:spPr>
                <a:noFill/>
                <a:ln w="2159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93D-4CE6-9EE4-ACEF25C9EC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6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45%</a:t>
                    </a:r>
                  </a:p>
                </c:rich>
              </c:tx>
              <c:spPr>
                <a:noFill/>
                <a:ln w="21595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3D-4CE6-9EE4-ACEF25C9EC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 w="2159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6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699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3D-4CE6-9EE4-ACEF25C9E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164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13470-4007-49F6-86C6-0061516249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7F40C565-3DEB-4F79-BCF8-D8EFD85B0D88}">
      <dgm:prSet phldrT="[Текст]" custT="1"/>
      <dgm:spPr>
        <a:solidFill>
          <a:srgbClr val="20694C"/>
        </a:solidFill>
      </dgm:spPr>
      <dgm:t>
        <a:bodyPr/>
        <a:lstStyle/>
        <a:p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Техническое задание </a:t>
          </a:r>
          <a:b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</a:b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на выявление </a:t>
          </a:r>
          <a:b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</a:b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бренд-платформы </a:t>
          </a:r>
          <a:b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</a:br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и визуального бренда</a:t>
          </a:r>
          <a:endParaRPr lang="ru-RU" sz="1200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99B6BDF5-07B9-49CB-8360-CDA54C084728}" type="parTrans" cxnId="{55733FC0-146D-462C-91DC-F821699804FF}">
      <dgm:prSet/>
      <dgm:spPr/>
      <dgm:t>
        <a:bodyPr/>
        <a:lstStyle/>
        <a:p>
          <a:endParaRPr lang="ru-RU" sz="1100">
            <a:latin typeface="+mn-lt"/>
            <a:cs typeface="Arial" pitchFamily="34" charset="0"/>
          </a:endParaRPr>
        </a:p>
      </dgm:t>
    </dgm:pt>
    <dgm:pt modelId="{0AE1CBD5-1559-405F-A670-5B15AB6D9F45}" type="sibTrans" cxnId="{55733FC0-146D-462C-91DC-F821699804FF}">
      <dgm:prSet/>
      <dgm:spPr/>
      <dgm:t>
        <a:bodyPr/>
        <a:lstStyle/>
        <a:p>
          <a:endParaRPr lang="ru-RU" sz="1100">
            <a:latin typeface="+mn-lt"/>
            <a:cs typeface="Arial" pitchFamily="34" charset="0"/>
          </a:endParaRPr>
        </a:p>
      </dgm:t>
    </dgm:pt>
    <dgm:pt modelId="{45AE6DCE-2325-44FF-B7EC-5B9F926DB15E}">
      <dgm:prSet phldrT="[Текст]" custT="1"/>
      <dgm:spPr>
        <a:solidFill>
          <a:srgbClr val="20694C"/>
        </a:solidFill>
      </dgm:spPr>
      <dgm:t>
        <a:bodyPr/>
        <a:lstStyle/>
        <a:p>
          <a:r>
            <a: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itchFamily="34" charset="0"/>
            </a:rPr>
            <a:t>Увеличение количества публикаций и упоминаний об НГТУ в СМИ з</a:t>
          </a:r>
          <a:r>
            <a:rPr lang="ru-RU" sz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а период с 1 февраля 2018 по 28 мая 2018 г. в 2,5 раза </a:t>
          </a:r>
          <a:endParaRPr lang="ru-RU" sz="1200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EEA8B072-B760-4B5D-AB91-589B63703064}" type="parTrans" cxnId="{D5B297C5-DB9F-4CA0-9292-B8B3958DA954}">
      <dgm:prSet/>
      <dgm:spPr/>
      <dgm:t>
        <a:bodyPr/>
        <a:lstStyle/>
        <a:p>
          <a:endParaRPr lang="ru-RU" sz="1100">
            <a:latin typeface="+mn-lt"/>
            <a:cs typeface="Arial" pitchFamily="34" charset="0"/>
          </a:endParaRPr>
        </a:p>
      </dgm:t>
    </dgm:pt>
    <dgm:pt modelId="{E78A60F5-B7DE-417C-9097-324D4F0C19A2}" type="sibTrans" cxnId="{D5B297C5-DB9F-4CA0-9292-B8B3958DA954}">
      <dgm:prSet/>
      <dgm:spPr/>
      <dgm:t>
        <a:bodyPr/>
        <a:lstStyle/>
        <a:p>
          <a:endParaRPr lang="ru-RU" sz="1100">
            <a:latin typeface="+mn-lt"/>
            <a:cs typeface="Arial" pitchFamily="34" charset="0"/>
          </a:endParaRPr>
        </a:p>
      </dgm:t>
    </dgm:pt>
    <dgm:pt modelId="{D717B1BB-7679-45BC-9A21-1C901FE7092B}" type="pres">
      <dgm:prSet presAssocID="{CB013470-4007-49F6-86C6-0061516249F9}" presName="Name0" presStyleCnt="0">
        <dgm:presLayoutVars>
          <dgm:dir/>
          <dgm:animLvl val="lvl"/>
          <dgm:resizeHandles val="exact"/>
        </dgm:presLayoutVars>
      </dgm:prSet>
      <dgm:spPr/>
    </dgm:pt>
    <dgm:pt modelId="{CFC01F0E-D8E6-4280-96E0-2B08583DC764}" type="pres">
      <dgm:prSet presAssocID="{7F40C565-3DEB-4F79-BCF8-D8EFD85B0D88}" presName="linNode" presStyleCnt="0"/>
      <dgm:spPr/>
    </dgm:pt>
    <dgm:pt modelId="{8FCCDB0C-3628-4F6C-A2E6-B92D69D8BC3E}" type="pres">
      <dgm:prSet presAssocID="{7F40C565-3DEB-4F79-BCF8-D8EFD85B0D88}" presName="parentText" presStyleLbl="node1" presStyleIdx="0" presStyleCnt="2" custScaleX="277778" custLinFactNeighborX="5903" custLinFactNeighborY="-285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31231-874C-4581-8BDA-1E170A84F3B5}" type="pres">
      <dgm:prSet presAssocID="{0AE1CBD5-1559-405F-A670-5B15AB6D9F45}" presName="sp" presStyleCnt="0"/>
      <dgm:spPr/>
    </dgm:pt>
    <dgm:pt modelId="{45729871-92FD-4405-9E0F-23D69845E49B}" type="pres">
      <dgm:prSet presAssocID="{45AE6DCE-2325-44FF-B7EC-5B9F926DB15E}" presName="linNode" presStyleCnt="0"/>
      <dgm:spPr/>
    </dgm:pt>
    <dgm:pt modelId="{EC31E06B-DF1D-4EE6-884D-B03221B5FE0B}" type="pres">
      <dgm:prSet presAssocID="{45AE6DCE-2325-44FF-B7EC-5B9F926DB15E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4F15E4-ECB3-4381-9170-F3967F6D44C7}" type="presOf" srcId="{45AE6DCE-2325-44FF-B7EC-5B9F926DB15E}" destId="{EC31E06B-DF1D-4EE6-884D-B03221B5FE0B}" srcOrd="0" destOrd="0" presId="urn:microsoft.com/office/officeart/2005/8/layout/vList5"/>
    <dgm:cxn modelId="{55733FC0-146D-462C-91DC-F821699804FF}" srcId="{CB013470-4007-49F6-86C6-0061516249F9}" destId="{7F40C565-3DEB-4F79-BCF8-D8EFD85B0D88}" srcOrd="0" destOrd="0" parTransId="{99B6BDF5-07B9-49CB-8360-CDA54C084728}" sibTransId="{0AE1CBD5-1559-405F-A670-5B15AB6D9F45}"/>
    <dgm:cxn modelId="{D5B297C5-DB9F-4CA0-9292-B8B3958DA954}" srcId="{CB013470-4007-49F6-86C6-0061516249F9}" destId="{45AE6DCE-2325-44FF-B7EC-5B9F926DB15E}" srcOrd="1" destOrd="0" parTransId="{EEA8B072-B760-4B5D-AB91-589B63703064}" sibTransId="{E78A60F5-B7DE-417C-9097-324D4F0C19A2}"/>
    <dgm:cxn modelId="{53F30199-204C-48C8-899E-A715EB5A733D}" type="presOf" srcId="{7F40C565-3DEB-4F79-BCF8-D8EFD85B0D88}" destId="{8FCCDB0C-3628-4F6C-A2E6-B92D69D8BC3E}" srcOrd="0" destOrd="0" presId="urn:microsoft.com/office/officeart/2005/8/layout/vList5"/>
    <dgm:cxn modelId="{27438922-F8F4-4AB2-9A56-1EFB16F2BC08}" type="presOf" srcId="{CB013470-4007-49F6-86C6-0061516249F9}" destId="{D717B1BB-7679-45BC-9A21-1C901FE7092B}" srcOrd="0" destOrd="0" presId="urn:microsoft.com/office/officeart/2005/8/layout/vList5"/>
    <dgm:cxn modelId="{D4318BE7-4469-40D1-B02A-8722E5E0DAE2}" type="presParOf" srcId="{D717B1BB-7679-45BC-9A21-1C901FE7092B}" destId="{CFC01F0E-D8E6-4280-96E0-2B08583DC764}" srcOrd="0" destOrd="0" presId="urn:microsoft.com/office/officeart/2005/8/layout/vList5"/>
    <dgm:cxn modelId="{F797CECA-8A17-412E-877B-AEF92042E5CC}" type="presParOf" srcId="{CFC01F0E-D8E6-4280-96E0-2B08583DC764}" destId="{8FCCDB0C-3628-4F6C-A2E6-B92D69D8BC3E}" srcOrd="0" destOrd="0" presId="urn:microsoft.com/office/officeart/2005/8/layout/vList5"/>
    <dgm:cxn modelId="{5E4B6598-9300-4D03-BFE2-66F858F60AA3}" type="presParOf" srcId="{D717B1BB-7679-45BC-9A21-1C901FE7092B}" destId="{78531231-874C-4581-8BDA-1E170A84F3B5}" srcOrd="1" destOrd="0" presId="urn:microsoft.com/office/officeart/2005/8/layout/vList5"/>
    <dgm:cxn modelId="{9C5AB626-8B3F-4BCD-A1D3-3B040DE4C358}" type="presParOf" srcId="{D717B1BB-7679-45BC-9A21-1C901FE7092B}" destId="{45729871-92FD-4405-9E0F-23D69845E49B}" srcOrd="2" destOrd="0" presId="urn:microsoft.com/office/officeart/2005/8/layout/vList5"/>
    <dgm:cxn modelId="{E5497AB4-198D-4C32-9D2B-5CACC3C7A9E1}" type="presParOf" srcId="{45729871-92FD-4405-9E0F-23D69845E49B}" destId="{EC31E06B-DF1D-4EE6-884D-B03221B5FE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13470-4007-49F6-86C6-0061516249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72E1A056-A045-4454-B12E-4736795997C2}">
      <dgm:prSet phldrT="[Текст]" custT="1"/>
      <dgm:spPr>
        <a:solidFill>
          <a:srgbClr val="20694C"/>
        </a:solidFill>
      </dgm:spPr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  <a:latin typeface="+mn-lt"/>
              <a:cs typeface="Arial" pitchFamily="34" charset="0"/>
            </a:rPr>
            <a:t>Презентация коммуникационной стратегии НГТУ</a:t>
          </a:r>
        </a:p>
        <a:p>
          <a:pPr algn="ctr"/>
          <a:r>
            <a:rPr lang="ru-RU" sz="1200" dirty="0" smtClean="0">
              <a:solidFill>
                <a:schemeClr val="bg1"/>
              </a:solidFill>
              <a:latin typeface="+mn-lt"/>
              <a:cs typeface="Arial" pitchFamily="34" charset="0"/>
            </a:rPr>
            <a:t>1 октября</a:t>
          </a:r>
          <a:endParaRPr lang="ru-RU" sz="1200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BA3D460D-3729-4BBE-91F5-012157CC7C52}" type="parTrans" cxnId="{81FA431B-E467-4149-9929-1FD7FF187D9B}">
      <dgm:prSet/>
      <dgm:spPr/>
      <dgm:t>
        <a:bodyPr/>
        <a:lstStyle/>
        <a:p>
          <a:pPr algn="ctr"/>
          <a:endParaRPr lang="ru-RU" sz="1200">
            <a:latin typeface="+mn-lt"/>
            <a:cs typeface="Arial" pitchFamily="34" charset="0"/>
          </a:endParaRPr>
        </a:p>
      </dgm:t>
    </dgm:pt>
    <dgm:pt modelId="{E2ADC10F-484C-4ABD-8F11-A58D784A38DA}" type="sibTrans" cxnId="{81FA431B-E467-4149-9929-1FD7FF187D9B}">
      <dgm:prSet/>
      <dgm:spPr/>
      <dgm:t>
        <a:bodyPr/>
        <a:lstStyle/>
        <a:p>
          <a:pPr algn="ctr"/>
          <a:endParaRPr lang="ru-RU" sz="1200">
            <a:latin typeface="+mn-lt"/>
            <a:cs typeface="Arial" pitchFamily="34" charset="0"/>
          </a:endParaRPr>
        </a:p>
      </dgm:t>
    </dgm:pt>
    <dgm:pt modelId="{7F40C565-3DEB-4F79-BCF8-D8EFD85B0D88}">
      <dgm:prSet phldrT="[Текст]" custT="1"/>
      <dgm:spPr>
        <a:solidFill>
          <a:srgbClr val="20694C"/>
        </a:solidFill>
      </dgm:spPr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  <a:latin typeface="+mn-lt"/>
              <a:cs typeface="Arial" pitchFamily="34" charset="0"/>
            </a:rPr>
            <a:t>Презентация эскизов нового фирменного стиля </a:t>
          </a:r>
        </a:p>
        <a:p>
          <a:pPr algn="ctr"/>
          <a:r>
            <a:rPr lang="ru-RU" sz="1200" dirty="0" smtClean="0">
              <a:solidFill>
                <a:schemeClr val="bg1"/>
              </a:solidFill>
              <a:latin typeface="+mn-lt"/>
              <a:cs typeface="Arial" pitchFamily="34" charset="0"/>
            </a:rPr>
            <a:t>1 ноября</a:t>
          </a:r>
          <a:endParaRPr lang="ru-RU" sz="1200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99B6BDF5-07B9-49CB-8360-CDA54C084728}" type="parTrans" cxnId="{55733FC0-146D-462C-91DC-F821699804FF}">
      <dgm:prSet/>
      <dgm:spPr/>
      <dgm:t>
        <a:bodyPr/>
        <a:lstStyle/>
        <a:p>
          <a:pPr algn="ctr"/>
          <a:endParaRPr lang="ru-RU" sz="1200">
            <a:latin typeface="+mn-lt"/>
            <a:cs typeface="Arial" pitchFamily="34" charset="0"/>
          </a:endParaRPr>
        </a:p>
      </dgm:t>
    </dgm:pt>
    <dgm:pt modelId="{0AE1CBD5-1559-405F-A670-5B15AB6D9F45}" type="sibTrans" cxnId="{55733FC0-146D-462C-91DC-F821699804FF}">
      <dgm:prSet/>
      <dgm:spPr/>
      <dgm:t>
        <a:bodyPr/>
        <a:lstStyle/>
        <a:p>
          <a:pPr algn="ctr"/>
          <a:endParaRPr lang="ru-RU" sz="1200">
            <a:latin typeface="+mn-lt"/>
            <a:cs typeface="Arial" pitchFamily="34" charset="0"/>
          </a:endParaRPr>
        </a:p>
      </dgm:t>
    </dgm:pt>
    <dgm:pt modelId="{45AE6DCE-2325-44FF-B7EC-5B9F926DB15E}">
      <dgm:prSet phldrT="[Текст]" custT="1"/>
      <dgm:spPr>
        <a:solidFill>
          <a:srgbClr val="20694C"/>
        </a:solidFill>
      </dgm:spPr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  <a:latin typeface="+mn-lt"/>
              <a:cs typeface="Arial" pitchFamily="34" charset="0"/>
            </a:rPr>
            <a:t>Формирование </a:t>
          </a:r>
          <a:r>
            <a:rPr lang="ru-RU" sz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брендбука</a:t>
          </a:r>
          <a:r>
            <a:rPr lang="ru-RU" sz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</a:p>
        <a:p>
          <a:pPr algn="ctr"/>
          <a:r>
            <a:rPr lang="ru-RU" sz="1200" dirty="0" smtClean="0">
              <a:solidFill>
                <a:schemeClr val="bg1"/>
              </a:solidFill>
              <a:latin typeface="+mn-lt"/>
              <a:cs typeface="Arial" pitchFamily="34" charset="0"/>
            </a:rPr>
            <a:t>1 декабря</a:t>
          </a:r>
          <a:endParaRPr lang="ru-RU" sz="1200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EEA8B072-B760-4B5D-AB91-589B63703064}" type="parTrans" cxnId="{D5B297C5-DB9F-4CA0-9292-B8B3958DA954}">
      <dgm:prSet/>
      <dgm:spPr/>
      <dgm:t>
        <a:bodyPr/>
        <a:lstStyle/>
        <a:p>
          <a:pPr algn="ctr"/>
          <a:endParaRPr lang="ru-RU" sz="1200">
            <a:latin typeface="+mn-lt"/>
            <a:cs typeface="Arial" pitchFamily="34" charset="0"/>
          </a:endParaRPr>
        </a:p>
      </dgm:t>
    </dgm:pt>
    <dgm:pt modelId="{E78A60F5-B7DE-417C-9097-324D4F0C19A2}" type="sibTrans" cxnId="{D5B297C5-DB9F-4CA0-9292-B8B3958DA954}">
      <dgm:prSet/>
      <dgm:spPr/>
      <dgm:t>
        <a:bodyPr/>
        <a:lstStyle/>
        <a:p>
          <a:pPr algn="ctr"/>
          <a:endParaRPr lang="ru-RU" sz="1200">
            <a:latin typeface="+mn-lt"/>
            <a:cs typeface="Arial" pitchFamily="34" charset="0"/>
          </a:endParaRPr>
        </a:p>
      </dgm:t>
    </dgm:pt>
    <dgm:pt modelId="{EE49E951-B560-4DF5-A975-B09E9CD88062}" type="pres">
      <dgm:prSet presAssocID="{CB013470-4007-49F6-86C6-0061516249F9}" presName="Name0" presStyleCnt="0">
        <dgm:presLayoutVars>
          <dgm:dir/>
          <dgm:animLvl val="lvl"/>
          <dgm:resizeHandles val="exact"/>
        </dgm:presLayoutVars>
      </dgm:prSet>
      <dgm:spPr/>
    </dgm:pt>
    <dgm:pt modelId="{C8188CFA-DDD0-4C7D-865A-293FC875212C}" type="pres">
      <dgm:prSet presAssocID="{72E1A056-A045-4454-B12E-4736795997C2}" presName="linNode" presStyleCnt="0"/>
      <dgm:spPr/>
    </dgm:pt>
    <dgm:pt modelId="{977C3462-9ED7-4CE7-8026-B0A79B016E49}" type="pres">
      <dgm:prSet presAssocID="{72E1A056-A045-4454-B12E-4736795997C2}" presName="parentText" presStyleLbl="node1" presStyleIdx="0" presStyleCnt="3" custScaleX="277778" custScaleY="160342" custLinFactNeighborX="-1371" custLinFactNeighborY="-193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8B749-3C5D-4E17-8321-0E289358369F}" type="pres">
      <dgm:prSet presAssocID="{E2ADC10F-484C-4ABD-8F11-A58D784A38DA}" presName="sp" presStyleCnt="0"/>
      <dgm:spPr/>
    </dgm:pt>
    <dgm:pt modelId="{FC1DF878-BD6A-43DE-91A9-7B8B22D0EBC6}" type="pres">
      <dgm:prSet presAssocID="{7F40C565-3DEB-4F79-BCF8-D8EFD85B0D88}" presName="linNode" presStyleCnt="0"/>
      <dgm:spPr/>
    </dgm:pt>
    <dgm:pt modelId="{55912506-EC51-4AD5-92EE-E91365E22D67}" type="pres">
      <dgm:prSet presAssocID="{7F40C565-3DEB-4F79-BCF8-D8EFD85B0D88}" presName="parentText" presStyleLbl="node1" presStyleIdx="1" presStyleCnt="3" custScaleX="277778" custScaleY="1592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2C4EE-F18F-4444-B03F-4B2BD7ACBC80}" type="pres">
      <dgm:prSet presAssocID="{0AE1CBD5-1559-405F-A670-5B15AB6D9F45}" presName="sp" presStyleCnt="0"/>
      <dgm:spPr/>
    </dgm:pt>
    <dgm:pt modelId="{3E87A770-C63D-43A1-BFB3-BA8BA135D6D0}" type="pres">
      <dgm:prSet presAssocID="{45AE6DCE-2325-44FF-B7EC-5B9F926DB15E}" presName="linNode" presStyleCnt="0"/>
      <dgm:spPr/>
    </dgm:pt>
    <dgm:pt modelId="{DA3BFD11-FEA3-49FE-A805-4D7891FEA33A}" type="pres">
      <dgm:prSet presAssocID="{45AE6DCE-2325-44FF-B7EC-5B9F926DB15E}" presName="parentText" presStyleLbl="node1" presStyleIdx="2" presStyleCnt="3" custScaleX="277778" custScaleY="1601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435558-AB3C-4633-970C-50924ED98729}" type="presOf" srcId="{45AE6DCE-2325-44FF-B7EC-5B9F926DB15E}" destId="{DA3BFD11-FEA3-49FE-A805-4D7891FEA33A}" srcOrd="0" destOrd="0" presId="urn:microsoft.com/office/officeart/2005/8/layout/vList5"/>
    <dgm:cxn modelId="{55733FC0-146D-462C-91DC-F821699804FF}" srcId="{CB013470-4007-49F6-86C6-0061516249F9}" destId="{7F40C565-3DEB-4F79-BCF8-D8EFD85B0D88}" srcOrd="1" destOrd="0" parTransId="{99B6BDF5-07B9-49CB-8360-CDA54C084728}" sibTransId="{0AE1CBD5-1559-405F-A670-5B15AB6D9F45}"/>
    <dgm:cxn modelId="{D5B297C5-DB9F-4CA0-9292-B8B3958DA954}" srcId="{CB013470-4007-49F6-86C6-0061516249F9}" destId="{45AE6DCE-2325-44FF-B7EC-5B9F926DB15E}" srcOrd="2" destOrd="0" parTransId="{EEA8B072-B760-4B5D-AB91-589B63703064}" sibTransId="{E78A60F5-B7DE-417C-9097-324D4F0C19A2}"/>
    <dgm:cxn modelId="{E3A26D77-AC85-48B8-A431-D26122963B00}" type="presOf" srcId="{7F40C565-3DEB-4F79-BCF8-D8EFD85B0D88}" destId="{55912506-EC51-4AD5-92EE-E91365E22D67}" srcOrd="0" destOrd="0" presId="urn:microsoft.com/office/officeart/2005/8/layout/vList5"/>
    <dgm:cxn modelId="{1B26D9B3-2214-4CB4-BD03-38A4CEC652BE}" type="presOf" srcId="{CB013470-4007-49F6-86C6-0061516249F9}" destId="{EE49E951-B560-4DF5-A975-B09E9CD88062}" srcOrd="0" destOrd="0" presId="urn:microsoft.com/office/officeart/2005/8/layout/vList5"/>
    <dgm:cxn modelId="{F455F498-4F19-4E79-8DFD-FD295E2DD77A}" type="presOf" srcId="{72E1A056-A045-4454-B12E-4736795997C2}" destId="{977C3462-9ED7-4CE7-8026-B0A79B016E49}" srcOrd="0" destOrd="0" presId="urn:microsoft.com/office/officeart/2005/8/layout/vList5"/>
    <dgm:cxn modelId="{81FA431B-E467-4149-9929-1FD7FF187D9B}" srcId="{CB013470-4007-49F6-86C6-0061516249F9}" destId="{72E1A056-A045-4454-B12E-4736795997C2}" srcOrd="0" destOrd="0" parTransId="{BA3D460D-3729-4BBE-91F5-012157CC7C52}" sibTransId="{E2ADC10F-484C-4ABD-8F11-A58D784A38DA}"/>
    <dgm:cxn modelId="{AAEECBBA-D447-49E0-BB86-D63EAB22AA15}" type="presParOf" srcId="{EE49E951-B560-4DF5-A975-B09E9CD88062}" destId="{C8188CFA-DDD0-4C7D-865A-293FC875212C}" srcOrd="0" destOrd="0" presId="urn:microsoft.com/office/officeart/2005/8/layout/vList5"/>
    <dgm:cxn modelId="{694BCD7D-B419-4283-8A7B-91387283AC2D}" type="presParOf" srcId="{C8188CFA-DDD0-4C7D-865A-293FC875212C}" destId="{977C3462-9ED7-4CE7-8026-B0A79B016E49}" srcOrd="0" destOrd="0" presId="urn:microsoft.com/office/officeart/2005/8/layout/vList5"/>
    <dgm:cxn modelId="{3A418082-54A5-4B55-92A5-84D005751F49}" type="presParOf" srcId="{EE49E951-B560-4DF5-A975-B09E9CD88062}" destId="{C198B749-3C5D-4E17-8321-0E289358369F}" srcOrd="1" destOrd="0" presId="urn:microsoft.com/office/officeart/2005/8/layout/vList5"/>
    <dgm:cxn modelId="{C8AB2836-0340-4859-9C05-56F79699CC4A}" type="presParOf" srcId="{EE49E951-B560-4DF5-A975-B09E9CD88062}" destId="{FC1DF878-BD6A-43DE-91A9-7B8B22D0EBC6}" srcOrd="2" destOrd="0" presId="urn:microsoft.com/office/officeart/2005/8/layout/vList5"/>
    <dgm:cxn modelId="{C19A696B-F2D3-44C7-9EB1-BE2284F33A7B}" type="presParOf" srcId="{FC1DF878-BD6A-43DE-91A9-7B8B22D0EBC6}" destId="{55912506-EC51-4AD5-92EE-E91365E22D67}" srcOrd="0" destOrd="0" presId="urn:microsoft.com/office/officeart/2005/8/layout/vList5"/>
    <dgm:cxn modelId="{C55ACF05-93F4-4456-ACD8-36999F0A6E67}" type="presParOf" srcId="{EE49E951-B560-4DF5-A975-B09E9CD88062}" destId="{AF42C4EE-F18F-4444-B03F-4B2BD7ACBC80}" srcOrd="3" destOrd="0" presId="urn:microsoft.com/office/officeart/2005/8/layout/vList5"/>
    <dgm:cxn modelId="{B7D68C40-164F-4699-ABE7-DE62A6254E71}" type="presParOf" srcId="{EE49E951-B560-4DF5-A975-B09E9CD88062}" destId="{3E87A770-C63D-43A1-BFB3-BA8BA135D6D0}" srcOrd="4" destOrd="0" presId="urn:microsoft.com/office/officeart/2005/8/layout/vList5"/>
    <dgm:cxn modelId="{F068C9E8-8CA6-4BC7-86AD-8494AC14C5C7}" type="presParOf" srcId="{3E87A770-C63D-43A1-BFB3-BA8BA135D6D0}" destId="{DA3BFD11-FEA3-49FE-A805-4D7891FEA33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0.75802</cdr:x>
      <cdr:y>0.30332</cdr:y>
    </cdr:from>
    <cdr:to>
      <cdr:x>0.98844</cdr:x>
      <cdr:y>0.41136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27386" y="1042989"/>
          <a:ext cx="9810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dirty="0" smtClean="0"/>
            <a:t>ФАКТ</a:t>
          </a:r>
          <a:endParaRPr lang="ru-RU" sz="15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028" y="0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BEE47-D570-4835-BE15-B5692D2ACB8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028" y="645741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36ADE-10D1-472F-A79F-9FF7DAAC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59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09C29-EAB6-4E92-8548-77707F9F9EC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0900"/>
            <a:ext cx="4073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6" y="3271382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86198-7871-4743-B87F-676E83CBC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1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данных рейтингов показывает, что основной упор для улучшения позиций в рейтингах следует делать на усилении научной кооперации -  повысятся число публикаций с международным соавторством, повышение их качества и увеличение цитируемости (за счет выхода на мировую научную повестку). Высокие показатели обеспечиваются большим числом иностранных студентов, но есть провал по числу иностранных ППС (как один из способов повышения - привлекать к работе на доли ставки иностранных аспирантов!)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этих задач облегчит и повышение такого показателя, как академическая репутация.</a:t>
            </a:r>
            <a:endParaRPr lang="ru-RU" alt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48A18-63DE-4432-9E78-6C72A70C1449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40146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19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1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57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2C5099-A041-49F1-8D79-6BB7C22C738A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80145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496EAC-D657-4165-A763-047876857389}" type="slidenum">
              <a:rPr lang="ru-RU" altLang="ru-RU" smtClean="0"/>
              <a:pPr/>
              <a:t>45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79299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1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900" b="1" smtClean="0">
                <a:latin typeface="Arial" panose="020B0604020202020204" pitchFamily="34" charset="0"/>
                <a:cs typeface="Arial" panose="020B0604020202020204" pitchFamily="34" charset="0"/>
              </a:rPr>
              <a:t>28 апреля в Минобрнауки России прошло совещание по вопросам организации в 2016 году совместного научно-технического проекта Министерства образования и науки Российской Федерации, Фонда перспективных исследований и Государственной корпорации по атомной энергии «Росатом» по созданию квантовых вычислительных систем (квантовых симуляторов и квантовых компьютеров).</a:t>
            </a:r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НГТУ принимает участие в проекте в составе консорциума из 7 ведущих российских научно-технических центров, в который помимо НГТУ входят  Всероссийский НИИ автоматики им. Н. Л. Духова,  Московский государственный технический университет имени Н. Э. Баумана, Московский физико-технический институт, Российский квантовый центр, Институт физики твердого тела Российской академии наук, Национальный исследовательский технологический университет «МИСиС».</a:t>
            </a:r>
          </a:p>
          <a:p>
            <a:pPr eaLnBrk="1" hangingPunct="1"/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На совещании был рассмотрен пилотный проект, цель которого создание квантового компьютера. Проект рассчитан на три с половиной года с общим объемом финансирования более 750 млн рублей, более 210 млн рублей из которых будут направлены Минобрнауки России на создание необходимой для реализации проекта инфраструктуры в подведомственных вузах-исполнителях (НИТУ «МИСиС», МФТИ, НГТУ). Фонд перспективных исследований выделит около 340 млн рублей на проведение научных исследований в рамках проекта. Софинансирование проекта со стороны Госкорпорации «Росатом» (потребитель результатов) составит более 200 млн руб. и будет использовано на дооснащение лаборатории ВНИИА им. Н.Л. Духова (головная организация проекта).</a:t>
            </a:r>
          </a:p>
          <a:p>
            <a:pPr eaLnBrk="1" hangingPunct="1"/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у проекта есть серьезная научная база, сформированная участниками проекта – в НИТУ «МИСиС» создана Лаборатория сверхпроводящих метаматериалов (руководитель проф. А.В. Устинов), в МФТИ – Лаборатория искусственных квантовых систем (руководитель проф. О.В. Астафьев), в НГТУ – Лаборатория криогенной квантовой электроники (Руководитель проф. Е.В. Ильичёв). Также сформированы лаборатории Российского квантового центра (РКЦ) в ИФТТ РАН (группа проф. В.В. Рязанова) Современный технологический центр, работающий в этой области, создан по инициативе ВНИИА им. Н.Л. Духова совместно с МГТУ им. Н.Э. Баумана.</a:t>
            </a:r>
          </a:p>
          <a:p>
            <a:pPr eaLnBrk="1" hangingPunct="1"/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В период до 2030 года работы по заявленному направлению способны обеспечить революционные достижения в области вычислений в интересах современного материаловедения, криптографии, решения различных задач оптимизации. Полученные результаты найдут применение во многих ключевых отраслях экономики, в области обеспечения обороноспособности страны.</a:t>
            </a:r>
          </a:p>
          <a:p>
            <a:pPr eaLnBrk="1" hangingPunct="1"/>
            <a:endParaRPr lang="ru-RU" altLang="ru-RU" sz="9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900" b="1" smtClean="0">
                <a:latin typeface="Arial" panose="020B0604020202020204" pitchFamily="34" charset="0"/>
                <a:cs typeface="Arial" panose="020B0604020202020204" pitchFamily="34" charset="0"/>
              </a:rPr>
              <a:t>Правила участия в конкурсе по отбору организаций на право получения субсидий на реализацию комплексных проектов по созданию высокотехнологичного производства </a:t>
            </a:r>
          </a:p>
          <a:p>
            <a:pPr eaLnBrk="1" hangingPunct="1"/>
            <a:r>
              <a:rPr lang="ru-RU" altLang="ru-RU" sz="900" b="1" u="sng" smtClean="0">
                <a:latin typeface="Arial" panose="020B0604020202020204" pitchFamily="34" charset="0"/>
                <a:cs typeface="Arial" panose="020B0604020202020204" pitchFamily="34" charset="0"/>
              </a:rPr>
              <a:t>(в рамках постановления Правительства Российской Федерации № 218)</a:t>
            </a:r>
            <a:endParaRPr lang="ru-RU" altLang="ru-RU" sz="900" u="sng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9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6A439-ED40-4F0C-8108-8AEEFC19934E}" type="slidenum">
              <a:rPr lang="ru-RU" altLang="ru-RU" smtClean="0">
                <a:cs typeface="Arial" panose="020B0604020202020204" pitchFamily="34" charset="0"/>
              </a:rPr>
              <a:pPr/>
              <a:t>11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81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900" b="1" smtClean="0">
                <a:latin typeface="Arial" panose="020B0604020202020204" pitchFamily="34" charset="0"/>
                <a:cs typeface="Arial" panose="020B0604020202020204" pitchFamily="34" charset="0"/>
              </a:rPr>
              <a:t>28 апреля в Минобрнауки России прошло совещание по вопросам организации в 2016 году совместного научно-технического проекта Министерства образования и науки Российской Федерации, Фонда перспективных исследований и Государственной корпорации по атомной энергии «Росатом» по созданию квантовых вычислительных систем (квантовых симуляторов и квантовых компьютеров).</a:t>
            </a:r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НГТУ принимает участие в проекте в составе консорциума из 7 ведущих российских научно-технических центров, в который помимо НГТУ входят  Всероссийский НИИ автоматики им. Н. Л. Духова,  Московский государственный технический университет имени Н. Э. Баумана, Московский физико-технический институт, Российский квантовый центр, Институт физики твердого тела Российской академии наук, Национальный исследовательский технологический университет «МИСиС».</a:t>
            </a:r>
          </a:p>
          <a:p>
            <a:pPr eaLnBrk="1" hangingPunct="1"/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На совещании был рассмотрен пилотный проект, цель которого создание квантового компьютера. Проект рассчитан на три с половиной года с общим объемом финансирования более 750 млн рублей, более 210 млн рублей из которых будут направлены Минобрнауки России на создание необходимой для реализации проекта инфраструктуры в подведомственных вузах-исполнителях (НИТУ «МИСиС», МФТИ, НГТУ). Фонд перспективных исследований выделит около 340 млн рублей на проведение научных исследований в рамках проекта. Софинансирование проекта со стороны Госкорпорации «Росатом» (потребитель результатов) составит более 200 млн руб. и будет использовано на дооснащение лаборатории ВНИИА им. Н.Л. Духова (головная организация проекта).</a:t>
            </a:r>
          </a:p>
          <a:p>
            <a:pPr eaLnBrk="1" hangingPunct="1"/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у проекта есть серьезная научная база, сформированная участниками проекта – в НИТУ «МИСиС» создана Лаборатория сверхпроводящих метаматериалов (руководитель проф. А.В. Устинов), в МФТИ – Лаборатория искусственных квантовых систем (руководитель проф. О.В. Астафьев), в НГТУ – Лаборатория криогенной квантовой электроники (Руководитель проф. Е.В. Ильичёв). Также сформированы лаборатории Российского квантового центра (РКЦ) в ИФТТ РАН (группа проф. В.В. Рязанова) Современный технологический центр, работающий в этой области, создан по инициативе ВНИИА им. Н.Л. Духова совместно с МГТУ им. Н.Э. Баумана.</a:t>
            </a:r>
          </a:p>
          <a:p>
            <a:pPr eaLnBrk="1" hangingPunct="1"/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В период до 2030 года работы по заявленному направлению способны обеспечить революционные достижения в области вычислений в интересах современного материаловедения, криптографии, решения различных задач оптимизации. Полученные результаты найдут применение во многих ключевых отраслях экономики, в области обеспечения обороноспособности страны.</a:t>
            </a:r>
          </a:p>
          <a:p>
            <a:pPr eaLnBrk="1" hangingPunct="1"/>
            <a:endParaRPr lang="ru-RU" altLang="ru-RU" sz="9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900" b="1" smtClean="0">
                <a:latin typeface="Arial" panose="020B0604020202020204" pitchFamily="34" charset="0"/>
                <a:cs typeface="Arial" panose="020B0604020202020204" pitchFamily="34" charset="0"/>
              </a:rPr>
              <a:t>Правила участия в конкурсе по отбору организаций на право получения субсидий на реализацию комплексных проектов по созданию высокотехнологичного производства </a:t>
            </a:r>
          </a:p>
          <a:p>
            <a:pPr eaLnBrk="1" hangingPunct="1"/>
            <a:r>
              <a:rPr lang="ru-RU" altLang="ru-RU" sz="900" b="1" u="sng" smtClean="0">
                <a:latin typeface="Arial" panose="020B0604020202020204" pitchFamily="34" charset="0"/>
                <a:cs typeface="Arial" panose="020B0604020202020204" pitchFamily="34" charset="0"/>
              </a:rPr>
              <a:t>(в рамках постановления Правительства Российской Федерации № 218)</a:t>
            </a:r>
            <a:endParaRPr lang="ru-RU" altLang="ru-RU" sz="900" u="sng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9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6A439-ED40-4F0C-8108-8AEEFC19934E}" type="slidenum">
              <a:rPr lang="ru-RU" altLang="ru-RU" smtClean="0">
                <a:cs typeface="Arial" panose="020B0604020202020204" pitchFamily="34" charset="0"/>
              </a:rPr>
              <a:pPr/>
              <a:t>12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900" b="1" smtClean="0">
                <a:latin typeface="Arial" panose="020B0604020202020204" pitchFamily="34" charset="0"/>
                <a:cs typeface="Arial" panose="020B0604020202020204" pitchFamily="34" charset="0"/>
              </a:rPr>
              <a:t>28 апреля в Минобрнауки России прошло совещание по вопросам организации в 2016 году совместного научно-технического проекта Министерства образования и науки Российской Федерации, Фонда перспективных исследований и Государственной корпорации по атомной энергии «Росатом» по созданию квантовых вычислительных систем (квантовых симуляторов и квантовых компьютеров).</a:t>
            </a:r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НГТУ принимает участие в проекте в составе консорциума из 7 ведущих российских научно-технических центров, в который помимо НГТУ входят  Всероссийский НИИ автоматики им. Н. Л. Духова,  Московский государственный технический университет имени Н. Э. Баумана, Московский физико-технический институт, Российский квантовый центр, Институт физики твердого тела Российской академии наук, Национальный исследовательский технологический университет «МИСиС».</a:t>
            </a:r>
          </a:p>
          <a:p>
            <a:pPr eaLnBrk="1" hangingPunct="1"/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На совещании был рассмотрен пилотный проект, цель которого создание квантового компьютера. Проект рассчитан на три с половиной года с общим объемом финансирования более 750 млн рублей, более 210 млн рублей из которых будут направлены Минобрнауки России на создание необходимой для реализации проекта инфраструктуры в подведомственных вузах-исполнителях (НИТУ «МИСиС», МФТИ, НГТУ). Фонд перспективных исследований выделит около 340 млн рублей на проведение научных исследований в рамках проекта. Софинансирование проекта со стороны Госкорпорации «Росатом» (потребитель результатов) составит более 200 млн руб. и будет использовано на дооснащение лаборатории ВНИИА им. Н.Л. Духова (головная организация проекта).</a:t>
            </a:r>
          </a:p>
          <a:p>
            <a:pPr eaLnBrk="1" hangingPunct="1"/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у проекта есть серьезная научная база, сформированная участниками проекта – в НИТУ «МИСиС» создана Лаборатория сверхпроводящих метаматериалов (руководитель проф. А.В. Устинов), в МФТИ – Лаборатория искусственных квантовых систем (руководитель проф. О.В. Астафьев), в НГТУ – Лаборатория криогенной квантовой электроники (Руководитель проф. Е.В. Ильичёв). Также сформированы лаборатории Российского квантового центра (РКЦ) в ИФТТ РАН (группа проф. В.В. Рязанова) Современный технологический центр, работающий в этой области, создан по инициативе ВНИИА им. Н.Л. Духова совместно с МГТУ им. Н.Э. Баумана.</a:t>
            </a:r>
          </a:p>
          <a:p>
            <a:pPr eaLnBrk="1" hangingPunct="1"/>
            <a:r>
              <a:rPr lang="ru-RU" altLang="ru-RU" sz="900" smtClean="0">
                <a:latin typeface="Arial" panose="020B0604020202020204" pitchFamily="34" charset="0"/>
                <a:cs typeface="Arial" panose="020B0604020202020204" pitchFamily="34" charset="0"/>
              </a:rPr>
              <a:t>В период до 2030 года работы по заявленному направлению способны обеспечить революционные достижения в области вычислений в интересах современного материаловедения, криптографии, решения различных задач оптимизации. Полученные результаты найдут применение во многих ключевых отраслях экономики, в области обеспечения обороноспособности страны.</a:t>
            </a:r>
          </a:p>
          <a:p>
            <a:pPr eaLnBrk="1" hangingPunct="1"/>
            <a:endParaRPr lang="ru-RU" altLang="ru-RU" sz="9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900" b="1" smtClean="0">
                <a:latin typeface="Arial" panose="020B0604020202020204" pitchFamily="34" charset="0"/>
                <a:cs typeface="Arial" panose="020B0604020202020204" pitchFamily="34" charset="0"/>
              </a:rPr>
              <a:t>Правила участия в конкурсе по отбору организаций на право получения субсидий на реализацию комплексных проектов по созданию высокотехнологичного производства </a:t>
            </a:r>
          </a:p>
          <a:p>
            <a:pPr eaLnBrk="1" hangingPunct="1"/>
            <a:r>
              <a:rPr lang="ru-RU" altLang="ru-RU" sz="900" b="1" u="sng" smtClean="0">
                <a:latin typeface="Arial" panose="020B0604020202020204" pitchFamily="34" charset="0"/>
                <a:cs typeface="Arial" panose="020B0604020202020204" pitchFamily="34" charset="0"/>
              </a:rPr>
              <a:t>(в рамках постановления Правительства Российской Федерации № 218)</a:t>
            </a:r>
            <a:endParaRPr lang="ru-RU" altLang="ru-RU" sz="900" u="sng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9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6A439-ED40-4F0C-8108-8AEEFC19934E}" type="slidenum">
              <a:rPr lang="ru-RU" altLang="ru-RU" smtClean="0">
                <a:cs typeface="Arial" panose="020B0604020202020204" pitchFamily="34" charset="0"/>
              </a:rPr>
              <a:pPr/>
              <a:t>13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5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 апреля в </a:t>
            </a:r>
            <a:r>
              <a:rPr lang="ru-RU" altLang="ru-R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alt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России прошло совещание по вопросам организации в 2016 году совместного научно-технического проекта Министерства образования и науки Российской Федерации, Фонда перспективных исследований и Государственной корпорации по атомной энергии «</a:t>
            </a:r>
            <a:r>
              <a:rPr lang="ru-RU" altLang="ru-R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alt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по созданию квантовых вычислительных систем (квантовых симуляторов и квантовых компьютеров).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НГТУ принимает участие в проекте в составе консорциума из 7 ведущих российских научно-технических центров, в который помимо НГТУ входят  Всероссийский НИИ автоматики им. Н. Л. Духова,  Московский государственный технический университет имени Н. Э. Баумана, Московский физико-технический институт, Российский квантовый центр, Институт физики твердого тела Российской академии наук, Национальный исследовательский технологический университет «</a:t>
            </a:r>
            <a:r>
              <a:rPr lang="ru-RU" alt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МИСиС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eaLnBrk="1" hangingPunct="1"/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совещании был рассмотрен пилотный проект, цель которого создание квантового компьютера. Проект рассчитан на три с половиной года с общим объемом финансирования более 750 млн рублей, более 210 млн рублей из которых будут направлены </a:t>
            </a:r>
            <a:r>
              <a:rPr lang="ru-RU" alt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России на создание необходимой для реализации проекта инфраструктуры в подведомственных вузах-исполнителях (НИТУ «</a:t>
            </a:r>
            <a:r>
              <a:rPr lang="ru-RU" alt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МИСиС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», МФТИ, НГТУ). Фонд перспективных исследований выделит около 340 млн рублей на проведение научных исследований в рамках проекта. </a:t>
            </a:r>
            <a:r>
              <a:rPr lang="ru-RU" alt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проекта со стороны </a:t>
            </a:r>
            <a:r>
              <a:rPr lang="ru-RU" alt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Госкорпорации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 (потребитель результатов) составит более 200 млн руб. и будет использовано на дооснащение лаборатории ВНИИА им. Н.Л. Духова (головная организация проекта).</a:t>
            </a:r>
          </a:p>
          <a:p>
            <a:pPr eaLnBrk="1" hangingPunct="1"/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у проекта есть серьезная научная база, сформированная участниками проекта – в НИТУ «</a:t>
            </a:r>
            <a:r>
              <a:rPr lang="ru-RU" alt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МИСиС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 создана Лаборатория сверхпроводящих </a:t>
            </a:r>
            <a:r>
              <a:rPr lang="ru-RU" alt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метаматериалов</a:t>
            </a: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(руководитель проф. А.В. Устинов), в МФТИ – Лаборатория искусственных квантовых систем (руководитель проф. О.В. Астафьев), в НГТУ – Лаборатория криогенной квантовой электроники (Руководитель проф. Е.В. Ильичёв). Также сформированы лаборатории Российского квантового центра (РКЦ) в ИФТТ РАН (группа проф. В.В. Рязанова) Современный технологический центр, работающий в этой области, создан по инициативе ВНИИА им. Н.Л. Духова совместно с МГТУ им. Н.Э. Баумана.</a:t>
            </a:r>
          </a:p>
          <a:p>
            <a:pPr eaLnBrk="1" hangingPunct="1"/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период до 2030 года работы по заявленному направлению способны обеспечить революционные достижения в области вычислений в интересах современного материаловедения, криптографии, решения различных задач оптимизации. Полученные результаты найдут применение во многих ключевых отраслях экономики, в области обеспечения обороноспособности страны.</a:t>
            </a:r>
          </a:p>
          <a:p>
            <a:pPr eaLnBrk="1" hangingPunct="1"/>
            <a:endParaRPr lang="ru-RU" alt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участия в конкурсе по отбору организаций на право получения субсидий на реализацию комплексных проектов по созданию высокотехнологичного производства </a:t>
            </a:r>
          </a:p>
          <a:p>
            <a:pPr eaLnBrk="1" hangingPunct="1"/>
            <a:r>
              <a:rPr lang="ru-RU" altLang="ru-RU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(в рамках постановления Правительства Российской Федерации № 218)</a:t>
            </a:r>
            <a:endParaRPr lang="ru-RU" altLang="ru-RU" sz="9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6A439-ED40-4F0C-8108-8AEEFC19934E}" type="slidenum">
              <a:rPr lang="ru-RU" altLang="ru-RU" smtClean="0">
                <a:cs typeface="Arial" panose="020B0604020202020204" pitchFamily="34" charset="0"/>
              </a:rPr>
              <a:pPr/>
              <a:t>14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4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5122BB-C288-4FDE-864C-1779E2CFC539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6354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Программы еще двух летних школ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"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Controlling Systems for Robotics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Mechatronics and Laser Measurers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и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Geophysical Summer Field Camp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прошли конкурсный отбор и получили финансовую поддержку ДААД, но не набрали достаточного количества участников и были отменены.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Новое: впервые три летних школы получили поддержку ДААД в одном вузе.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5122BB-C288-4FDE-864C-1779E2CFC539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2217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учётом кафедр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97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учётом кафедр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8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7038-3F37-4307-9F36-94311FF1EB8B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7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7038-3F37-4307-9F36-94311FF1EB8B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4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7038-3F37-4307-9F36-94311FF1EB8B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6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7038-3F37-4307-9F36-94311FF1EB8B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7038-3F37-4307-9F36-94311FF1EB8B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8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7038-3F37-4307-9F36-94311FF1EB8B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7038-3F37-4307-9F36-94311FF1EB8B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6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7038-3F37-4307-9F36-94311FF1EB8B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2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7038-3F37-4307-9F36-94311FF1EB8B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4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7038-3F37-4307-9F36-94311FF1EB8B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0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7038-3F37-4307-9F36-94311FF1EB8B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6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7038-3F37-4307-9F36-94311FF1EB8B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6DE5-CBD9-47C3-9809-5E594B32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4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936" y="1419622"/>
            <a:ext cx="5685284" cy="1102519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dirty="0" smtClean="0"/>
              <a:t>Производственное собрание преподавателей</a:t>
            </a:r>
            <a:br>
              <a:rPr lang="ru-RU" altLang="ru-RU" sz="4000" dirty="0" smtClean="0"/>
            </a:br>
            <a:r>
              <a:rPr lang="ru-RU" altLang="ru-RU" sz="4000" dirty="0" smtClean="0"/>
              <a:t>и сотрудников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347864" y="4099768"/>
            <a:ext cx="4800600" cy="57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latin typeface="+mj-lt"/>
              </a:rPr>
              <a:t>31 августа 2018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63947"/>
            <a:ext cx="5132065" cy="45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06373"/>
              </p:ext>
            </p:extLst>
          </p:nvPr>
        </p:nvGraphicFramePr>
        <p:xfrm>
          <a:off x="683568" y="1052736"/>
          <a:ext cx="7920880" cy="3165080"/>
        </p:xfrm>
        <a:graphic>
          <a:graphicData uri="http://schemas.openxmlformats.org/drawingml/2006/table">
            <a:tbl>
              <a:tblPr firstRow="1" firstCol="1" bandRow="1"/>
              <a:tblGrid>
                <a:gridCol w="5403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9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9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 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480">
                <a:tc>
                  <a:txBody>
                    <a:bodyPr/>
                    <a:lstStyle/>
                    <a:p>
                      <a:pPr mar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 smtClean="0">
                          <a:effectLst/>
                          <a:latin typeface="+mn-lt"/>
                        </a:rPr>
                        <a:t> Количество </a:t>
                      </a:r>
                      <a:r>
                        <a:rPr lang="ru-RU" sz="1200" spc="-10" dirty="0">
                          <a:effectLst/>
                          <a:latin typeface="+mn-lt"/>
                        </a:rPr>
                        <a:t>монографий, подготовленных штатными НПР, ед</a:t>
                      </a:r>
                      <a:r>
                        <a:rPr lang="ru-RU" sz="1200" spc="-10" dirty="0" smtClean="0"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10445" marR="10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32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0445" marR="10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+mn-lt"/>
                        </a:rPr>
                        <a:t>40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0445" marR="10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733">
                <a:tc>
                  <a:txBody>
                    <a:bodyPr/>
                    <a:lstStyle/>
                    <a:p>
                      <a:pPr mar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 smtClean="0">
                          <a:effectLst/>
                          <a:latin typeface="+mn-lt"/>
                        </a:rPr>
                        <a:t> Количество </a:t>
                      </a:r>
                      <a:r>
                        <a:rPr lang="ru-RU" sz="1200" spc="-15" dirty="0">
                          <a:effectLst/>
                          <a:latin typeface="+mn-lt"/>
                        </a:rPr>
                        <a:t>защит докторских диссертаций, кол. в </a:t>
                      </a:r>
                      <a:r>
                        <a:rPr lang="ru-RU" sz="1200" spc="-15" dirty="0" smtClean="0"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10445" marR="10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7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0445" marR="10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(готовится</a:t>
                      </a:r>
                      <a:r>
                        <a:rPr lang="ru-RU" sz="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5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0445" marR="10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592">
                <a:tc>
                  <a:txBody>
                    <a:bodyPr/>
                    <a:lstStyle/>
                    <a:p>
                      <a:pPr mar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 smtClean="0">
                          <a:effectLst/>
                          <a:latin typeface="+mn-lt"/>
                        </a:rPr>
                        <a:t> Количество </a:t>
                      </a:r>
                      <a:r>
                        <a:rPr lang="ru-RU" sz="1200" spc="-15" dirty="0">
                          <a:effectLst/>
                          <a:latin typeface="+mn-lt"/>
                        </a:rPr>
                        <a:t>патентов, кол. в </a:t>
                      </a:r>
                      <a:r>
                        <a:rPr lang="ru-RU" sz="1200" spc="-15" dirty="0" smtClean="0"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10445" marR="10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60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0445" marR="10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63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0445" marR="10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432"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Объемы НИОКР в интересах предприятий реального сектора экономики региона и </a:t>
                      </a:r>
                      <a:r>
                        <a:rPr lang="ru-RU" sz="1200" spc="-1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РФ/млн </a:t>
                      </a:r>
                      <a:r>
                        <a:rPr lang="ru-RU" sz="1200" spc="-1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209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Arial Unicode MS"/>
                          <a:cs typeface="Times New Roman" panose="02020603050405020304" pitchFamily="18" charset="0"/>
                        </a:rPr>
                        <a:t>140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 smtClean="0">
                          <a:effectLst/>
                        </a:rPr>
                        <a:t>Количество инновационных разработок, внедренных в производство при участии регионального выставочного центра НГТУ, ед. в год</a:t>
                      </a: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(готовятся 4)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 smtClean="0">
                          <a:effectLst/>
                        </a:rPr>
                        <a:t>Количество модернизированных и вновь созданных научно-образовательных</a:t>
                      </a:r>
                      <a:r>
                        <a:rPr lang="ru-RU" sz="1200" spc="-10" baseline="0" dirty="0" smtClean="0">
                          <a:effectLst/>
                        </a:rPr>
                        <a:t> ресурсных центров и университетских научно-исследовательских институтов (нарастающим итогом) / ед.</a:t>
                      </a:r>
                      <a:endParaRPr lang="ru-RU" sz="1200" spc="-10" dirty="0" smtClean="0">
                        <a:effectLst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820472" cy="857250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ru-RU" altLang="ru-RU" sz="3200" b="1" dirty="0">
                <a:solidFill>
                  <a:srgbClr val="960E0E"/>
                </a:solidFill>
              </a:rPr>
              <a:t>Показатели дорожной карты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/>
            </a:r>
            <a:br>
              <a:rPr lang="ru-RU" altLang="ru-RU" sz="3200" b="1" dirty="0" smtClean="0">
                <a:solidFill>
                  <a:srgbClr val="960E0E"/>
                </a:solidFill>
              </a:rPr>
            </a:br>
            <a:r>
              <a:rPr lang="ru-RU" altLang="ru-RU" sz="3200" b="1" dirty="0" smtClean="0">
                <a:solidFill>
                  <a:srgbClr val="960E0E"/>
                </a:solidFill>
              </a:rPr>
              <a:t>Программы развития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720080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960E0E"/>
                </a:solidFill>
              </a:rPr>
              <a:t>Наиболее значимые научные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проекты</a:t>
            </a:r>
          </a:p>
        </p:txBody>
      </p:sp>
      <p:sp>
        <p:nvSpPr>
          <p:cNvPr id="13316" name="Объект 2"/>
          <p:cNvSpPr>
            <a:spLocks noGrp="1"/>
          </p:cNvSpPr>
          <p:nvPr>
            <p:ph idx="1"/>
          </p:nvPr>
        </p:nvSpPr>
        <p:spPr>
          <a:xfrm>
            <a:off x="611560" y="1084660"/>
            <a:ext cx="7992888" cy="350331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2016—2019</a:t>
            </a:r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1600" b="1" dirty="0"/>
              <a:t>РЭФ. </a:t>
            </a:r>
            <a:r>
              <a:rPr lang="ru-RU" sz="1600" dirty="0"/>
              <a:t>Развитие и исследование эффективности использования низкотемпературной и </a:t>
            </a:r>
            <a:endParaRPr lang="ru-RU" sz="1600" dirty="0" smtClean="0"/>
          </a:p>
          <a:p>
            <a:pPr marL="0" indent="0">
              <a:buNone/>
              <a:defRPr/>
            </a:pPr>
            <a:r>
              <a:rPr lang="ru-RU" sz="1600" dirty="0" smtClean="0"/>
              <a:t>СВЧ-электроники </a:t>
            </a:r>
            <a:r>
              <a:rPr lang="ru-RU" sz="1600" dirty="0"/>
              <a:t>для измерения структур на основе сверхпроводящих </a:t>
            </a:r>
            <a:r>
              <a:rPr lang="ru-RU" sz="1600" dirty="0" err="1"/>
              <a:t>кубитов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  <a:defRPr/>
            </a:pPr>
            <a:r>
              <a:rPr lang="ru-RU" sz="1600" dirty="0" smtClean="0"/>
              <a:t>Руководитель — </a:t>
            </a:r>
            <a:r>
              <a:rPr lang="ru-RU" sz="1600" dirty="0"/>
              <a:t>проф. </a:t>
            </a:r>
            <a:r>
              <a:rPr lang="ru-RU" sz="1600" dirty="0" err="1"/>
              <a:t>Вострецов</a:t>
            </a:r>
            <a:r>
              <a:rPr lang="ru-RU" sz="1600" dirty="0"/>
              <a:t> А.Г. (ФПИ, </a:t>
            </a:r>
            <a:r>
              <a:rPr lang="ru-RU" sz="1600" dirty="0" smtClean="0"/>
              <a:t>2016—2019</a:t>
            </a:r>
            <a:r>
              <a:rPr lang="ru-RU" sz="1600" dirty="0"/>
              <a:t>, общий объем 117,2 млн руб</a:t>
            </a:r>
            <a:r>
              <a:rPr lang="ru-RU" sz="1600" dirty="0" smtClean="0"/>
              <a:t>.)</a:t>
            </a:r>
            <a:endParaRPr lang="ru-RU" sz="1600" dirty="0"/>
          </a:p>
          <a:p>
            <a:pPr marL="0" indent="0">
              <a:buNone/>
              <a:defRPr/>
            </a:pPr>
            <a:endParaRPr lang="ru-RU" sz="1600" dirty="0"/>
          </a:p>
          <a:p>
            <a:pPr marL="0" indent="0" algn="ctr">
              <a:buNone/>
              <a:defRPr/>
            </a:pP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2016—2018</a:t>
            </a:r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1600" b="1" dirty="0">
                <a:solidFill>
                  <a:srgbClr val="000000"/>
                </a:solidFill>
              </a:rPr>
              <a:t>МТФ. </a:t>
            </a:r>
            <a:r>
              <a:rPr lang="ru-RU" sz="1600" dirty="0">
                <a:solidFill>
                  <a:srgbClr val="000000"/>
                </a:solidFill>
              </a:rPr>
              <a:t>Разработка технологии импортозамещающего производства </a:t>
            </a:r>
            <a:r>
              <a:rPr lang="ru-RU" sz="1600" dirty="0" err="1">
                <a:solidFill>
                  <a:srgbClr val="000000"/>
                </a:solidFill>
              </a:rPr>
              <a:t>эндопротеза</a:t>
            </a:r>
            <a:r>
              <a:rPr lang="ru-RU" sz="1600" dirty="0">
                <a:solidFill>
                  <a:srgbClr val="000000"/>
                </a:solidFill>
              </a:rPr>
              <a:t> коленного сустава </a:t>
            </a:r>
            <a:r>
              <a:rPr lang="ru-RU" sz="1600" dirty="0" smtClean="0">
                <a:solidFill>
                  <a:srgbClr val="000000"/>
                </a:solidFill>
              </a:rPr>
              <a:t>с </a:t>
            </a:r>
            <a:r>
              <a:rPr lang="ru-RU" sz="1600" dirty="0">
                <a:solidFill>
                  <a:srgbClr val="000000"/>
                </a:solidFill>
              </a:rPr>
              <a:t>суставными поверхностями, выполненными на основе </a:t>
            </a:r>
            <a:r>
              <a:rPr lang="ru-RU" sz="1600" dirty="0" err="1">
                <a:solidFill>
                  <a:srgbClr val="000000"/>
                </a:solidFill>
              </a:rPr>
              <a:t>биостабильного</a:t>
            </a:r>
            <a:r>
              <a:rPr lang="ru-RU" sz="1600" dirty="0">
                <a:solidFill>
                  <a:srgbClr val="000000"/>
                </a:solidFill>
              </a:rPr>
              <a:t> керамического матрикса. 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Руководитель —</a:t>
            </a:r>
            <a:r>
              <a:rPr lang="ru-RU" sz="1600" dirty="0" smtClean="0"/>
              <a:t> </a:t>
            </a:r>
            <a:r>
              <a:rPr lang="ru-RU" sz="1600" dirty="0"/>
              <a:t>проф. </a:t>
            </a:r>
            <a:r>
              <a:rPr lang="ru-RU" sz="1600" dirty="0" err="1">
                <a:solidFill>
                  <a:srgbClr val="000000"/>
                </a:solidFill>
              </a:rPr>
              <a:t>Батаев</a:t>
            </a:r>
            <a:r>
              <a:rPr lang="ru-RU" sz="1600" dirty="0">
                <a:solidFill>
                  <a:srgbClr val="000000"/>
                </a:solidFill>
              </a:rPr>
              <a:t>  А.А. (П-218, </a:t>
            </a:r>
            <a:r>
              <a:rPr lang="ru-RU" sz="1600" dirty="0" smtClean="0">
                <a:solidFill>
                  <a:srgbClr val="000000"/>
                </a:solidFill>
              </a:rPr>
              <a:t>2016—2018</a:t>
            </a:r>
            <a:r>
              <a:rPr lang="ru-RU" sz="1600" dirty="0">
                <a:solidFill>
                  <a:srgbClr val="000000"/>
                </a:solidFill>
              </a:rPr>
              <a:t>, общий объем 159 млн руб</a:t>
            </a:r>
            <a:r>
              <a:rPr lang="ru-RU" sz="1600" dirty="0" smtClean="0">
                <a:solidFill>
                  <a:srgbClr val="000000"/>
                </a:solidFill>
              </a:rPr>
              <a:t>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76804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Объект 2"/>
          <p:cNvSpPr>
            <a:spLocks noGrp="1"/>
          </p:cNvSpPr>
          <p:nvPr>
            <p:ph idx="1"/>
          </p:nvPr>
        </p:nvSpPr>
        <p:spPr>
          <a:xfrm>
            <a:off x="683568" y="771550"/>
            <a:ext cx="8075240" cy="367240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2017—2019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ru-RU" sz="11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1600" b="1" dirty="0"/>
              <a:t>МТФ. </a:t>
            </a:r>
            <a:r>
              <a:rPr lang="ru-RU" sz="1600" dirty="0"/>
              <a:t>Разработка и создание линейки промышленного роботизированного оборудования на основе </a:t>
            </a:r>
            <a:r>
              <a:rPr lang="ru-RU" sz="1600" dirty="0" err="1"/>
              <a:t>мультипучковой</a:t>
            </a:r>
            <a:r>
              <a:rPr lang="ru-RU" sz="1600" dirty="0"/>
              <a:t> электронно-лучевой технологии для </a:t>
            </a:r>
            <a:r>
              <a:rPr lang="ru-RU" sz="1600" dirty="0" smtClean="0"/>
              <a:t>высокопроизводительного </a:t>
            </a:r>
            <a:r>
              <a:rPr lang="ru-RU" sz="1600" dirty="0"/>
              <a:t>аддитивного производства крупноразмерных металлических и полиметаллических деталей, узлов и конструкций для ключевых отраслей РФ. </a:t>
            </a:r>
            <a:endParaRPr lang="ru-RU" sz="1600" dirty="0" smtClean="0"/>
          </a:p>
          <a:p>
            <a:pPr marL="0" indent="0">
              <a:buNone/>
              <a:defRPr/>
            </a:pPr>
            <a:r>
              <a:rPr lang="ru-RU" sz="1600" dirty="0" smtClean="0"/>
              <a:t>Руководитель </a:t>
            </a:r>
            <a:r>
              <a:rPr lang="ru-RU" sz="1600" dirty="0"/>
              <a:t>— проф. </a:t>
            </a:r>
            <a:r>
              <a:rPr lang="ru-RU" sz="1600" dirty="0" err="1"/>
              <a:t>Батаев</a:t>
            </a:r>
            <a:r>
              <a:rPr lang="ru-RU" sz="1600" dirty="0"/>
              <a:t> В.А. (Проведение прикладных научных исследований, направленных на решение комплексных научно-технологических задач, </a:t>
            </a:r>
            <a:r>
              <a:rPr lang="ru-RU" sz="1600" dirty="0" smtClean="0"/>
              <a:t>2017—2019</a:t>
            </a:r>
            <a:r>
              <a:rPr lang="ru-RU" sz="1600" dirty="0"/>
              <a:t>, общий объем финансирования 58,8 </a:t>
            </a:r>
            <a:r>
              <a:rPr lang="ru-RU" sz="1600" dirty="0" smtClean="0"/>
              <a:t>млн руб.)</a:t>
            </a:r>
            <a:endParaRPr lang="ru-RU" sz="1600" dirty="0"/>
          </a:p>
          <a:p>
            <a:pPr marL="0" indent="0">
              <a:buNone/>
              <a:defRPr/>
            </a:pPr>
            <a:endParaRPr lang="ru-RU" sz="1600" dirty="0"/>
          </a:p>
          <a:p>
            <a:pPr marL="0" indent="0">
              <a:buNone/>
              <a:defRPr/>
            </a:pPr>
            <a:r>
              <a:rPr lang="ru-RU" sz="1600" b="1" dirty="0"/>
              <a:t>ФПМИ. </a:t>
            </a:r>
            <a:r>
              <a:rPr lang="ru-RU" sz="1600" dirty="0"/>
              <a:t>Разработка наукоемкого программного обеспечения для обработки больших объемов данных аэрогеофизической разведки. </a:t>
            </a:r>
            <a:endParaRPr lang="ru-RU" sz="1600" dirty="0" smtClean="0"/>
          </a:p>
          <a:p>
            <a:pPr marL="0" indent="0">
              <a:buNone/>
              <a:defRPr/>
            </a:pPr>
            <a:r>
              <a:rPr lang="ru-RU" sz="1600" dirty="0" smtClean="0"/>
              <a:t>Руководитель </a:t>
            </a:r>
            <a:r>
              <a:rPr lang="ru-RU" sz="1600" dirty="0"/>
              <a:t>— проф. Соловейчик Ю.Г. (Проведение прикладных научных исследований для развития отраслей экономики, </a:t>
            </a:r>
            <a:r>
              <a:rPr lang="ru-RU" sz="1600" dirty="0" smtClean="0"/>
              <a:t>2017—2019</a:t>
            </a:r>
            <a:r>
              <a:rPr lang="ru-RU" sz="1600" dirty="0"/>
              <a:t>, общий объем финансирования 42 </a:t>
            </a:r>
            <a:r>
              <a:rPr lang="ru-RU" sz="1600" dirty="0" smtClean="0"/>
              <a:t>млн руб.)</a:t>
            </a:r>
            <a:endParaRPr lang="ru-RU" sz="1600" dirty="0"/>
          </a:p>
          <a:p>
            <a:pPr marL="0" indent="0">
              <a:buNone/>
              <a:defRPr/>
            </a:pPr>
            <a:endParaRPr lang="ru-RU" sz="1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720080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960E0E"/>
                </a:solidFill>
              </a:rPr>
              <a:t>Наиболее значимые научные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846146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Объект 2"/>
          <p:cNvSpPr>
            <a:spLocks noGrp="1"/>
          </p:cNvSpPr>
          <p:nvPr>
            <p:ph idx="1"/>
          </p:nvPr>
        </p:nvSpPr>
        <p:spPr>
          <a:xfrm>
            <a:off x="575556" y="843558"/>
            <a:ext cx="7992888" cy="35033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2016—2017</a:t>
            </a:r>
            <a:endParaRPr lang="ru-RU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1600" b="1" dirty="0" smtClean="0"/>
              <a:t>АВТФ. </a:t>
            </a:r>
            <a:r>
              <a:rPr lang="ru-RU" sz="1600" dirty="0"/>
              <a:t>Создание высокотехнологичного производства </a:t>
            </a:r>
            <a:r>
              <a:rPr lang="ru-RU" sz="1600" dirty="0" smtClean="0"/>
              <a:t>систем </a:t>
            </a:r>
            <a:r>
              <a:rPr lang="ru-RU" sz="1600" dirty="0"/>
              <a:t>бесперебойного питания и накопления </a:t>
            </a:r>
            <a:r>
              <a:rPr lang="ru-RU" sz="1600" dirty="0" smtClean="0"/>
              <a:t>электрической </a:t>
            </a:r>
            <a:r>
              <a:rPr lang="ru-RU" sz="1600" dirty="0"/>
              <a:t>энергии. </a:t>
            </a:r>
            <a:endParaRPr lang="ru-RU" sz="1600" dirty="0" smtClean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1600" dirty="0" smtClean="0"/>
              <a:t>Руководитель — </a:t>
            </a:r>
            <a:r>
              <a:rPr lang="ru-RU" sz="1600" dirty="0"/>
              <a:t>проф. </a:t>
            </a:r>
            <a:r>
              <a:rPr lang="ru-RU" sz="1600" dirty="0" err="1"/>
              <a:t>Брованов</a:t>
            </a:r>
            <a:r>
              <a:rPr lang="ru-RU" sz="1600" dirty="0"/>
              <a:t> С.В. </a:t>
            </a:r>
            <a:r>
              <a:rPr lang="ru-RU" sz="1600" dirty="0" smtClean="0"/>
              <a:t>(</a:t>
            </a:r>
            <a:r>
              <a:rPr lang="ru-RU" sz="1600" dirty="0"/>
              <a:t>П-218, </a:t>
            </a:r>
            <a:r>
              <a:rPr lang="ru-RU" sz="1600" dirty="0" smtClean="0"/>
              <a:t>2016—2018, </a:t>
            </a:r>
            <a:r>
              <a:rPr lang="ru-RU" sz="1600" dirty="0"/>
              <a:t>общий объем 28 млн руб</a:t>
            </a:r>
            <a:r>
              <a:rPr lang="ru-RU" sz="1600" dirty="0" smtClean="0"/>
              <a:t>.)</a:t>
            </a:r>
            <a:endParaRPr lang="ru-RU" sz="1600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ru-RU" sz="1600" b="1" dirty="0" smtClean="0"/>
          </a:p>
          <a:p>
            <a:pPr marL="0" indent="0">
              <a:lnSpc>
                <a:spcPct val="110000"/>
              </a:lnSpc>
              <a:buNone/>
              <a:defRPr/>
            </a:pPr>
            <a:endParaRPr lang="ru-RU" sz="1600" b="1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1600" b="1" dirty="0"/>
              <a:t>МТФ. </a:t>
            </a:r>
            <a:r>
              <a:rPr lang="ru-RU" sz="1600" dirty="0" err="1" smtClean="0"/>
              <a:t>In</a:t>
            </a:r>
            <a:r>
              <a:rPr lang="ru-RU" sz="1600" dirty="0" smtClean="0"/>
              <a:t>-</a:t>
            </a:r>
            <a:r>
              <a:rPr lang="ru-RU" sz="1600" dirty="0" err="1" smtClean="0"/>
              <a:t>situ</a:t>
            </a:r>
            <a:r>
              <a:rPr lang="ru-RU" sz="1600" dirty="0" smtClean="0"/>
              <a:t>-исследование </a:t>
            </a:r>
            <a:r>
              <a:rPr lang="ru-RU" sz="1600" dirty="0"/>
              <a:t>быстропротекающих структурных превращений в металлических сплавах в процессе трения </a:t>
            </a:r>
            <a:r>
              <a:rPr lang="ru-RU" sz="1600" dirty="0" smtClean="0"/>
              <a:t>с </a:t>
            </a:r>
            <a:r>
              <a:rPr lang="ru-RU" sz="1600" dirty="0"/>
              <a:t>использованием синхротронной </a:t>
            </a:r>
            <a:r>
              <a:rPr lang="ru-RU" sz="1600" dirty="0" err="1"/>
              <a:t>микродифрактометрии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1600" dirty="0" smtClean="0"/>
              <a:t>Руководитель — </a:t>
            </a:r>
            <a:r>
              <a:rPr lang="ru-RU" sz="1600" dirty="0"/>
              <a:t>проф. </a:t>
            </a:r>
            <a:r>
              <a:rPr lang="ru-RU" sz="1600" dirty="0" err="1"/>
              <a:t>Батаев</a:t>
            </a:r>
            <a:r>
              <a:rPr lang="ru-RU" sz="1600" dirty="0"/>
              <a:t> А.А. (Проведение исследований на базе Европейского центра синхротронного излучения, </a:t>
            </a:r>
            <a:r>
              <a:rPr lang="ru-RU" sz="1600" dirty="0" smtClean="0"/>
              <a:t>2016—2017</a:t>
            </a:r>
            <a:r>
              <a:rPr lang="ru-RU" sz="1600" dirty="0"/>
              <a:t>,  общий объем  6,85 млн руб</a:t>
            </a:r>
            <a:r>
              <a:rPr lang="ru-RU" sz="1600" dirty="0" smtClean="0"/>
              <a:t>.)</a:t>
            </a:r>
            <a:endParaRPr lang="ru-RU" sz="160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defRPr/>
            </a:pPr>
            <a:endParaRPr lang="ru-RU" sz="16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720080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960E0E"/>
                </a:solidFill>
              </a:rPr>
              <a:t>Наиболее значимые научные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проекты</a:t>
            </a:r>
          </a:p>
        </p:txBody>
      </p:sp>
    </p:spTree>
    <p:extLst>
      <p:ext uri="{BB962C8B-B14F-4D97-AF65-F5344CB8AC3E}">
        <p14:creationId xmlns:p14="http://schemas.microsoft.com/office/powerpoint/2010/main" val="746361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Объект 2"/>
          <p:cNvSpPr>
            <a:spLocks noGrp="1"/>
          </p:cNvSpPr>
          <p:nvPr>
            <p:ph idx="1"/>
          </p:nvPr>
        </p:nvSpPr>
        <p:spPr>
          <a:xfrm>
            <a:off x="693912" y="843558"/>
            <a:ext cx="7992888" cy="3744416"/>
          </a:xfrm>
        </p:spPr>
        <p:txBody>
          <a:bodyPr>
            <a:normAutofit/>
          </a:bodyPr>
          <a:lstStyle/>
          <a:p>
            <a:pPr marL="0" indent="3572" algn="ctr">
              <a:buNone/>
              <a:defRPr/>
            </a:pP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2016—2017 </a:t>
            </a:r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0" indent="3572">
              <a:buNone/>
              <a:defRPr/>
            </a:pPr>
            <a:r>
              <a:rPr lang="ru-RU" sz="1600" b="1" dirty="0" smtClean="0"/>
              <a:t>ИСТР. </a:t>
            </a:r>
            <a:endParaRPr lang="ru-RU" sz="1600" b="1" dirty="0"/>
          </a:p>
          <a:p>
            <a:pPr marL="0" indent="3572">
              <a:buNone/>
              <a:defRPr/>
            </a:pPr>
            <a:r>
              <a:rPr lang="ru-RU" sz="1600" dirty="0"/>
              <a:t>Разработка и внедрение модели обучения </a:t>
            </a:r>
            <a:r>
              <a:rPr lang="ru-RU" sz="1600" dirty="0" smtClean="0"/>
              <a:t>и </a:t>
            </a:r>
            <a:r>
              <a:rPr lang="ru-RU" sz="1600" dirty="0"/>
              <a:t>индивидуального социально-психологического сопровождения обучающихся </a:t>
            </a:r>
          </a:p>
          <a:p>
            <a:pPr marL="691754" lvl="1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с нарушением зрения,</a:t>
            </a:r>
          </a:p>
          <a:p>
            <a:pPr marL="691754" lvl="1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с нарушением слуха </a:t>
            </a:r>
          </a:p>
          <a:p>
            <a:pPr marL="0" indent="3572">
              <a:buNone/>
              <a:defRPr/>
            </a:pPr>
            <a:r>
              <a:rPr lang="ru-RU" sz="1600" dirty="0" smtClean="0"/>
              <a:t>по </a:t>
            </a:r>
            <a:r>
              <a:rPr lang="ru-RU" sz="1600" dirty="0"/>
              <a:t>областям образования</a:t>
            </a:r>
            <a:r>
              <a:rPr lang="ru-RU" sz="1600" dirty="0" smtClean="0"/>
              <a:t>: «</a:t>
            </a:r>
            <a:r>
              <a:rPr lang="ru-RU" sz="1600" dirty="0"/>
              <a:t>Науки об обществе», «Образование </a:t>
            </a:r>
            <a:r>
              <a:rPr lang="ru-RU" sz="1600" dirty="0" smtClean="0"/>
              <a:t>и </a:t>
            </a:r>
            <a:r>
              <a:rPr lang="ru-RU" sz="1600" dirty="0"/>
              <a:t>педагогические науки», «Гуманитарные науки» </a:t>
            </a:r>
            <a:r>
              <a:rPr lang="ru-RU" sz="1600" dirty="0" smtClean="0"/>
              <a:t>для </a:t>
            </a:r>
            <a:r>
              <a:rPr lang="ru-RU" sz="1600" dirty="0"/>
              <a:t>программ </a:t>
            </a:r>
            <a:r>
              <a:rPr lang="ru-RU" sz="1600" dirty="0" err="1" smtClean="0"/>
              <a:t>бакалавриата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3572">
              <a:buNone/>
              <a:defRPr/>
            </a:pPr>
            <a:r>
              <a:rPr lang="ru-RU" sz="1600" dirty="0"/>
              <a:t>Руководитель </a:t>
            </a:r>
            <a:r>
              <a:rPr lang="ru-RU" sz="1600" dirty="0" smtClean="0"/>
              <a:t>— проф. </a:t>
            </a:r>
            <a:r>
              <a:rPr lang="ru-RU" sz="1600" dirty="0" err="1" smtClean="0"/>
              <a:t>Осьмук</a:t>
            </a:r>
            <a:r>
              <a:rPr lang="ru-RU" sz="1600" dirty="0" smtClean="0"/>
              <a:t> </a:t>
            </a:r>
            <a:r>
              <a:rPr lang="ru-RU" sz="1600" dirty="0"/>
              <a:t>Л.А. (программа Российской Федерации «Доступная среда» </a:t>
            </a:r>
            <a:r>
              <a:rPr lang="ru-RU" sz="1600" dirty="0" smtClean="0"/>
              <a:t>на 2011—2020 годы,</a:t>
            </a:r>
            <a:r>
              <a:rPr lang="ru-RU" sz="1600" dirty="0"/>
              <a:t> </a:t>
            </a:r>
            <a:r>
              <a:rPr lang="ru-RU" sz="1600" dirty="0" smtClean="0"/>
              <a:t>общий </a:t>
            </a:r>
            <a:r>
              <a:rPr lang="ru-RU" sz="1600" dirty="0"/>
              <a:t>объем 45 млн руб</a:t>
            </a:r>
            <a:r>
              <a:rPr lang="ru-RU" sz="1600" dirty="0" smtClean="0"/>
              <a:t>.)</a:t>
            </a:r>
          </a:p>
          <a:p>
            <a:pPr marL="0" indent="3572">
              <a:buNone/>
              <a:defRPr/>
            </a:pPr>
            <a:endParaRPr lang="ru-RU" sz="800" dirty="0"/>
          </a:p>
          <a:p>
            <a:pPr marL="0" indent="3572" algn="ctr">
              <a:buNone/>
              <a:defRPr/>
            </a:pPr>
            <a:r>
              <a:rPr lang="ru-RU" sz="2800" b="1" dirty="0" smtClean="0"/>
              <a:t>Академгородок 2.0 – НГТУ?</a:t>
            </a:r>
            <a:endParaRPr lang="ru-RU" sz="28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720080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960E0E"/>
                </a:solidFill>
              </a:rPr>
              <a:t>Наиболее значимые научные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проекты</a:t>
            </a:r>
          </a:p>
        </p:txBody>
      </p:sp>
    </p:spTree>
    <p:extLst>
      <p:ext uri="{BB962C8B-B14F-4D97-AF65-F5344CB8AC3E}">
        <p14:creationId xmlns:p14="http://schemas.microsoft.com/office/powerpoint/2010/main" val="913789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88954"/>
            <a:ext cx="8640960" cy="754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ru-RU" altLang="ru-RU" sz="3200" b="1" dirty="0" smtClean="0">
                <a:solidFill>
                  <a:srgbClr val="960E0E"/>
                </a:solidFill>
              </a:rPr>
              <a:t>Проблемно-ориентированные </a:t>
            </a:r>
            <a:r>
              <a:rPr lang="ru-RU" altLang="ru-RU" sz="3200" b="1" dirty="0">
                <a:solidFill>
                  <a:srgbClr val="960E0E"/>
                </a:solidFill>
              </a:rPr>
              <a:t>лаборатории </a:t>
            </a:r>
            <a:endParaRPr lang="ru-RU" altLang="ru-RU" sz="3200" b="1" dirty="0" smtClean="0">
              <a:solidFill>
                <a:srgbClr val="960E0E"/>
              </a:solidFill>
            </a:endParaRPr>
          </a:p>
          <a:p>
            <a:pPr>
              <a:lnSpc>
                <a:spcPts val="3000"/>
              </a:lnSpc>
            </a:pPr>
            <a:r>
              <a:rPr lang="ru-RU" altLang="ru-RU" sz="3200" b="1" dirty="0" smtClean="0">
                <a:solidFill>
                  <a:srgbClr val="960E0E"/>
                </a:solidFill>
              </a:rPr>
              <a:t>и </a:t>
            </a:r>
            <a:r>
              <a:rPr lang="ru-RU" altLang="ru-RU" sz="3200" b="1" dirty="0">
                <a:solidFill>
                  <a:srgbClr val="960E0E"/>
                </a:solidFill>
              </a:rPr>
              <a:t>центры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55624" y="1131590"/>
            <a:ext cx="432000" cy="432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Шестиугольник 5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4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59632" y="996947"/>
            <a:ext cx="7560838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Научно-образовательная </a:t>
            </a:r>
            <a:r>
              <a:rPr lang="ru-RU" sz="1600" dirty="0"/>
              <a:t>лаборатория «Перспективные системы электроснабжения аэрокосмических аппаратов», </a:t>
            </a:r>
            <a:endParaRPr lang="ru-RU" sz="1600" dirty="0" smtClean="0"/>
          </a:p>
          <a:p>
            <a:pPr>
              <a:lnSpc>
                <a:spcPts val="1600"/>
              </a:lnSpc>
            </a:pPr>
            <a:r>
              <a:rPr lang="ru-RU" sz="1600" dirty="0" smtClean="0"/>
              <a:t>с АО «Информационные спутниковые системы» имени академика М.Ф. </a:t>
            </a:r>
            <a:r>
              <a:rPr lang="ru-RU" sz="1600" dirty="0" err="1" smtClean="0"/>
              <a:t>Решетнёва</a:t>
            </a:r>
            <a:r>
              <a:rPr lang="ru-RU" sz="1600" dirty="0" smtClean="0"/>
              <a:t>»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861043"/>
            <a:ext cx="7560840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Научно-исследовательская </a:t>
            </a:r>
            <a:r>
              <a:rPr lang="ru-RU" sz="1600" dirty="0"/>
              <a:t>лаборатория в области систем накопления и хранения электрической энергии (СНИЛ «СНЭ»), </a:t>
            </a:r>
          </a:p>
          <a:p>
            <a:pPr>
              <a:lnSpc>
                <a:spcPts val="1600"/>
              </a:lnSpc>
            </a:pPr>
            <a:r>
              <a:rPr lang="ru-RU" sz="1600" dirty="0"/>
              <a:t>с ООО «Системы постоянного тока»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2789128"/>
            <a:ext cx="756083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Испытательная </a:t>
            </a:r>
            <a:r>
              <a:rPr lang="ru-RU" sz="1600" dirty="0"/>
              <a:t>лаборатория «</a:t>
            </a:r>
            <a:r>
              <a:rPr lang="ru-RU" sz="1600" dirty="0" err="1"/>
              <a:t>Экоаналитическая</a:t>
            </a:r>
            <a:r>
              <a:rPr lang="ru-RU" sz="1600" dirty="0"/>
              <a:t> лаборатория.  Контроль загрязнения окружающей среды </a:t>
            </a:r>
            <a:r>
              <a:rPr lang="ru-RU" sz="1600" dirty="0" err="1"/>
              <a:t>наноразмерными</a:t>
            </a:r>
            <a:r>
              <a:rPr lang="ru-RU" sz="1600" dirty="0"/>
              <a:t> веществами» (</a:t>
            </a:r>
            <a:r>
              <a:rPr lang="ru-RU" sz="1600" dirty="0" err="1"/>
              <a:t>ЭкоЛаб</a:t>
            </a:r>
            <a:r>
              <a:rPr lang="ru-RU" sz="1600" dirty="0"/>
              <a:t>)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3581216"/>
            <a:ext cx="756083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Испытательный </a:t>
            </a:r>
            <a:r>
              <a:rPr lang="ru-RU" sz="1600" dirty="0"/>
              <a:t>лабораторный центр композиционных материалов «</a:t>
            </a:r>
            <a:r>
              <a:rPr lang="ru-RU" sz="1600" dirty="0" err="1"/>
              <a:t>СибСтройКомпозит</a:t>
            </a:r>
            <a:r>
              <a:rPr lang="ru-RU" sz="1600" dirty="0"/>
              <a:t>» (ИЛЦ ССК НГТУ)</a:t>
            </a:r>
          </a:p>
        </p:txBody>
      </p: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755576" y="1995734"/>
            <a:ext cx="432000" cy="432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Шестиугольник 21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4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755576" y="2787822"/>
            <a:ext cx="432000" cy="432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Шестиугольник 24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4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755576" y="3579910"/>
            <a:ext cx="432000" cy="432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Шестиугольник 27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4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2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200"/>
              </a:lnSpc>
            </a:pPr>
            <a:r>
              <a:rPr lang="ru-RU" altLang="ru-RU" sz="3600" b="1" dirty="0" smtClean="0">
                <a:solidFill>
                  <a:srgbClr val="960E0E"/>
                </a:solidFill>
              </a:rPr>
              <a:t>Международные конференции и семинары 2017/2018</a:t>
            </a:r>
            <a:endParaRPr lang="ru-RU" altLang="ru-RU" sz="3600" b="1" dirty="0">
              <a:solidFill>
                <a:srgbClr val="960E0E"/>
              </a:solidFill>
            </a:endParaRPr>
          </a:p>
        </p:txBody>
      </p: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715539" y="1059582"/>
            <a:ext cx="432000" cy="432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Шестиугольник 5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b="1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19539" y="1127025"/>
            <a:ext cx="7456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НПК «Актуальные проблемы в машиностроении»</a:t>
            </a:r>
          </a:p>
        </p:txBody>
      </p:sp>
      <p:grpSp>
        <p:nvGrpSpPr>
          <p:cNvPr id="9" name="Группа 9"/>
          <p:cNvGrpSpPr>
            <a:grpSpLocks/>
          </p:cNvGrpSpPr>
          <p:nvPr/>
        </p:nvGrpSpPr>
        <p:grpSpPr bwMode="auto">
          <a:xfrm>
            <a:off x="715483" y="1559259"/>
            <a:ext cx="432000" cy="432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Шестиугольник 9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b="1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219483" y="1605982"/>
            <a:ext cx="7456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НПК  «Семиотическое пространство языка. Знаки и Смыслы»</a:t>
            </a:r>
          </a:p>
        </p:txBody>
      </p:sp>
      <p:grpSp>
        <p:nvGrpSpPr>
          <p:cNvPr id="13" name="Группа 9"/>
          <p:cNvGrpSpPr>
            <a:grpSpLocks/>
          </p:cNvGrpSpPr>
          <p:nvPr/>
        </p:nvGrpSpPr>
        <p:grpSpPr bwMode="auto">
          <a:xfrm>
            <a:off x="715483" y="2067694"/>
            <a:ext cx="432000" cy="432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Шестиугольник 13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b="1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219482" y="2028011"/>
            <a:ext cx="7456917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Научная школа «Международная летняя школа «Управление и автоматизация </a:t>
            </a:r>
            <a:endParaRPr lang="ru-RU" sz="16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электротехнических устройствах и системах»»</a:t>
            </a:r>
          </a:p>
        </p:txBody>
      </p: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715483" y="2571750"/>
            <a:ext cx="432000" cy="432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Шестиугольник 17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b="1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219483" y="2618473"/>
            <a:ext cx="7456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НПК  «Социальные коммуникации и эволюция обществ»</a:t>
            </a:r>
          </a:p>
        </p:txBody>
      </p:sp>
      <p:grpSp>
        <p:nvGrpSpPr>
          <p:cNvPr id="21" name="Группа 9"/>
          <p:cNvGrpSpPr>
            <a:grpSpLocks/>
          </p:cNvGrpSpPr>
          <p:nvPr/>
        </p:nvGrpSpPr>
        <p:grpSpPr bwMode="auto">
          <a:xfrm>
            <a:off x="715483" y="3071427"/>
            <a:ext cx="432000" cy="432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Шестиугольник 21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b="1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219482" y="3074339"/>
            <a:ext cx="7456917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НК «Актуальные проблемы современного общества: «Многополярный и поликультурный мир: серьёзные разногласия или конструктивный диалог?»</a:t>
            </a:r>
          </a:p>
        </p:txBody>
      </p:sp>
      <p:grpSp>
        <p:nvGrpSpPr>
          <p:cNvPr id="25" name="Группа 9"/>
          <p:cNvGrpSpPr>
            <a:grpSpLocks/>
          </p:cNvGrpSpPr>
          <p:nvPr/>
        </p:nvGrpSpPr>
        <p:grpSpPr bwMode="auto">
          <a:xfrm>
            <a:off x="715483" y="3575483"/>
            <a:ext cx="432000" cy="432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Шестиугольник 25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endParaRPr lang="ru-RU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219482" y="3578395"/>
            <a:ext cx="7456917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НПК «Новации юридической науки и практики как фактор гармонизации взаимоотношений личности, общества и государства»</a:t>
            </a:r>
          </a:p>
        </p:txBody>
      </p:sp>
      <p:grpSp>
        <p:nvGrpSpPr>
          <p:cNvPr id="29" name="Группа 9"/>
          <p:cNvGrpSpPr>
            <a:grpSpLocks/>
          </p:cNvGrpSpPr>
          <p:nvPr/>
        </p:nvGrpSpPr>
        <p:grpSpPr bwMode="auto">
          <a:xfrm>
            <a:off x="715483" y="4083966"/>
            <a:ext cx="432000" cy="432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Шестиугольник 29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7</a:t>
              </a:r>
              <a:endParaRPr lang="ru-RU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219483" y="4130689"/>
            <a:ext cx="7456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НПК «Инновации в машиностроении-2017 (ИнМаш-2017)»</a:t>
            </a:r>
          </a:p>
        </p:txBody>
      </p:sp>
    </p:spTree>
    <p:extLst>
      <p:ext uri="{BB962C8B-B14F-4D97-AF65-F5344CB8AC3E}">
        <p14:creationId xmlns:p14="http://schemas.microsoft.com/office/powerpoint/2010/main" val="15077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960E0E"/>
                </a:solidFill>
              </a:rPr>
              <a:t>Международные </a:t>
            </a:r>
            <a:r>
              <a:rPr lang="ru-RU" altLang="ru-RU" sz="3600" b="1" dirty="0">
                <a:solidFill>
                  <a:srgbClr val="960E0E"/>
                </a:solidFill>
              </a:rPr>
              <a:t>летние школы</a:t>
            </a:r>
          </a:p>
        </p:txBody>
      </p:sp>
      <p:pic>
        <p:nvPicPr>
          <p:cNvPr id="14339" name="Picture 5" descr="Картинки по запросу Школа-конференция по параллельному программированию нгт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7"/>
          <a:stretch>
            <a:fillRect/>
          </a:stretch>
        </p:blipFill>
        <p:spPr bwMode="auto">
          <a:xfrm>
            <a:off x="6516216" y="1272929"/>
            <a:ext cx="2483768" cy="120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611560" y="1059582"/>
            <a:ext cx="5832647" cy="36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ru-RU" sz="1400" dirty="0">
                <a:latin typeface="+mn-lt"/>
              </a:rPr>
              <a:t>Международная летняя школа </a:t>
            </a:r>
            <a:r>
              <a:rPr lang="ru-RU" sz="1400" b="1" dirty="0">
                <a:latin typeface="+mn-lt"/>
              </a:rPr>
              <a:t>«Управление и автоматизация в электротехнических устройствах и системах» (Италия, РФ)</a:t>
            </a:r>
          </a:p>
          <a:p>
            <a:pPr marL="342900">
              <a:lnSpc>
                <a:spcPct val="107000"/>
              </a:lnSpc>
              <a:defRPr/>
            </a:pPr>
            <a:r>
              <a:rPr lang="ru-RU" sz="1400" dirty="0">
                <a:latin typeface="+mn-lt"/>
              </a:rPr>
              <a:t>25—28 июня 2018  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ru-RU" sz="1400" dirty="0" smtClean="0">
                <a:latin typeface="+mn-lt"/>
              </a:rPr>
              <a:t>9-я </a:t>
            </a:r>
            <a:r>
              <a:rPr lang="ru-RU" sz="1400" dirty="0">
                <a:latin typeface="+mn-lt"/>
              </a:rPr>
              <a:t>Международная летняя школа </a:t>
            </a:r>
            <a:r>
              <a:rPr lang="en-US" sz="1400" b="1" dirty="0" smtClean="0">
                <a:latin typeface="+mn-lt"/>
              </a:rPr>
              <a:t>DAAD </a:t>
            </a:r>
            <a:r>
              <a:rPr lang="ru-RU" sz="1400" b="1" dirty="0" smtClean="0">
                <a:latin typeface="+mn-lt"/>
              </a:rPr>
              <a:t>по </a:t>
            </a:r>
            <a:r>
              <a:rPr lang="ru-RU" sz="1400" b="1" dirty="0">
                <a:latin typeface="+mn-lt"/>
              </a:rPr>
              <a:t>материаловедению GEM–2018 (Германия, Белоруссия, РФ)</a:t>
            </a:r>
          </a:p>
          <a:p>
            <a:pPr marL="342900">
              <a:lnSpc>
                <a:spcPct val="107000"/>
              </a:lnSpc>
              <a:defRPr/>
            </a:pPr>
            <a:r>
              <a:rPr lang="ru-RU" sz="1400" dirty="0">
                <a:latin typeface="+mn-lt"/>
              </a:rPr>
              <a:t>23 </a:t>
            </a:r>
            <a:r>
              <a:rPr lang="ru-RU" sz="1400" dirty="0" smtClean="0">
                <a:latin typeface="+mn-lt"/>
              </a:rPr>
              <a:t>июля—7 </a:t>
            </a:r>
            <a:r>
              <a:rPr lang="ru-RU" sz="1400" dirty="0">
                <a:latin typeface="+mn-lt"/>
              </a:rPr>
              <a:t>августа 2018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ru-RU" sz="1400" dirty="0">
                <a:latin typeface="+mn-lt"/>
              </a:rPr>
              <a:t>Международная летняя школа </a:t>
            </a:r>
            <a:r>
              <a:rPr lang="ru-RU" sz="1400" b="1" dirty="0">
                <a:latin typeface="+mn-lt"/>
              </a:rPr>
              <a:t>по информатике, компьютерным и образовательным технологиям (Германия, Монголия, РФ)</a:t>
            </a:r>
          </a:p>
          <a:p>
            <a:pPr marL="342900">
              <a:lnSpc>
                <a:spcPct val="107000"/>
              </a:lnSpc>
              <a:defRPr/>
            </a:pPr>
            <a:r>
              <a:rPr lang="ru-RU" sz="1400" dirty="0" smtClean="0">
                <a:latin typeface="+mn-lt"/>
              </a:rPr>
              <a:t>12—24 </a:t>
            </a:r>
            <a:r>
              <a:rPr lang="ru-RU" sz="1400" dirty="0">
                <a:latin typeface="+mn-lt"/>
              </a:rPr>
              <a:t>августа 2018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ru-RU" sz="1400" dirty="0">
                <a:latin typeface="+mn-lt"/>
              </a:rPr>
              <a:t>Летняя </a:t>
            </a:r>
            <a:r>
              <a:rPr lang="ru-RU" sz="1400" dirty="0" smtClean="0">
                <a:latin typeface="+mn-lt"/>
              </a:rPr>
              <a:t>школа</a:t>
            </a:r>
            <a:r>
              <a:rPr lang="en-US" sz="1400" b="1" dirty="0" smtClean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для китайских специалистов </a:t>
            </a:r>
            <a:r>
              <a:rPr lang="ru-RU" sz="1400" b="1" dirty="0">
                <a:latin typeface="+mn-lt"/>
              </a:rPr>
              <a:t>«Управление водными ресурсами» (КНР, РФ)</a:t>
            </a:r>
          </a:p>
          <a:p>
            <a:pPr marL="342900">
              <a:lnSpc>
                <a:spcPct val="107000"/>
              </a:lnSpc>
              <a:defRPr/>
            </a:pPr>
            <a:r>
              <a:rPr lang="ru-RU" sz="1400" dirty="0" smtClean="0">
                <a:latin typeface="+mn-lt"/>
              </a:rPr>
              <a:t>17—22 </a:t>
            </a:r>
            <a:r>
              <a:rPr lang="ru-RU" sz="1400" dirty="0">
                <a:latin typeface="+mn-lt"/>
              </a:rPr>
              <a:t>сентября 2018</a:t>
            </a:r>
          </a:p>
          <a:p>
            <a:pPr marL="214313" indent="-214313">
              <a:defRPr/>
            </a:pPr>
            <a:endParaRPr lang="ru-RU" sz="14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ru-RU" altLang="ru-RU" sz="1400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385888" y="2566987"/>
            <a:ext cx="3429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endParaRPr lang="ru-RU" altLang="ru-RU" sz="1350"/>
          </a:p>
        </p:txBody>
      </p:sp>
      <p:pic>
        <p:nvPicPr>
          <p:cNvPr id="1434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3"/>
          <a:stretch>
            <a:fillRect/>
          </a:stretch>
        </p:blipFill>
        <p:spPr bwMode="auto">
          <a:xfrm>
            <a:off x="6518865" y="2867069"/>
            <a:ext cx="2483768" cy="118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35280" cy="713234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960E0E"/>
                </a:solidFill>
              </a:rPr>
              <a:t>Выполнение научно-исследовательских </a:t>
            </a:r>
            <a:r>
              <a:rPr lang="ru-RU" sz="3200" b="1" dirty="0" smtClean="0">
                <a:solidFill>
                  <a:srgbClr val="960E0E"/>
                </a:solidFill>
              </a:rPr>
              <a:t>работ</a:t>
            </a:r>
            <a:endParaRPr lang="ru-RU" sz="3200" b="1" dirty="0">
              <a:solidFill>
                <a:srgbClr val="960E0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5552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2017 </a:t>
            </a:r>
            <a:r>
              <a:rPr lang="ru-RU" b="1" dirty="0" smtClean="0"/>
              <a:t>в </a:t>
            </a:r>
            <a:r>
              <a:rPr lang="ru-RU" b="1" dirty="0"/>
              <a:t>сравнении с планом 2018 </a:t>
            </a:r>
            <a:r>
              <a:rPr lang="ru-RU" dirty="0" smtClean="0"/>
              <a:t>(</a:t>
            </a:r>
            <a:r>
              <a:rPr lang="ru-RU" dirty="0"/>
              <a:t>млн руб., подробно по источникам)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707035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Доходы от НИР на </a:t>
            </a:r>
            <a:r>
              <a:rPr lang="ru-RU" sz="1600" dirty="0"/>
              <a:t>31 августа </a:t>
            </a:r>
            <a:r>
              <a:rPr lang="ru-RU" sz="1600" dirty="0" smtClean="0"/>
              <a:t>2018 </a:t>
            </a:r>
            <a:r>
              <a:rPr lang="ru-RU" sz="2800" b="1" dirty="0" smtClean="0"/>
              <a:t> - </a:t>
            </a:r>
            <a:r>
              <a:rPr lang="ru-RU" sz="2800" b="1" dirty="0" smtClean="0">
                <a:solidFill>
                  <a:srgbClr val="FF0000"/>
                </a:solidFill>
              </a:rPr>
              <a:t>179 млн. </a:t>
            </a:r>
            <a:r>
              <a:rPr lang="ru-RU" sz="2800" b="1" dirty="0">
                <a:solidFill>
                  <a:srgbClr val="FF0000"/>
                </a:solidFill>
              </a:rPr>
              <a:t>руб</a:t>
            </a:r>
            <a:r>
              <a:rPr lang="ru-RU" sz="2800" b="1" dirty="0" smtClean="0"/>
              <a:t>.</a:t>
            </a:r>
          </a:p>
          <a:p>
            <a:pPr algn="ctr"/>
            <a:r>
              <a:rPr lang="ru-RU" sz="1600" dirty="0"/>
              <a:t>Доходы от НИР на 31 августа </a:t>
            </a:r>
            <a:r>
              <a:rPr lang="ru-RU" sz="1600" dirty="0" smtClean="0"/>
              <a:t>2017 </a:t>
            </a:r>
            <a:r>
              <a:rPr lang="ru-RU" sz="1600" b="1" dirty="0" smtClean="0"/>
              <a:t> </a:t>
            </a:r>
            <a:r>
              <a:rPr lang="ru-RU" sz="2800" b="1" dirty="0"/>
              <a:t>- </a:t>
            </a:r>
            <a:r>
              <a:rPr lang="ru-RU" sz="2400" b="1" dirty="0" smtClean="0"/>
              <a:t>219,6 млн. </a:t>
            </a:r>
            <a:r>
              <a:rPr lang="ru-RU" sz="2400" b="1" dirty="0"/>
              <a:t>руб.</a:t>
            </a:r>
          </a:p>
          <a:p>
            <a:pPr algn="ctr"/>
            <a:endParaRPr lang="ru-RU" sz="28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24858"/>
            <a:ext cx="8496944" cy="28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8"/>
            <a:ext cx="463154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Заголовок 1"/>
          <p:cNvSpPr>
            <a:spLocks noGrp="1"/>
          </p:cNvSpPr>
          <p:nvPr>
            <p:ph type="title"/>
          </p:nvPr>
        </p:nvSpPr>
        <p:spPr>
          <a:xfrm>
            <a:off x="467544" y="-20538"/>
            <a:ext cx="8229600" cy="646857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altLang="ru-RU" sz="3200" b="1" dirty="0" smtClean="0">
                <a:solidFill>
                  <a:srgbClr val="960E0E"/>
                </a:solidFill>
              </a:rPr>
              <a:t>Публикации авторов НГТУ в </a:t>
            </a:r>
            <a:r>
              <a:rPr lang="en-US" altLang="ru-RU" sz="3200" b="1" dirty="0" err="1" smtClean="0">
                <a:solidFill>
                  <a:srgbClr val="960E0E"/>
                </a:solidFill>
              </a:rPr>
              <a:t>WoS</a:t>
            </a:r>
            <a:r>
              <a:rPr lang="en-US" altLang="ru-RU" sz="3200" b="1" dirty="0" smtClean="0">
                <a:solidFill>
                  <a:srgbClr val="960E0E"/>
                </a:solidFill>
              </a:rPr>
              <a:t>, Scopus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9771" y="4835723"/>
            <a:ext cx="847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700" dirty="0">
                <a:ea typeface="Times New Roman" panose="02020603050405020304" pitchFamily="18" charset="0"/>
                <a:cs typeface="Times New Roman" panose="02020603050405020304" pitchFamily="18" charset="0"/>
              </a:rPr>
              <a:t>*Число выполненных публикаций представлено с учетом публикаций за 2016г</a:t>
            </a:r>
            <a:r>
              <a:rPr lang="ru-RU" sz="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., проиндексированных  </a:t>
            </a:r>
            <a:r>
              <a:rPr lang="ru-RU" sz="7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2017г.</a:t>
            </a:r>
            <a:endParaRPr lang="ru-RU" sz="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7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** Число статей в журналах </a:t>
            </a:r>
            <a:r>
              <a:rPr lang="en-US" sz="700" dirty="0"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700" dirty="0">
                <a:ea typeface="Times New Roman" panose="02020603050405020304" pitchFamily="18" charset="0"/>
                <a:cs typeface="Times New Roman" panose="02020603050405020304" pitchFamily="18" charset="0"/>
              </a:rPr>
              <a:t>1 и </a:t>
            </a:r>
            <a:r>
              <a:rPr lang="en-US" sz="700" dirty="0"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700" dirty="0">
                <a:ea typeface="Times New Roman" panose="02020603050405020304" pitchFamily="18" charset="0"/>
                <a:cs typeface="Times New Roman" panose="02020603050405020304" pitchFamily="18" charset="0"/>
              </a:rPr>
              <a:t>2 приведено из БД </a:t>
            </a:r>
            <a:r>
              <a:rPr lang="en-US" sz="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ru-RU" sz="7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700" dirty="0">
                <a:ea typeface="Times New Roman" panose="02020603050405020304" pitchFamily="18" charset="0"/>
                <a:cs typeface="Times New Roman" panose="02020603050405020304" pitchFamily="18" charset="0"/>
              </a:rPr>
              <a:t>Scopus </a:t>
            </a:r>
            <a:r>
              <a:rPr lang="ru-RU" sz="7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 период  с 01.01.2017г. по 15.08.2018г.</a:t>
            </a:r>
            <a:endParaRPr lang="ru-RU" sz="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6086"/>
              </p:ext>
            </p:extLst>
          </p:nvPr>
        </p:nvGraphicFramePr>
        <p:xfrm>
          <a:off x="395537" y="627534"/>
          <a:ext cx="8424935" cy="392698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44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1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8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49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8936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  <a:effectLst/>
                        </a:rPr>
                        <a:t>2017*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Число публикаций в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WoS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Число публикаций</a:t>
                      </a:r>
                      <a:r>
                        <a:rPr lang="ru-RU" sz="1200" b="0" baseline="0" dirty="0" smtClean="0">
                          <a:effectLst/>
                        </a:rPr>
                        <a:t> в </a:t>
                      </a:r>
                      <a:r>
                        <a:rPr lang="en-US" sz="2000" dirty="0" smtClean="0">
                          <a:effectLst/>
                        </a:rPr>
                        <a:t>Scopus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</a:t>
                      </a:r>
                      <a:r>
                        <a:rPr lang="en-US" sz="1200" dirty="0" err="1" smtClean="0">
                          <a:effectLst/>
                        </a:rPr>
                        <a:t>лан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Факт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</a:t>
                      </a:r>
                      <a:r>
                        <a:rPr lang="en-US" sz="1200" dirty="0" err="1" smtClean="0">
                          <a:effectLst/>
                        </a:rPr>
                        <a:t>лан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Факт</a:t>
                      </a:r>
                      <a:endParaRPr lang="ru-RU" sz="1200" b="1" dirty="0">
                        <a:effectLst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АВТФ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43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71,2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67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46,5</a:t>
                      </a:r>
                      <a:endParaRPr lang="ru-RU" sz="14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ИСТР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МТФ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27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101,9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43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РЭФ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38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108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59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15,5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ФБ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16,8</a:t>
                      </a:r>
                      <a:endParaRPr lang="ru-RU" sz="14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12,6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ФГО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26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6,5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ФЛА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57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48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ФМА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68,3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31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26,6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ФПМИ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4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77,1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38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38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ФТФ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92,5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31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4,5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ФЭН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33,4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57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45,2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40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ЮФ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394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по НГТУ</a:t>
                      </a: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276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650,6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434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217,5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083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Число статей в журналах </a:t>
                      </a:r>
                      <a:r>
                        <a:rPr lang="en-US" sz="1050" dirty="0">
                          <a:effectLst/>
                        </a:rPr>
                        <a:t>Q</a:t>
                      </a:r>
                      <a:r>
                        <a:rPr lang="ru-RU" sz="1050" dirty="0">
                          <a:effectLst/>
                        </a:rPr>
                        <a:t>1**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57</a:t>
                      </a:r>
                      <a:endParaRPr lang="ru-RU" sz="14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083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Число статей в журналах </a:t>
                      </a:r>
                      <a:r>
                        <a:rPr lang="en-US" sz="1050" dirty="0">
                          <a:effectLst/>
                        </a:rPr>
                        <a:t>Q</a:t>
                      </a: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39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62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599" marR="51599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4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960E0E"/>
                </a:solidFill>
                <a:cs typeface="Arial" pitchFamily="34" charset="0"/>
              </a:rPr>
              <a:t>Повестка собрания</a:t>
            </a:r>
            <a:endParaRPr lang="ru-RU" sz="3200" b="1" dirty="0">
              <a:solidFill>
                <a:srgbClr val="960E0E"/>
              </a:solidFill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altLang="ru-RU" sz="2400" b="1" dirty="0" smtClean="0"/>
              <a:t>I. Итоги работы университета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в 2017/18 учебном году</a:t>
            </a:r>
          </a:p>
          <a:p>
            <a:pPr eaLnBrk="1" hangingPunct="1"/>
            <a:endParaRPr lang="ru-RU" altLang="ru-RU" sz="2400" dirty="0" smtClean="0"/>
          </a:p>
          <a:p>
            <a:pPr marL="0" indent="0">
              <a:buNone/>
            </a:pPr>
            <a:r>
              <a:rPr lang="ru-RU" altLang="ru-RU" sz="2400" b="1" dirty="0" smtClean="0"/>
              <a:t>II. </a:t>
            </a:r>
            <a:r>
              <a:rPr lang="ru-RU" altLang="ru-RU" sz="2400" b="1" dirty="0"/>
              <a:t>Задачи университета </a:t>
            </a:r>
            <a:r>
              <a:rPr lang="ru-RU" sz="2400" b="1" dirty="0"/>
              <a:t>в рамках реализации Программы развития НГТУ на 2018/19 учебный год</a:t>
            </a:r>
          </a:p>
          <a:p>
            <a:pPr marL="0" indent="0">
              <a:buNone/>
            </a:pPr>
            <a:endParaRPr lang="ru-RU" altLang="ru-RU" sz="2400" dirty="0"/>
          </a:p>
          <a:p>
            <a:pPr marL="0" indent="0">
              <a:buNone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517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8"/>
            <a:ext cx="463154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9211" y="4876006"/>
            <a:ext cx="84786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/>
              <a:t>*Число выполненных публикаций/статей  представлено с учетом публикаций за 2017г. проиндексированных   в 2018г</a:t>
            </a:r>
            <a:r>
              <a:rPr lang="ru-RU" sz="800" dirty="0" smtClean="0"/>
              <a:t>.</a:t>
            </a:r>
            <a:endParaRPr lang="ru-RU" sz="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78346"/>
              </p:ext>
            </p:extLst>
          </p:nvPr>
        </p:nvGraphicFramePr>
        <p:xfrm>
          <a:off x="395536" y="699543"/>
          <a:ext cx="8280922" cy="375482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37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1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5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34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0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24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66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66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66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08780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2018*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</a:rPr>
                        <a:t>Число публикаций в </a:t>
                      </a:r>
                      <a:r>
                        <a:rPr lang="en-US" sz="2000" dirty="0" err="1" smtClean="0">
                          <a:effectLst/>
                        </a:rPr>
                        <a:t>WoS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>
                    <a:solidFill>
                      <a:srgbClr val="2069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</a:t>
                      </a:r>
                      <a:r>
                        <a:rPr lang="ru-RU" sz="1200" b="0" dirty="0" smtClean="0">
                          <a:effectLst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статей в 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</a:rPr>
                        <a:t>WoS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входящих </a:t>
                      </a:r>
                      <a:r>
                        <a:rPr lang="ru-RU" sz="1100" dirty="0">
                          <a:effectLst/>
                        </a:rPr>
                        <a:t>в журналы Q1, Q2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</a:rPr>
                        <a:t>Число публикаций в </a:t>
                      </a:r>
                      <a:r>
                        <a:rPr lang="en-US" sz="2000" dirty="0" smtClean="0">
                          <a:effectLst/>
                        </a:rPr>
                        <a:t>Scopus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>
                    <a:solidFill>
                      <a:srgbClr val="2069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Число статей в </a:t>
                      </a:r>
                      <a:r>
                        <a:rPr lang="en-US" sz="2000" dirty="0" smtClean="0">
                          <a:effectLst/>
                        </a:rPr>
                        <a:t>Scopus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входящих в журналы Q1, Q2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Факт*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АВТФ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ИСТР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МТФ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РЭФ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ФБ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ФГО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ФЛА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ФМА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ФПМИ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ФТФ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</a:rPr>
                        <a:t>ФЭН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152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Всего по НГТУ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433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173,9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41,9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641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110,8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61" marR="54161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67544" y="-20538"/>
            <a:ext cx="8229600" cy="646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altLang="ru-RU" sz="3200" b="1" smtClean="0">
                <a:solidFill>
                  <a:srgbClr val="960E0E"/>
                </a:solidFill>
              </a:rPr>
              <a:t>Публикации авторов НГТУ в </a:t>
            </a:r>
            <a:r>
              <a:rPr lang="en-US" altLang="ru-RU" sz="3200" b="1" smtClean="0">
                <a:solidFill>
                  <a:srgbClr val="960E0E"/>
                </a:solidFill>
              </a:rPr>
              <a:t>WoS, Scopus</a:t>
            </a:r>
            <a:r>
              <a:rPr lang="ru-RU" altLang="ru-RU" sz="3200" b="1" smtClean="0">
                <a:solidFill>
                  <a:srgbClr val="960E0E"/>
                </a:solidFill>
              </a:rPr>
              <a:t> </a:t>
            </a:r>
            <a:endParaRPr lang="ru-RU" altLang="ru-RU" sz="3200" b="1" dirty="0" smtClean="0">
              <a:solidFill>
                <a:srgbClr val="9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2347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altLang="ru-RU" sz="3200" b="1" dirty="0">
                <a:solidFill>
                  <a:srgbClr val="960E0E"/>
                </a:solidFill>
              </a:rPr>
              <a:t>Защита докторских диссертаций </a:t>
            </a:r>
            <a:endParaRPr lang="ru-RU" altLang="ru-RU" sz="3200" b="1" dirty="0" smtClean="0">
              <a:solidFill>
                <a:srgbClr val="960E0E"/>
              </a:solidFill>
            </a:endParaRPr>
          </a:p>
          <a:p>
            <a:pPr>
              <a:lnSpc>
                <a:spcPts val="3200"/>
              </a:lnSpc>
            </a:pPr>
            <a:r>
              <a:rPr lang="ru-RU" altLang="ru-RU" sz="2800" b="1" dirty="0" smtClean="0">
                <a:solidFill>
                  <a:srgbClr val="960E0E"/>
                </a:solidFill>
              </a:rPr>
              <a:t>в </a:t>
            </a:r>
            <a:r>
              <a:rPr lang="ru-RU" altLang="ru-RU" sz="2800" b="1" dirty="0">
                <a:solidFill>
                  <a:srgbClr val="960E0E"/>
                </a:solidFill>
              </a:rPr>
              <a:t>2017/18 учебном году </a:t>
            </a:r>
            <a:endParaRPr lang="ru-RU" altLang="ru-RU" sz="2800" b="1" dirty="0" smtClean="0">
              <a:solidFill>
                <a:srgbClr val="960E0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65031"/>
              </p:ext>
            </p:extLst>
          </p:nvPr>
        </p:nvGraphicFramePr>
        <p:xfrm>
          <a:off x="1331640" y="1275606"/>
          <a:ext cx="6984776" cy="295232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87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2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4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041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ФИО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069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Подразделение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Дудина Дина Владимировна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каф. ММ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Баховцев</a:t>
                      </a:r>
                      <a:r>
                        <a:rPr lang="ru-RU" sz="1800" dirty="0" smtClean="0"/>
                        <a:t> Игорь Петрович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каф. ЭЭ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3.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Скалабан</a:t>
                      </a:r>
                      <a:r>
                        <a:rPr lang="ru-RU" sz="1800" dirty="0" smtClean="0"/>
                        <a:t> Ирина </a:t>
                      </a:r>
                      <a:r>
                        <a:rPr lang="ru-RU" sz="1800" dirty="0" err="1" smtClean="0"/>
                        <a:t>Анотольевна</a:t>
                      </a:r>
                      <a:r>
                        <a:rPr lang="ru-RU" sz="1800" dirty="0" smtClean="0"/>
                        <a:t>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каф. СРСА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Лебедев Николай Юрьевич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каф. УПП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Ковалев Вадим Михайлович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каф. </a:t>
                      </a:r>
                      <a:r>
                        <a:rPr lang="ru-RU" sz="1800" dirty="0" err="1" smtClean="0"/>
                        <a:t>ПиТФ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Кармазина Елена Викторовна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каф. </a:t>
                      </a:r>
                      <a:r>
                        <a:rPr lang="ru-RU" sz="1800" dirty="0" err="1" smtClean="0"/>
                        <a:t>ИиП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Черепанов Игорь Владимирович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каф. Философии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1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63564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960E0E"/>
                </a:solidFill>
              </a:rPr>
              <a:t>3. </a:t>
            </a:r>
            <a:r>
              <a:rPr lang="ru-RU" altLang="ru-RU" b="1" dirty="0">
                <a:solidFill>
                  <a:srgbClr val="960E0E"/>
                </a:solidFill>
              </a:rPr>
              <a:t>Образовательная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031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77211" y="1196743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Шестиугольник 4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27218" y="1131590"/>
            <a:ext cx="7389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/>
              <a:t>Проектно-ориентированное обучение и организация командной </a:t>
            </a:r>
            <a:r>
              <a:rPr lang="ru-RU" sz="1600" dirty="0" smtClean="0"/>
              <a:t>работы студентов: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реализован механизм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включения в учебные планы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бакалавриата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специалитета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дисциплин, обеспечивающих проектную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67544" y="1976259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Шестиугольник 11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927218" y="1922211"/>
            <a:ext cx="7893254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Реализация </a:t>
            </a:r>
            <a:r>
              <a:rPr lang="ru-RU" sz="1600" dirty="0"/>
              <a:t>совместной </a:t>
            </a:r>
            <a:r>
              <a:rPr lang="ru-RU" sz="1600" dirty="0" err="1" smtClean="0"/>
              <a:t>прогаммы</a:t>
            </a:r>
            <a:r>
              <a:rPr lang="ru-RU" sz="1600" dirty="0" smtClean="0"/>
              <a:t> по «</a:t>
            </a:r>
            <a:r>
              <a:rPr lang="ru-RU" sz="1600" dirty="0" err="1"/>
              <a:t>IoT</a:t>
            </a:r>
            <a:r>
              <a:rPr lang="ru-RU" sz="1600" dirty="0"/>
              <a:t> Академия </a:t>
            </a:r>
            <a:r>
              <a:rPr lang="ru-RU" sz="1600" dirty="0" err="1" smtClean="0"/>
              <a:t>Samsung</a:t>
            </a:r>
            <a:r>
              <a:rPr lang="ru-RU" sz="1600" dirty="0" smtClean="0"/>
              <a:t>» 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рамках Академии Интернета вещей</a:t>
            </a:r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467544" y="2782008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Шестиугольник 15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28208" y="3448040"/>
            <a:ext cx="7892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Формирование </a:t>
            </a:r>
            <a:r>
              <a:rPr lang="ru-RU" sz="1600" dirty="0"/>
              <a:t>системы подготовки "Школа - Университет - Предприятие"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Соглашения: ЗАО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«ЭПМ-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НовЭЗ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– ЦДОД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«Спутник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р.п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Линево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НГТУ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ГАУ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НСО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«Областной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 развития творчества детей и юношества» –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НГТУ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467544" y="3592056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Шестиугольник 20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928208" y="2727960"/>
            <a:ext cx="7892263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Проведена процедура </a:t>
            </a:r>
            <a:r>
              <a:rPr lang="ru-RU" sz="1600" dirty="0"/>
              <a:t>международной профессионально-общественной аккредитации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двух образовательных  программ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251520" y="88954"/>
            <a:ext cx="8640960" cy="75460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altLang="ru-RU" sz="3200" b="1" dirty="0" smtClean="0">
                <a:solidFill>
                  <a:srgbClr val="960E0E"/>
                </a:solidFill>
              </a:rPr>
              <a:t>Наиболее </a:t>
            </a:r>
            <a:r>
              <a:rPr lang="ru-RU" altLang="ru-RU" sz="3200" b="1" dirty="0">
                <a:solidFill>
                  <a:srgbClr val="960E0E"/>
                </a:solidFill>
              </a:rPr>
              <a:t>значимые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мероприятия </a:t>
            </a:r>
            <a:br>
              <a:rPr lang="ru-RU" altLang="ru-RU" sz="3200" b="1" dirty="0" smtClean="0">
                <a:solidFill>
                  <a:srgbClr val="960E0E"/>
                </a:solidFill>
              </a:rPr>
            </a:br>
            <a:r>
              <a:rPr lang="ru-RU" altLang="ru-RU" sz="3200" b="1" dirty="0" smtClean="0">
                <a:solidFill>
                  <a:srgbClr val="960E0E"/>
                </a:solidFill>
              </a:rPr>
              <a:t>по </a:t>
            </a:r>
            <a:r>
              <a:rPr lang="ru-RU" altLang="ru-RU" sz="3200" b="1" dirty="0">
                <a:solidFill>
                  <a:srgbClr val="960E0E"/>
                </a:solidFill>
              </a:rPr>
              <a:t>Программе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7897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>
            <a:grpSpLocks/>
          </p:cNvGrpSpPr>
          <p:nvPr/>
        </p:nvGrpSpPr>
        <p:grpSpPr bwMode="auto">
          <a:xfrm>
            <a:off x="477211" y="980719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Шестиугольник 33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927218" y="915566"/>
            <a:ext cx="7389198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Первое </a:t>
            </a:r>
            <a:r>
              <a:rPr lang="ru-RU" sz="1600" dirty="0"/>
              <a:t>в Сибири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междисциплинарное соревнование по решению задач на стыке электроэнергетики и IT — </a:t>
            </a:r>
            <a:r>
              <a:rPr lang="ru-RU" sz="1600" dirty="0"/>
              <a:t>«</a:t>
            </a:r>
            <a:r>
              <a:rPr lang="ru-RU" sz="1600" dirty="0" err="1"/>
              <a:t>Energy-Hack</a:t>
            </a:r>
            <a:r>
              <a:rPr lang="ru-RU" sz="1600" dirty="0"/>
              <a:t>»</a:t>
            </a:r>
          </a:p>
        </p:txBody>
      </p:sp>
      <p:grpSp>
        <p:nvGrpSpPr>
          <p:cNvPr id="37" name="Группа 36"/>
          <p:cNvGrpSpPr>
            <a:grpSpLocks/>
          </p:cNvGrpSpPr>
          <p:nvPr/>
        </p:nvGrpSpPr>
        <p:grpSpPr bwMode="auto">
          <a:xfrm>
            <a:off x="467544" y="1688227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Шестиугольник 37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927218" y="1634179"/>
            <a:ext cx="7893254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Первый межвузовский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конкурс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студенческих</a:t>
            </a:r>
            <a:r>
              <a:rPr lang="ru-RU" sz="1600" dirty="0"/>
              <a:t> видеопроектов на иностранных языках «Мой университет» </a:t>
            </a:r>
          </a:p>
        </p:txBody>
      </p: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755576" y="51470"/>
            <a:ext cx="8064895" cy="637009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960E0E"/>
                </a:solidFill>
              </a:rPr>
              <a:t>Организовано и проведено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  <p:grpSp>
        <p:nvGrpSpPr>
          <p:cNvPr id="42" name="Группа 41"/>
          <p:cNvGrpSpPr>
            <a:grpSpLocks/>
          </p:cNvGrpSpPr>
          <p:nvPr/>
        </p:nvGrpSpPr>
        <p:grpSpPr bwMode="auto">
          <a:xfrm>
            <a:off x="467544" y="2408307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Шестиугольник 42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927218" y="2354259"/>
            <a:ext cx="7893254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Методическая </a:t>
            </a:r>
            <a:r>
              <a:rPr lang="ru-RU" sz="1600" dirty="0"/>
              <a:t>конференция «НГТУ – опорный вуз для учреждений среднего образования Новосибирской области»</a:t>
            </a:r>
            <a:endParaRPr lang="ru-RU" sz="1600" b="1" dirty="0"/>
          </a:p>
        </p:txBody>
      </p:sp>
      <p:grpSp>
        <p:nvGrpSpPr>
          <p:cNvPr id="47" name="Группа 46"/>
          <p:cNvGrpSpPr>
            <a:grpSpLocks/>
          </p:cNvGrpSpPr>
          <p:nvPr/>
        </p:nvGrpSpPr>
        <p:grpSpPr bwMode="auto">
          <a:xfrm>
            <a:off x="467544" y="3128387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Шестиугольник 47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927218" y="3074339"/>
            <a:ext cx="7893254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Методическая </a:t>
            </a:r>
            <a:r>
              <a:rPr lang="ru-RU" sz="1600" dirty="0"/>
              <a:t>конференция «Взаимодействие </a:t>
            </a:r>
            <a:r>
              <a:rPr lang="ru-RU" sz="1600" dirty="0" smtClean="0"/>
              <a:t>вузов и </a:t>
            </a:r>
            <a:r>
              <a:rPr lang="ru-RU" sz="1600" dirty="0"/>
              <a:t>общеобразовательных организаций в Новосибирской области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467544" y="3851288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Шестиугольник 51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927218" y="3797240"/>
            <a:ext cx="789325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Семинар </a:t>
            </a:r>
            <a:r>
              <a:rPr lang="ru-RU" sz="1600" dirty="0"/>
              <a:t>«Оценка квалификации. Траектория профессионального роста»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совместно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«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Роснано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и Министерством образования Новосибирской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21587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97049" y="-34404"/>
            <a:ext cx="8064896" cy="1021978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altLang="ru-RU" sz="3200" b="1" dirty="0">
                <a:solidFill>
                  <a:srgbClr val="960E0E"/>
                </a:solidFill>
              </a:rPr>
              <a:t>Учебные дисциплины и образовательные программы на иностранных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языках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4416" y="1327853"/>
            <a:ext cx="2235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в работе 2018—2019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600642"/>
              </p:ext>
            </p:extLst>
          </p:nvPr>
        </p:nvGraphicFramePr>
        <p:xfrm>
          <a:off x="3224070" y="2024045"/>
          <a:ext cx="2736304" cy="1594480"/>
        </p:xfrm>
        <a:graphic>
          <a:graphicData uri="http://schemas.openxmlformats.org/drawingml/2006/table">
            <a:tbl>
              <a:tblPr firstRow="1" firstCol="1" bandRow="1"/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E0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E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800" spc="-1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РЭФ</a:t>
                      </a:r>
                      <a:endParaRPr lang="ru-RU" sz="1200" b="1" kern="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14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kern="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ФГО</a:t>
                      </a:r>
                      <a:endParaRPr lang="ru-RU" sz="1200" b="1" kern="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14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1" kern="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b="1" kern="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14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kern="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МТФ</a:t>
                      </a:r>
                      <a:endParaRPr lang="ru-RU" sz="1200" b="1" kern="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14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 kern="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86503"/>
              </p:ext>
            </p:extLst>
          </p:nvPr>
        </p:nvGraphicFramePr>
        <p:xfrm>
          <a:off x="611560" y="987574"/>
          <a:ext cx="8136905" cy="3402104"/>
        </p:xfrm>
        <a:graphic>
          <a:graphicData uri="http://schemas.openxmlformats.org/drawingml/2006/table">
            <a:tbl>
              <a:tblPr firstRow="1" firstCol="1" bandRow="1"/>
              <a:tblGrid>
                <a:gridCol w="5544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689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</a:t>
                      </a:r>
                    </a:p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415">
                <a:tc>
                  <a:txBody>
                    <a:bodyPr/>
                    <a:lstStyle/>
                    <a:p>
                      <a:pPr mar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базовых кафедр совместно с предприятиями региона, академическими институтами СО РАН, государственными научными институтами, ед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mar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образовательных программ в сетевой форме реализации, ед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mar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учебников и учебных пособий, подготовленных сотрудниками университета, ед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образовательных программ, имеющих профессионально-общественную аккредитацию, ед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Средний балл ЕГЭ студентов вуза, принятых для обучения по очной форме обучения за счет средств федерального бюджета по программам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бакалавриата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 программам подготовки специалистов,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балл</a:t>
                      </a: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72,23</a:t>
                      </a: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72,62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Количество проектов городского и регионального масштаба, выполняемых для особых групп населения (лица с ограниченными возможностями здоровья, пенсионеры), ед. в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2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b="0" dirty="0" smtClean="0">
                          <a:effectLst/>
                          <a:latin typeface="+mn-lt"/>
                        </a:rPr>
                        <a:t>3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3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712" marR="12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8316"/>
            <a:ext cx="8820472" cy="857250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ru-RU" altLang="ru-RU" sz="3200" b="1" dirty="0">
                <a:solidFill>
                  <a:srgbClr val="960E0E"/>
                </a:solidFill>
              </a:rPr>
              <a:t>Показатели дорожной карты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/>
            </a:r>
            <a:br>
              <a:rPr lang="ru-RU" altLang="ru-RU" sz="3200" b="1" dirty="0" smtClean="0">
                <a:solidFill>
                  <a:srgbClr val="960E0E"/>
                </a:solidFill>
              </a:rPr>
            </a:br>
            <a:r>
              <a:rPr lang="ru-RU" altLang="ru-RU" sz="3200" b="1" dirty="0" smtClean="0">
                <a:solidFill>
                  <a:srgbClr val="960E0E"/>
                </a:solidFill>
              </a:rPr>
              <a:t>Программы развития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7" y="46531"/>
            <a:ext cx="8064895" cy="637009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960E0E"/>
                </a:solidFill>
              </a:rPr>
              <a:t>Итоги комплексной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проверки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7654"/>
            <a:ext cx="84249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Приказом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Рособрнадзора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от 19.03.2018 года №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325</a:t>
            </a:r>
          </a:p>
          <a:p>
            <a:pPr algn="just"/>
            <a:endParaRPr lang="ru-RU" sz="9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257175" indent="-257175" algn="just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219 ОП  признаны </a:t>
            </a:r>
            <a:r>
              <a:rPr lang="ru-RU" b="1" dirty="0">
                <a:solidFill>
                  <a:srgbClr val="960E0E"/>
                </a:solidFill>
                <a:cs typeface="Times New Roman" panose="02020603050405020304" pitchFamily="18" charset="0"/>
              </a:rPr>
              <a:t>прошедшими</a:t>
            </a:r>
            <a:r>
              <a:rPr lang="ru-RU" dirty="0">
                <a:solidFill>
                  <a:srgbClr val="960E0E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государственную аккредитацию</a:t>
            </a:r>
          </a:p>
          <a:p>
            <a:pPr marL="257175" indent="-257175" algn="just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9 ОП  </a:t>
            </a:r>
            <a:r>
              <a:rPr lang="ru-RU" b="1" dirty="0">
                <a:solidFill>
                  <a:srgbClr val="960E0E"/>
                </a:solidFill>
                <a:cs typeface="Times New Roman" panose="02020603050405020304" pitchFamily="18" charset="0"/>
              </a:rPr>
              <a:t>отказано</a:t>
            </a:r>
            <a:r>
              <a:rPr lang="ru-RU" dirty="0">
                <a:solidFill>
                  <a:srgbClr val="960E0E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в государственной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аккредитации </a:t>
            </a:r>
            <a:endParaRPr lang="ru-RU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619674" y="627534"/>
            <a:ext cx="4464494" cy="1068453"/>
            <a:chOff x="560210" y="1320331"/>
            <a:chExt cx="6031824" cy="55866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60210" y="1419662"/>
              <a:ext cx="5934536" cy="360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20694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881954" y="1320331"/>
              <a:ext cx="5710080" cy="5586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90000"/>
                </a:lnSpc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Аккредитация </a:t>
              </a:r>
              <a:endParaRPr lang="ru-RU" sz="1400" dirty="0" smtClean="0">
                <a:latin typeface="Arial" pitchFamily="34" charset="0"/>
                <a:cs typeface="Arial" pitchFamily="34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228 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образовательных программ разного уровня</a:t>
              </a: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395536" y="765816"/>
            <a:ext cx="1368152" cy="791888"/>
          </a:xfrm>
          <a:prstGeom prst="roundRect">
            <a:avLst/>
          </a:prstGeom>
          <a:solidFill>
            <a:srgbClr val="20694C"/>
          </a:solidFill>
          <a:ln>
            <a:solidFill>
              <a:srgbClr val="206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29 января -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 февраля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39721"/>
              </p:ext>
            </p:extLst>
          </p:nvPr>
        </p:nvGraphicFramePr>
        <p:xfrm>
          <a:off x="1079612" y="2934187"/>
          <a:ext cx="7740860" cy="1509771"/>
        </p:xfrm>
        <a:graphic>
          <a:graphicData uri="http://schemas.openxmlformats.org/drawingml/2006/table">
            <a:tbl>
              <a:tblPr firstRow="1" bandRow="1"/>
              <a:tblGrid>
                <a:gridCol w="3068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4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586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Бакалавриат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4290" marR="34290" marT="17145" marB="17145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Специалитет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4290" marR="34290" marT="17145" marB="17145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Магистратура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4290" marR="34290" marT="17145" marB="17145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Аспирантура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4290" marR="34290" marT="17145" marB="17145" anchor="ctr"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3910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ru-RU" sz="1400" b="0" dirty="0" smtClean="0"/>
                        <a:t>1. Юриспруденция</a:t>
                      </a:r>
                    </a:p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ru-RU" sz="1400" b="0" dirty="0" smtClean="0"/>
                        <a:t>2. Журналистика</a:t>
                      </a:r>
                    </a:p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ru-RU" sz="1400" b="0" dirty="0" smtClean="0"/>
                        <a:t>3. Реклама и связи с общественностью</a:t>
                      </a:r>
                    </a:p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ru-RU" sz="1400" b="0" dirty="0" smtClean="0"/>
                        <a:t>4. Сервис</a:t>
                      </a:r>
                    </a:p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ru-RU" sz="1400" b="0" dirty="0" smtClean="0"/>
                        <a:t>5. Туризм</a:t>
                      </a:r>
                      <a:endParaRPr lang="ru-RU" sz="1400" b="0" dirty="0"/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b="0" dirty="0" smtClean="0"/>
                        <a:t>1. Экономическая безопасность</a:t>
                      </a:r>
                      <a:endParaRPr lang="ru-RU" sz="1400" b="0" dirty="0"/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b="0" dirty="0" smtClean="0"/>
                        <a:t>1. Юриспруденция</a:t>
                      </a:r>
                      <a:endParaRPr lang="ru-RU" sz="1400" b="0" dirty="0"/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pPr marL="0" indent="0" algn="l" defTabSz="1828433">
                        <a:buFont typeface="Wingdings" pitchFamily="2" charset="2"/>
                        <a:buNone/>
                      </a:pPr>
                      <a:r>
                        <a:rPr lang="ru-RU" sz="1400" b="0" dirty="0" smtClean="0">
                          <a:sym typeface="Helvetica"/>
                        </a:rPr>
                        <a:t>1. Экономика</a:t>
                      </a:r>
                    </a:p>
                    <a:p>
                      <a:pPr marL="0" indent="0" algn="l" defTabSz="1828433">
                        <a:buFont typeface="Wingdings" pitchFamily="2" charset="2"/>
                        <a:buNone/>
                      </a:pPr>
                      <a:r>
                        <a:rPr lang="ru-RU" sz="1400" b="0" dirty="0" smtClean="0">
                          <a:sym typeface="Helvetica"/>
                        </a:rPr>
                        <a:t>2. Юриспруденция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Helvetica"/>
                      </a:endParaRP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5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5" name="Заголовок 1"/>
          <p:cNvSpPr>
            <a:spLocks noGrp="1"/>
          </p:cNvSpPr>
          <p:nvPr>
            <p:ph type="title"/>
          </p:nvPr>
        </p:nvSpPr>
        <p:spPr>
          <a:xfrm>
            <a:off x="1468041" y="-126206"/>
            <a:ext cx="6172200" cy="85725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960E0E"/>
                </a:solidFill>
              </a:rPr>
              <a:t>Приемная кампания 2018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15566"/>
            <a:ext cx="6603653" cy="35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2" name="Прямоугольник 4"/>
          <p:cNvSpPr>
            <a:spLocks noChangeArrowheads="1"/>
          </p:cNvSpPr>
          <p:nvPr/>
        </p:nvSpPr>
        <p:spPr bwMode="auto">
          <a:xfrm>
            <a:off x="1409570" y="2283718"/>
            <a:ext cx="72728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ru-RU" altLang="ru-RU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Контингент иностранных обучающихся в 2017/2018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</a:pPr>
            <a:r>
              <a:rPr lang="ru-RU" sz="1400" b="1" dirty="0" smtClean="0">
                <a:latin typeface="+mn-lt"/>
              </a:rPr>
              <a:t>5,6 </a:t>
            </a:r>
            <a:r>
              <a:rPr lang="ru-RU" sz="1400" b="1" dirty="0">
                <a:latin typeface="+mn-lt"/>
              </a:rPr>
              <a:t>% (137 чел.) </a:t>
            </a:r>
            <a:r>
              <a:rPr lang="ru-RU" sz="1400" dirty="0">
                <a:latin typeface="+mn-lt"/>
              </a:rPr>
              <a:t>из 21 страны дальнего </a:t>
            </a:r>
            <a:r>
              <a:rPr lang="ru-RU" sz="1400" dirty="0" smtClean="0">
                <a:latin typeface="+mn-lt"/>
              </a:rPr>
              <a:t>зарубежья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ru-RU" sz="1400" b="1" dirty="0">
                <a:latin typeface="+mn-lt"/>
              </a:rPr>
              <a:t>94,4 % (2331 чел.) </a:t>
            </a:r>
            <a:r>
              <a:rPr lang="ru-RU" sz="1400" dirty="0">
                <a:latin typeface="+mn-lt"/>
              </a:rPr>
              <a:t>из 9 стран ближнего зарубежья</a:t>
            </a:r>
            <a:endParaRPr lang="ru-RU" altLang="ru-RU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95" name="Заголовок 1"/>
          <p:cNvSpPr>
            <a:spLocks noGrp="1"/>
          </p:cNvSpPr>
          <p:nvPr>
            <p:ph type="title"/>
          </p:nvPr>
        </p:nvSpPr>
        <p:spPr>
          <a:xfrm>
            <a:off x="1468041" y="-126206"/>
            <a:ext cx="6172200" cy="85725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960E0E"/>
                </a:solidFill>
              </a:rPr>
              <a:t>Приемная кампания 2018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  <p:graphicFrame>
        <p:nvGraphicFramePr>
          <p:cNvPr id="8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791122"/>
              </p:ext>
            </p:extLst>
          </p:nvPr>
        </p:nvGraphicFramePr>
        <p:xfrm>
          <a:off x="1403648" y="3291830"/>
          <a:ext cx="6938964" cy="126617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020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6654">
                  <a:extLst>
                    <a:ext uri="{9D8B030D-6E8A-4147-A177-3AD203B41FA5}">
                      <a16:colId xmlns:a16="http://schemas.microsoft.com/office/drawing/2014/main" xmlns="" val="3948131168"/>
                    </a:ext>
                  </a:extLst>
                </a:gridCol>
                <a:gridCol w="1136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2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2715">
                  <a:extLst>
                    <a:ext uri="{9D8B030D-6E8A-4147-A177-3AD203B41FA5}">
                      <a16:colId xmlns:a16="http://schemas.microsoft.com/office/drawing/2014/main" xmlns="" val="3861219706"/>
                    </a:ext>
                  </a:extLst>
                </a:gridCol>
              </a:tblGrid>
              <a:tr h="244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808" marR="87808" marT="43887" marB="43887" horzOverflow="overflow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808" marR="87808" marT="43887" marB="43887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808" marR="87808" marT="43887" marB="43887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808" marR="87808" marT="43887" marB="43887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808" marR="87808" marT="43887" marB="43887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Набор (Б, С, М)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808" marR="87808" marT="43887" marB="4388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3 407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4 267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4 545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</a:t>
                      </a:r>
                      <a:r>
                        <a:rPr kumimoji="0" lang="en-US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Средний балл (бюджет)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808" marR="87808" marT="43887" marB="4388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68,1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71,75 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72,23</a:t>
                      </a:r>
                      <a:endParaRPr kumimoji="0" lang="ru-RU" alt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72,62</a:t>
                      </a:r>
                      <a:endParaRPr kumimoji="0" lang="ru-RU" alt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637789"/>
              </p:ext>
            </p:extLst>
          </p:nvPr>
        </p:nvGraphicFramePr>
        <p:xfrm>
          <a:off x="1403647" y="739959"/>
          <a:ext cx="7200801" cy="1414806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2130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2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6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92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altLang="ru-RU" sz="1600" b="1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altLang="ru-RU" sz="1600" b="0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200" b="0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проходной балл на бюджет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273</a:t>
                      </a:r>
                      <a:endParaRPr lang="ru-RU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ИСТР, Социальная работа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2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altLang="ru-RU" sz="1600" b="1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Минимальный</a:t>
                      </a:r>
                      <a:r>
                        <a:rPr lang="ru-RU" altLang="ru-RU" sz="1600" b="0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200" b="0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проходной балл на бюджет 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162</a:t>
                      </a:r>
                      <a:endParaRPr lang="ru-RU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РЭФ, Электроника и </a:t>
                      </a:r>
                      <a:r>
                        <a:rPr lang="ru-RU" altLang="ru-RU" sz="1200" b="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наноэлектроника</a:t>
                      </a:r>
                      <a:endParaRPr lang="ru-RU" altLang="ru-RU" sz="1200" b="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17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altLang="ru-RU" sz="1600" b="1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altLang="ru-RU" sz="1600" b="0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200" b="0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проходной балл</a:t>
                      </a:r>
                      <a:r>
                        <a:rPr lang="en-US" altLang="ru-RU" sz="1200" b="0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65,33</a:t>
                      </a:r>
                      <a:endParaRPr lang="ru-RU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0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331640" y="274340"/>
            <a:ext cx="6326460" cy="857250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ru-RU" altLang="ru-RU" sz="3200" b="1" dirty="0" smtClean="0">
                <a:solidFill>
                  <a:srgbClr val="960E0E"/>
                </a:solidFill>
              </a:rPr>
              <a:t>I. Итоги работы университета </a:t>
            </a:r>
            <a:br>
              <a:rPr lang="ru-RU" altLang="ru-RU" sz="3200" b="1" dirty="0" smtClean="0">
                <a:solidFill>
                  <a:srgbClr val="960E0E"/>
                </a:solidFill>
              </a:rPr>
            </a:br>
            <a:r>
              <a:rPr lang="ru-RU" altLang="ru-RU" sz="3200" b="1" dirty="0" smtClean="0">
                <a:solidFill>
                  <a:srgbClr val="960E0E"/>
                </a:solidFill>
              </a:rPr>
              <a:t>в 2017/18 учебном году</a:t>
            </a:r>
            <a:br>
              <a:rPr lang="ru-RU" altLang="ru-RU" sz="3200" b="1" dirty="0" smtClean="0">
                <a:solidFill>
                  <a:srgbClr val="960E0E"/>
                </a:solidFill>
              </a:rPr>
            </a:br>
            <a:endParaRPr lang="ru-RU" altLang="ru-RU" sz="3200" b="1" dirty="0" smtClean="0">
              <a:solidFill>
                <a:srgbClr val="960E0E"/>
              </a:solidFill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987574"/>
            <a:ext cx="8496944" cy="3600400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buFont typeface="+mj-lt"/>
              <a:buAutoNum type="arabicPeriod"/>
              <a:defRPr/>
            </a:pPr>
            <a:r>
              <a:rPr lang="ru-RU" altLang="ru-RU" sz="2400" dirty="0"/>
              <a:t>Внешняя оценка деятельности НГТУ 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altLang="ru-RU" sz="2400" dirty="0" smtClean="0"/>
              <a:t>Научная деятельность</a:t>
            </a:r>
            <a:endParaRPr lang="en-US" altLang="ru-RU" sz="2400" dirty="0" smtClean="0"/>
          </a:p>
          <a:p>
            <a:pPr marL="385763" indent="-385763">
              <a:buFont typeface="+mj-lt"/>
              <a:buAutoNum type="arabicPeriod"/>
              <a:defRPr/>
            </a:pPr>
            <a:r>
              <a:rPr lang="ru-RU" altLang="ru-RU" sz="2400" dirty="0"/>
              <a:t>Образовательная </a:t>
            </a:r>
            <a:r>
              <a:rPr lang="ru-RU" altLang="ru-RU" sz="2400" dirty="0" smtClean="0"/>
              <a:t>деятельность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altLang="ru-RU" sz="2400" dirty="0"/>
              <a:t>Бюджет НГТУ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altLang="ru-RU" sz="2400" dirty="0" smtClean="0"/>
              <a:t>Международная деятельность</a:t>
            </a:r>
            <a:endParaRPr lang="en-US" altLang="ru-RU" sz="2400" dirty="0" smtClean="0"/>
          </a:p>
          <a:p>
            <a:pPr marL="385763" indent="-385763">
              <a:buFont typeface="+mj-lt"/>
              <a:buAutoNum type="arabicPeriod"/>
              <a:defRPr/>
            </a:pPr>
            <a:r>
              <a:rPr lang="ru-RU" altLang="ru-RU" sz="2400" dirty="0" smtClean="0"/>
              <a:t>Развитие кадрового потенциала и модернизация системы управления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altLang="ru-RU" sz="2400" dirty="0"/>
              <a:t>Развитие местных сообществ, городской и региональной </a:t>
            </a:r>
            <a:r>
              <a:rPr lang="ru-RU" altLang="ru-RU" sz="2400" dirty="0" smtClean="0"/>
              <a:t>среды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altLang="ru-RU" sz="2400" dirty="0" smtClean="0"/>
              <a:t>Модернизация МТБ и социально-культурной инфраструктуры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altLang="ru-RU" sz="2400" dirty="0" smtClean="0"/>
              <a:t>Основные показатели Программы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7601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5" name="Заголовок 1"/>
          <p:cNvSpPr>
            <a:spLocks noGrp="1"/>
          </p:cNvSpPr>
          <p:nvPr>
            <p:ph type="title"/>
          </p:nvPr>
        </p:nvSpPr>
        <p:spPr>
          <a:xfrm>
            <a:off x="1468041" y="-126206"/>
            <a:ext cx="6172200" cy="85725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960E0E"/>
                </a:solidFill>
              </a:rPr>
              <a:t>Приемная кампания 2018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41" y="843558"/>
            <a:ext cx="72008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05" y="-50722"/>
            <a:ext cx="8229600" cy="857250"/>
          </a:xfrm>
        </p:spPr>
        <p:txBody>
          <a:bodyPr>
            <a:noAutofit/>
          </a:bodyPr>
          <a:lstStyle/>
          <a:p>
            <a:pPr>
              <a:lnSpc>
                <a:spcPts val="3100"/>
              </a:lnSpc>
            </a:pPr>
            <a:r>
              <a:rPr lang="ru-RU" sz="3200" b="1" dirty="0">
                <a:solidFill>
                  <a:srgbClr val="960E0E"/>
                </a:solidFill>
              </a:rPr>
              <a:t>Данные по опросу абитуриентов НГТУ</a:t>
            </a:r>
            <a:r>
              <a:rPr lang="ru-RU" sz="3200" b="1" dirty="0" smtClean="0">
                <a:solidFill>
                  <a:srgbClr val="960E0E"/>
                </a:solidFill>
              </a:rPr>
              <a:t>* </a:t>
            </a:r>
            <a:r>
              <a:rPr lang="ru-RU" sz="3200" b="1" dirty="0">
                <a:solidFill>
                  <a:srgbClr val="960E0E"/>
                </a:solidFill>
              </a:rPr>
              <a:t>2018</a:t>
            </a:r>
            <a:r>
              <a:rPr lang="ru-RU" sz="3200" b="1" dirty="0" smtClean="0">
                <a:solidFill>
                  <a:srgbClr val="960E0E"/>
                </a:solidFill>
              </a:rPr>
              <a:t>, </a:t>
            </a:r>
            <a:r>
              <a:rPr lang="ru-RU" sz="3200" b="1" dirty="0">
                <a:solidFill>
                  <a:srgbClr val="960E0E"/>
                </a:solidFill>
              </a:rPr>
              <a:t>забравших </a:t>
            </a:r>
            <a:r>
              <a:rPr lang="ru-RU" sz="3200" b="1" dirty="0" smtClean="0">
                <a:solidFill>
                  <a:srgbClr val="960E0E"/>
                </a:solidFill>
              </a:rPr>
              <a:t>документы</a:t>
            </a:r>
            <a:endParaRPr lang="ru-RU" sz="3200" b="1" dirty="0">
              <a:solidFill>
                <a:srgbClr val="960E0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3462"/>
            <a:ext cx="8229600" cy="33944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200" b="1" dirty="0" smtClean="0"/>
              <a:t>1) Рассматривался ли НГТУ изначально как "запасной" вариант? 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43211" y="827313"/>
            <a:ext cx="2134752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2) В 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какой вуз Вы поступили?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499742"/>
            <a:ext cx="4392488" cy="2508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Выдержки из открытого вопроса «Что бы Вы могли порекомендовать для улучшения деятельности приемной комиссии/сайта НГТУ?»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«Образование, которое даёт вуз - оно, безусловно, высокого качества, правда, лишь в основном теория»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«Больше мест регистрации»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«Слишком долго ожидать очереди для подачи документов, иногда час или даже два»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«Поменять дизайн сайта и упростить ориентацию в нём» (Найти информацию сложно)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«Невозможно дозвониться до приёмной комиссии, а на сайте так и не ответили»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57925" y="2499742"/>
            <a:ext cx="3522880" cy="177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4) Основные 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причины отказа от зачисления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Считаю</a:t>
            </a:r>
            <a:r>
              <a:rPr lang="ru-RU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что в НГТУ уровень образования ниже, чем в выбранном мною вузе (66 человек – 55%)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Считаю</a:t>
            </a:r>
            <a:r>
              <a:rPr lang="ru-RU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что после окончания НГТУ у меня мало шансов на трудоустройство (19 человек – 15,8%)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Считаю</a:t>
            </a:r>
            <a:r>
              <a:rPr lang="ru-RU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что инфраструктура НГТУ и материально-техническое обеспечение студентов хуже, чем в выбранном мною вузе (21человек – 17,5%)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Посчитал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низкими свои шансы на поступление (22 человек – 18,3%)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85474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</a:t>
            </a:r>
            <a:r>
              <a:rPr lang="ru-RU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средним баллом </a:t>
            </a:r>
            <a:r>
              <a:rPr lang="ru-RU" sz="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ЕГЭ</a:t>
            </a:r>
            <a:r>
              <a:rPr lang="en-US" sz="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sz="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</a:t>
            </a:r>
          </a:p>
          <a:p>
            <a:pPr algn="r"/>
            <a:r>
              <a:rPr lang="ru-RU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опроса на основе ответов 120 человек (15.08.18-25.08.18)</a:t>
            </a:r>
            <a:endParaRPr lang="ru-RU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74008"/>
            <a:ext cx="2493084" cy="1217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708" y="1122596"/>
            <a:ext cx="3460764" cy="14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352928" cy="792088"/>
          </a:xfrm>
        </p:spPr>
        <p:txBody>
          <a:bodyPr>
            <a:noAutofit/>
          </a:bodyPr>
          <a:lstStyle/>
          <a:p>
            <a:pPr>
              <a:lnSpc>
                <a:spcPts val="3100"/>
              </a:lnSpc>
            </a:pPr>
            <a:r>
              <a:rPr lang="ru-RU" altLang="ru-RU" sz="3200" b="1" dirty="0">
                <a:solidFill>
                  <a:srgbClr val="960E0E"/>
                </a:solidFill>
              </a:rPr>
              <a:t>Размеры государственных академических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стипендий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5684"/>
              </p:ext>
            </p:extLst>
          </p:nvPr>
        </p:nvGraphicFramePr>
        <p:xfrm>
          <a:off x="1583531" y="2046521"/>
          <a:ext cx="5976938" cy="203739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72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4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840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Диапазон суммы баллов ЕГЭ (</a:t>
                      </a:r>
                      <a:r>
                        <a:rPr lang="en-US" sz="1600" b="1" dirty="0" smtClean="0"/>
                        <a:t>S</a:t>
                      </a:r>
                      <a:r>
                        <a:rPr lang="ru-RU" sz="1600" b="1" dirty="0" smtClean="0"/>
                        <a:t>), </a:t>
                      </a:r>
                      <a:r>
                        <a:rPr lang="ru-RU" sz="1600" b="1" baseline="0" dirty="0" smtClean="0"/>
                        <a:t>на </a:t>
                      </a:r>
                      <a:r>
                        <a:rPr lang="ru-RU" sz="1600" b="1" baseline="0" dirty="0" smtClean="0"/>
                        <a:t>201</a:t>
                      </a:r>
                      <a:r>
                        <a:rPr lang="en-US" sz="1600" b="1" baseline="0" dirty="0" smtClean="0"/>
                        <a:t>9</a:t>
                      </a:r>
                      <a:r>
                        <a:rPr lang="ru-RU" sz="1600" b="1" baseline="0" dirty="0" smtClean="0"/>
                        <a:t>-20</a:t>
                      </a:r>
                      <a:r>
                        <a:rPr lang="en-US" sz="1600" b="1" baseline="0" dirty="0" smtClean="0"/>
                        <a:t>20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smtClean="0"/>
                        <a:t>уч. год </a:t>
                      </a:r>
                    </a:p>
                    <a:p>
                      <a:pPr algn="ctr"/>
                      <a:r>
                        <a:rPr lang="ru-RU" sz="1200" b="0" baseline="0" dirty="0" smtClean="0"/>
                        <a:t>(без учета доп. баллов за индивидуальные достижения)</a:t>
                      </a:r>
                      <a:endParaRPr lang="ru-RU" sz="1200" b="0" dirty="0"/>
                    </a:p>
                  </a:txBody>
                  <a:tcPr marL="68570" marR="68570" marT="34300" marB="34300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Размер государственной академической стипендии студентам 1 курса (руб., с р. к.)</a:t>
                      </a:r>
                      <a:endParaRPr lang="ru-RU" sz="1600" b="1" dirty="0"/>
                    </a:p>
                  </a:txBody>
                  <a:tcPr marL="68570" marR="68570" marT="34300" marB="34300"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9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S&lt;255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0" marR="68570" marT="34300" marB="343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4 122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0" marR="68570" marT="34300" marB="343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9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255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≤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≤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0" marR="68570" marT="34300" marB="343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7 500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0" marR="68570" marT="34300" marB="343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9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275&lt;S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≤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0" marR="68570" marT="34300" marB="343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0" marR="68570" marT="34300" marB="343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15616" y="1133331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для студентов первого </a:t>
            </a:r>
            <a:r>
              <a:rPr lang="ru-RU" altLang="ru-RU" dirty="0" smtClean="0"/>
              <a:t>курса  </a:t>
            </a:r>
            <a:r>
              <a:rPr lang="ru-RU" altLang="ru-RU" dirty="0"/>
              <a:t>в зависимости от суммы баллов ЕГЭ на </a:t>
            </a:r>
            <a:r>
              <a:rPr lang="ru-RU" altLang="ru-RU" dirty="0" smtClean="0"/>
              <a:t>201</a:t>
            </a:r>
            <a:r>
              <a:rPr lang="en-US" altLang="ru-RU" dirty="0" smtClean="0"/>
              <a:t>9</a:t>
            </a:r>
            <a:r>
              <a:rPr lang="ru-RU" altLang="ru-RU" dirty="0" smtClean="0"/>
              <a:t>—20</a:t>
            </a:r>
            <a:r>
              <a:rPr lang="en-US" alt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6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960E0E"/>
                </a:solidFill>
              </a:rPr>
              <a:t>Новое расписание занятий на 2018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  <a:p>
            <a:endParaRPr lang="ru-RU" altLang="ru-RU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39032"/>
              </p:ext>
            </p:extLst>
          </p:nvPr>
        </p:nvGraphicFramePr>
        <p:xfrm>
          <a:off x="1619672" y="699542"/>
          <a:ext cx="5886450" cy="372309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2943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82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  1 пара </a:t>
                      </a:r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8:30—10:00</a:t>
                      </a:r>
                      <a:endParaRPr lang="ru-RU" sz="1400" b="1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Перемена</a:t>
                      </a:r>
                      <a:endParaRPr lang="ru-RU" sz="1400" b="0" dirty="0"/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10:00—10:15</a:t>
                      </a:r>
                      <a:endParaRPr lang="ru-RU" sz="1400" b="0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effectLst/>
                        </a:rPr>
                        <a:t>  2 пара </a:t>
                      </a:r>
                      <a:endParaRPr lang="ru-RU" sz="1400" b="1" dirty="0">
                        <a:effectLst/>
                      </a:endParaRPr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10:15—11:45</a:t>
                      </a:r>
                      <a:endParaRPr lang="ru-RU" sz="1400" b="1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Перемена</a:t>
                      </a:r>
                      <a:endParaRPr lang="ru-RU" sz="1400" b="0" dirty="0"/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11:45—12:00</a:t>
                      </a:r>
                      <a:endParaRPr lang="ru-RU" sz="1400" b="0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  3 пара</a:t>
                      </a:r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12:00—13:30</a:t>
                      </a:r>
                      <a:endParaRPr lang="ru-RU" sz="1400" b="1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Большая перемена</a:t>
                      </a:r>
                      <a:endParaRPr lang="ru-RU" sz="1400" b="0" dirty="0"/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13:30—14:00</a:t>
                      </a:r>
                      <a:endParaRPr lang="ru-RU" sz="1400" b="0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  4 пара</a:t>
                      </a:r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14:00—15:30</a:t>
                      </a:r>
                      <a:endParaRPr lang="ru-RU" sz="1400" b="1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Перемена</a:t>
                      </a:r>
                      <a:endParaRPr lang="ru-RU" sz="1400" b="0" dirty="0"/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15:30—15:45</a:t>
                      </a:r>
                      <a:endParaRPr lang="ru-RU" sz="1400" b="0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  5 пара</a:t>
                      </a:r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15:45—17:15</a:t>
                      </a:r>
                      <a:endParaRPr lang="ru-RU" sz="1400" b="1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Перемена</a:t>
                      </a:r>
                      <a:endParaRPr lang="ru-RU" sz="1400" b="0" dirty="0"/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17:15—17:30</a:t>
                      </a:r>
                      <a:endParaRPr lang="ru-RU" sz="1400" b="0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  6 пара</a:t>
                      </a:r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17:30—19:00</a:t>
                      </a:r>
                      <a:endParaRPr lang="ru-RU" sz="1400" b="1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Перемена</a:t>
                      </a:r>
                      <a:endParaRPr lang="ru-RU" sz="1400" b="0" dirty="0"/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19:00—19:15</a:t>
                      </a:r>
                      <a:endParaRPr lang="ru-RU" sz="1400" b="0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  7 пара</a:t>
                      </a:r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19:15—20:45</a:t>
                      </a:r>
                      <a:endParaRPr lang="ru-RU" sz="1400" b="1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Перемена</a:t>
                      </a:r>
                      <a:endParaRPr lang="ru-RU" sz="1400" b="0" dirty="0"/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20:45—21:00</a:t>
                      </a:r>
                      <a:endParaRPr lang="ru-RU" sz="1400" b="0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  8 пара</a:t>
                      </a:r>
                    </a:p>
                  </a:txBody>
                  <a:tcPr marL="7144" marR="7144" marT="7145" marB="71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21:00—22:30</a:t>
                      </a:r>
                      <a:endParaRPr lang="ru-RU" sz="1400" b="1" dirty="0">
                        <a:effectLst/>
                      </a:endParaRPr>
                    </a:p>
                  </a:txBody>
                  <a:tcPr marL="7144" marR="7144" marT="7145" marB="7145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0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35646"/>
            <a:ext cx="8229600" cy="857250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rgbClr val="960E0E"/>
                </a:solidFill>
              </a:rPr>
              <a:t>4. Бюджет НГТУ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887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539552" y="789386"/>
            <a:ext cx="7903179" cy="1566863"/>
          </a:xfrm>
        </p:spPr>
        <p:txBody>
          <a:bodyPr>
            <a:normAutofit/>
          </a:bodyPr>
          <a:lstStyle/>
          <a:p>
            <a:r>
              <a:rPr lang="ru-RU" altLang="ru-RU" sz="1400" dirty="0"/>
              <a:t>Консолидированный бюджет вуза по доходам (</a:t>
            </a:r>
            <a:r>
              <a:rPr lang="ru-RU" altLang="ru-RU" sz="1400" b="1" dirty="0"/>
              <a:t>2580 млн. руб</a:t>
            </a:r>
            <a:r>
              <a:rPr lang="ru-RU" altLang="ru-RU" sz="1400" dirty="0"/>
              <a:t>.) исполнен на 65% по отношению к годовому плану на 2018 год.</a:t>
            </a:r>
          </a:p>
          <a:p>
            <a:r>
              <a:rPr lang="ru-RU" altLang="ru-RU" sz="1400" dirty="0"/>
              <a:t>В том числе, финансирование в части Федерального бюджета (</a:t>
            </a:r>
            <a:r>
              <a:rPr lang="ru-RU" altLang="ru-RU" sz="1400" b="1" dirty="0"/>
              <a:t>1689,2 млн. руб.</a:t>
            </a:r>
            <a:r>
              <a:rPr lang="ru-RU" altLang="ru-RU" sz="1400" dirty="0"/>
              <a:t>) состоялось на      70 % (</a:t>
            </a:r>
            <a:r>
              <a:rPr lang="ru-RU" altLang="ru-RU" sz="1400" b="1" dirty="0"/>
              <a:t>1186,9 млн. руб</a:t>
            </a:r>
            <a:r>
              <a:rPr lang="ru-RU" altLang="ru-RU" sz="1400" dirty="0"/>
              <a:t>.).</a:t>
            </a:r>
          </a:p>
          <a:p>
            <a:r>
              <a:rPr lang="ru-RU" altLang="ru-RU" sz="1400" dirty="0"/>
              <a:t>Собственные доходы состоялись в объеме 55% (</a:t>
            </a:r>
            <a:r>
              <a:rPr lang="ru-RU" altLang="ru-RU" sz="1400" b="1" dirty="0"/>
              <a:t>490,1 млн. руб</a:t>
            </a:r>
            <a:r>
              <a:rPr lang="ru-RU" altLang="ru-RU" sz="1400" dirty="0"/>
              <a:t>.) от годового плана (</a:t>
            </a:r>
            <a:r>
              <a:rPr lang="ru-RU" altLang="ru-RU" sz="1400" b="1" dirty="0"/>
              <a:t>890,8 млн руб.</a:t>
            </a:r>
            <a:r>
              <a:rPr lang="ru-RU" altLang="ru-RU" sz="1400" dirty="0"/>
              <a:t>).</a:t>
            </a:r>
          </a:p>
        </p:txBody>
      </p:sp>
      <p:graphicFrame>
        <p:nvGraphicFramePr>
          <p:cNvPr id="39939" name="Диаграмма 8"/>
          <p:cNvGraphicFramePr>
            <a:graphicFrameLocks/>
          </p:cNvGraphicFramePr>
          <p:nvPr>
            <p:extLst/>
          </p:nvPr>
        </p:nvGraphicFramePr>
        <p:xfrm>
          <a:off x="1115617" y="1923679"/>
          <a:ext cx="3830241" cy="26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Диаграмма" r:id="rId4" imgW="4371211" imgH="3097036" progId="Excel.Chart.8">
                  <p:embed/>
                </p:oleObj>
              </mc:Choice>
              <mc:Fallback>
                <p:oleObj name="Диаграмма" r:id="rId4" imgW="4371211" imgH="3097036" progId="Excel.Chart.8">
                  <p:embed/>
                  <p:pic>
                    <p:nvPicPr>
                      <p:cNvPr id="39939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7" y="1923679"/>
                        <a:ext cx="3830241" cy="263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13"/>
          <p:cNvGraphicFramePr>
            <a:graphicFrameLocks/>
          </p:cNvGraphicFramePr>
          <p:nvPr>
            <p:extLst/>
          </p:nvPr>
        </p:nvGraphicFramePr>
        <p:xfrm>
          <a:off x="4766817" y="1974479"/>
          <a:ext cx="3282776" cy="249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941" name="Заголовок 1"/>
          <p:cNvSpPr txBox="1">
            <a:spLocks/>
          </p:cNvSpPr>
          <p:nvPr/>
        </p:nvSpPr>
        <p:spPr bwMode="auto">
          <a:xfrm>
            <a:off x="1485900" y="-67865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960E0E"/>
                </a:solidFill>
                <a:latin typeface="+mj-lt"/>
              </a:rPr>
              <a:t>4</a:t>
            </a:r>
            <a:r>
              <a:rPr lang="ru-RU" altLang="ru-RU" b="1" dirty="0" smtClean="0">
                <a:solidFill>
                  <a:srgbClr val="960E0E"/>
                </a:solidFill>
                <a:latin typeface="+mj-lt"/>
              </a:rPr>
              <a:t>. </a:t>
            </a:r>
            <a:r>
              <a:rPr lang="ru-RU" altLang="ru-RU" b="1" dirty="0">
                <a:solidFill>
                  <a:srgbClr val="960E0E"/>
                </a:solidFill>
                <a:latin typeface="+mj-lt"/>
              </a:rPr>
              <a:t>Бюджет НГТУ</a:t>
            </a:r>
          </a:p>
        </p:txBody>
      </p:sp>
    </p:spTree>
    <p:extLst>
      <p:ext uri="{BB962C8B-B14F-4D97-AF65-F5344CB8AC3E}">
        <p14:creationId xmlns:p14="http://schemas.microsoft.com/office/powerpoint/2010/main" val="31133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6856" y="1635646"/>
            <a:ext cx="8229600" cy="8572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960E0E"/>
                </a:solidFill>
              </a:rPr>
              <a:t>5. Международная деятельность</a:t>
            </a:r>
            <a:endParaRPr lang="ru-RU" altLang="ru-RU" sz="4000" b="1" dirty="0">
              <a:solidFill>
                <a:srgbClr val="9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792088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960E0E"/>
                </a:solidFill>
              </a:rPr>
              <a:t>Международное сотрудничество</a:t>
            </a:r>
            <a:endParaRPr lang="ru-RU" sz="2700" b="1" dirty="0">
              <a:solidFill>
                <a:srgbClr val="960E0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НГТУ – член консорциума вузов-экспортеров высшего образования</a:t>
            </a:r>
            <a:endParaRPr lang="ru-RU" sz="1800" dirty="0"/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Расширение географии набора иностранных абитуриентов.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образовательных программ нового поколения (проектное обучение, сетевые формы, модульный принцип построения ОП, программы на английском языке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+mj-lt"/>
              </a:rPr>
              <a:t>Развитие программ мобильности и образовательных программ</a:t>
            </a:r>
            <a:endParaRPr lang="ru-RU" sz="1800" dirty="0"/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Всего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выездов: </a:t>
            </a:r>
            <a:r>
              <a:rPr lang="ru-RU" sz="1400" b="1" dirty="0"/>
              <a:t>229</a:t>
            </a:r>
            <a:r>
              <a:rPr lang="ru-RU" sz="1400" dirty="0"/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(сотрудников: </a:t>
            </a:r>
            <a:r>
              <a:rPr lang="ru-RU" sz="1400" b="1" dirty="0" smtClean="0"/>
              <a:t>163</a:t>
            </a:r>
            <a:r>
              <a:rPr lang="ru-RU" sz="1400" dirty="0" smtClean="0"/>
              <a:t>;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магистрантов,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аспирантов: </a:t>
            </a:r>
            <a:r>
              <a:rPr lang="ru-RU" sz="1400" b="1" dirty="0" smtClean="0"/>
              <a:t>66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договоров с зарубежными партнерами: </a:t>
            </a:r>
            <a:r>
              <a:rPr lang="ru-RU" sz="1400" b="1" dirty="0" smtClean="0"/>
              <a:t>122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(дальнее зарубежье: </a:t>
            </a:r>
            <a:r>
              <a:rPr lang="ru-RU" sz="1400" b="1" dirty="0" smtClean="0"/>
              <a:t>68</a:t>
            </a:r>
            <a:r>
              <a:rPr lang="ru-RU" sz="1400" dirty="0" smtClean="0"/>
              <a:t>;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ближнее зарубежье:</a:t>
            </a:r>
            <a:r>
              <a:rPr lang="ru-RU" sz="1400" dirty="0" smtClean="0"/>
              <a:t> </a:t>
            </a:r>
            <a:r>
              <a:rPr lang="ru-RU" sz="1400" b="1" dirty="0" smtClean="0"/>
              <a:t>54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960E0E"/>
                </a:solidFill>
                <a:latin typeface="+mj-lt"/>
              </a:rPr>
              <a:t>Выездная мобильность сотрудников по направлениям</a:t>
            </a:r>
            <a:endParaRPr lang="ru-RU" sz="1800" b="1" dirty="0">
              <a:latin typeface="+mj-lt"/>
            </a:endParaRP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12527"/>
              </p:ext>
            </p:extLst>
          </p:nvPr>
        </p:nvGraphicFramePr>
        <p:xfrm>
          <a:off x="2843808" y="3363838"/>
          <a:ext cx="3582398" cy="125491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934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</a:rPr>
                        <a:t>Участие в международных конференциях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</a:rPr>
                        <a:t>Развитие сотрудничества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</a:rPr>
                        <a:t>Чтение лекций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</a:rPr>
                        <a:t>Научно-исследовательская работа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</a:rPr>
                        <a:t>Повышение</a:t>
                      </a:r>
                      <a:r>
                        <a:rPr lang="ru-RU" sz="1200" b="0" u="none" strike="noStrike" baseline="0" dirty="0" smtClean="0">
                          <a:effectLst/>
                        </a:rPr>
                        <a:t> квалификации, стажировки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8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64096"/>
          </a:xfrm>
        </p:spPr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ru-RU" sz="3600" b="1" dirty="0">
                <a:solidFill>
                  <a:srgbClr val="960E0E"/>
                </a:solidFill>
              </a:rPr>
              <a:t>Образовательное сотрудничество </a:t>
            </a:r>
            <a:r>
              <a:rPr lang="ru-RU" sz="3600" b="1" dirty="0" smtClean="0">
                <a:solidFill>
                  <a:srgbClr val="960E0E"/>
                </a:solidFill>
              </a:rPr>
              <a:t/>
            </a:r>
            <a:br>
              <a:rPr lang="ru-RU" sz="3600" b="1" dirty="0" smtClean="0">
                <a:solidFill>
                  <a:srgbClr val="960E0E"/>
                </a:solidFill>
              </a:rPr>
            </a:br>
            <a:r>
              <a:rPr lang="ru-RU" sz="3600" b="1" dirty="0" smtClean="0">
                <a:solidFill>
                  <a:srgbClr val="960E0E"/>
                </a:solidFill>
              </a:rPr>
              <a:t>с </a:t>
            </a:r>
            <a:r>
              <a:rPr lang="ru-RU" sz="3600" b="1" dirty="0">
                <a:solidFill>
                  <a:srgbClr val="960E0E"/>
                </a:solidFill>
              </a:rPr>
              <a:t>международными корпорациями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628385" y="1356987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Шестиугольник 5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77614" y="1275606"/>
            <a:ext cx="7742857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ts val="1600"/>
              </a:lnSpc>
              <a:spcBef>
                <a:spcPct val="0"/>
              </a:spcBef>
            </a:pP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Подписан договор между НГТУ и компанией «</a:t>
            </a:r>
            <a:r>
              <a:rPr lang="ru-RU" sz="1600" dirty="0" err="1">
                <a:solidFill>
                  <a:srgbClr val="000000"/>
                </a:solidFill>
                <a:cs typeface="Times New Roman" pitchFamily="18" charset="0"/>
              </a:rPr>
              <a:t>Viessmann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» (Германия) </a:t>
            </a:r>
            <a:endParaRPr lang="ru-RU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 defTabSz="711200">
              <a:lnSpc>
                <a:spcPts val="16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об 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открытии совместной учебной лаборатории по газовому котельному оборудованию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628386" y="2288126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Шестиугольник 9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077615" y="2149075"/>
            <a:ext cx="7742857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ts val="1600"/>
              </a:lnSpc>
              <a:spcBef>
                <a:spcPct val="0"/>
              </a:spcBef>
            </a:pP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Подписано соглашение между НГТУ и компанией «</a:t>
            </a:r>
            <a:r>
              <a:rPr lang="ru-RU" sz="1600" dirty="0" err="1">
                <a:solidFill>
                  <a:srgbClr val="000000"/>
                </a:solidFill>
                <a:cs typeface="Times New Roman" pitchFamily="18" charset="0"/>
              </a:rPr>
              <a:t>Samsung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cs typeface="Times New Roman" pitchFamily="18" charset="0"/>
              </a:rPr>
              <a:t>Electronics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» </a:t>
            </a:r>
            <a:endParaRPr lang="ru-RU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 defTabSz="711200">
              <a:lnSpc>
                <a:spcPts val="16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Республика Корея) о сотрудничестве по совместной реализации образовательной программы «</a:t>
            </a:r>
            <a:r>
              <a:rPr lang="ru-RU" sz="1600" dirty="0" err="1">
                <a:solidFill>
                  <a:srgbClr val="000000"/>
                </a:solidFill>
                <a:cs typeface="Times New Roman" pitchFamily="18" charset="0"/>
              </a:rPr>
              <a:t>IoT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 Академия </a:t>
            </a:r>
            <a:r>
              <a:rPr lang="ru-RU" sz="1600" dirty="0" err="1">
                <a:solidFill>
                  <a:srgbClr val="000000"/>
                </a:solidFill>
                <a:cs typeface="Times New Roman" pitchFamily="18" charset="0"/>
              </a:rPr>
              <a:t>Samsung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»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628386" y="3296238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Шестиугольник 13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077615" y="3157187"/>
            <a:ext cx="7742857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ts val="16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Начато взаимодействие с компанией </a:t>
            </a:r>
            <a:r>
              <a:rPr lang="ru-RU" sz="1600" dirty="0" err="1">
                <a:solidFill>
                  <a:srgbClr val="000000"/>
                </a:solidFill>
                <a:cs typeface="Times New Roman" pitchFamily="18" charset="0"/>
              </a:rPr>
              <a:t>Huawei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 (КНР) по сотрудничеству в области информационно-коммуникационных технологий в образовательной и научно-исследовательской сферах</a:t>
            </a:r>
          </a:p>
        </p:txBody>
      </p:sp>
    </p:spTree>
    <p:extLst>
      <p:ext uri="{BB962C8B-B14F-4D97-AF65-F5344CB8AC3E}">
        <p14:creationId xmlns:p14="http://schemas.microsoft.com/office/powerpoint/2010/main" val="32617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6856" y="1203598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960E0E"/>
                </a:solidFill>
              </a:rPr>
              <a:t>6. Развитие кадрового потенциала и модернизация системы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8938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3564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960E0E"/>
                </a:solidFill>
              </a:rPr>
              <a:t>1. Внешняя </a:t>
            </a:r>
            <a:r>
              <a:rPr lang="ru-RU" altLang="ru-RU" b="1" dirty="0">
                <a:solidFill>
                  <a:srgbClr val="960E0E"/>
                </a:solidFill>
              </a:rPr>
              <a:t>оценка деятельности НГТУ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4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51470"/>
            <a:ext cx="806489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altLang="ru-RU" sz="3200" b="1" dirty="0">
                <a:solidFill>
                  <a:srgbClr val="960E0E"/>
                </a:solidFill>
              </a:rPr>
              <a:t>Наиболее значимые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результаты</a:t>
            </a:r>
            <a:r>
              <a:rPr lang="ru-RU" altLang="ru-RU" sz="3200" b="1" dirty="0">
                <a:solidFill>
                  <a:srgbClr val="960E0E"/>
                </a:solidFill>
              </a:rPr>
              <a:t/>
            </a:r>
            <a:br>
              <a:rPr lang="ru-RU" altLang="ru-RU" sz="3200" b="1" dirty="0">
                <a:solidFill>
                  <a:srgbClr val="960E0E"/>
                </a:solidFill>
              </a:rPr>
            </a:br>
            <a:r>
              <a:rPr lang="ru-RU" altLang="ru-RU" sz="3200" b="1" dirty="0">
                <a:solidFill>
                  <a:srgbClr val="960E0E"/>
                </a:solidFill>
              </a:rPr>
              <a:t>по Программе развития</a:t>
            </a:r>
            <a:endParaRPr lang="ru-RU" altLang="ru-RU" sz="3200" b="1" dirty="0" smtClean="0">
              <a:solidFill>
                <a:srgbClr val="960E0E"/>
              </a:solidFill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636271" y="4155926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Шестиугольник 5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85501" y="4155926"/>
            <a:ext cx="7742857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ts val="16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Выдвинуты предложения по реорганизации подразделений, 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связанных с организацией учебного процесса</a:t>
            </a:r>
            <a:endParaRPr lang="ru-RU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628385" y="1041622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Шестиугольник 9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077614" y="902571"/>
            <a:ext cx="7742857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ts val="16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Разработаны и утверждены положения о порядке установления стимулирующих выплат для проректоров НГТУ, УВП кафедр, и части административных служб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(проведено массовое повышение квалификации НПР)</a:t>
            </a: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28386" y="1833710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Шестиугольник 17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077615" y="1707654"/>
            <a:ext cx="7742857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ts val="1600"/>
              </a:lnSpc>
              <a:spcBef>
                <a:spcPct val="0"/>
              </a:spcBef>
            </a:pP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Разработана методика формирования внешнего и внутреннего резерва </a:t>
            </a:r>
            <a:endParaRPr lang="ru-RU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 defTabSz="711200">
              <a:lnSpc>
                <a:spcPts val="1600"/>
              </a:lnSpc>
              <a:spcBef>
                <a:spcPct val="0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(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подготовлен список резервистов, формируются нормативные требования к должности «декан», «заведующий кафедрой»)</a:t>
            </a:r>
          </a:p>
        </p:txBody>
      </p: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628386" y="2499076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Шестиугольник 25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077615" y="2499742"/>
            <a:ext cx="7742857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ts val="1600"/>
              </a:lnSpc>
              <a:spcBef>
                <a:spcPct val="0"/>
              </a:spcBef>
            </a:pP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Сформирован Наблюдательный совет Программы развития НГТУ </a:t>
            </a:r>
            <a:endParaRPr lang="ru-RU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 defTabSz="711200">
              <a:lnSpc>
                <a:spcPts val="1600"/>
              </a:lnSpc>
              <a:spcBef>
                <a:spcPct val="0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(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первое заседание </a:t>
            </a: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14 сентября 2018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)</a:t>
            </a:r>
          </a:p>
        </p:txBody>
      </p: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628386" y="2985838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Шестиугольник 29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077615" y="3063499"/>
            <a:ext cx="7742857" cy="30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ts val="16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Сформирована база </a:t>
            </a:r>
            <a:r>
              <a:rPr lang="ru-RU" sz="1600" dirty="0" err="1">
                <a:solidFill>
                  <a:srgbClr val="000000"/>
                </a:solidFill>
                <a:cs typeface="Times New Roman" pitchFamily="18" charset="0"/>
              </a:rPr>
              <a:t>стейкхолдеров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 в информационной системе НГТУ</a:t>
            </a:r>
          </a:p>
        </p:txBody>
      </p:sp>
      <p:grpSp>
        <p:nvGrpSpPr>
          <p:cNvPr id="33" name="Группа 32"/>
          <p:cNvGrpSpPr>
            <a:grpSpLocks/>
          </p:cNvGrpSpPr>
          <p:nvPr/>
        </p:nvGrpSpPr>
        <p:grpSpPr bwMode="auto">
          <a:xfrm>
            <a:off x="628385" y="3561902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Шестиугольник 33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077614" y="3506387"/>
            <a:ext cx="7958882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ts val="16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Рассмотрена схема реорганизации Учебного управления и создания Управления развития образования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(объявлен конкурс на замещение должности руководителя)</a:t>
            </a:r>
          </a:p>
        </p:txBody>
      </p:sp>
    </p:spTree>
    <p:extLst>
      <p:ext uri="{BB962C8B-B14F-4D97-AF65-F5344CB8AC3E}">
        <p14:creationId xmlns:p14="http://schemas.microsoft.com/office/powerpoint/2010/main" val="34015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68799"/>
              </p:ext>
            </p:extLst>
          </p:nvPr>
        </p:nvGraphicFramePr>
        <p:xfrm>
          <a:off x="683568" y="1133004"/>
          <a:ext cx="7920880" cy="3077179"/>
        </p:xfrm>
        <a:graphic>
          <a:graphicData uri="http://schemas.openxmlformats.org/drawingml/2006/table">
            <a:tbl>
              <a:tblPr firstRow="1" firstCol="1" bandRow="1"/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689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</a:t>
                      </a:r>
                    </a:p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ППС в возрасте до 40 лет (приведенная к полной ставке) </a:t>
                      </a: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>
                          <a:effectLst/>
                        </a:rPr>
                        <a:t>общей численности ППС,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34,6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r>
                        <a:rPr lang="ru-RU" sz="1800" b="0" dirty="0" smtClean="0">
                          <a:effectLst/>
                        </a:rPr>
                        <a:t>32,55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33,5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штатного ППС, имеющего ученую степень кандидата и (или) доктора наук, в общей численности штатного ППС вуза, </a:t>
                      </a:r>
                      <a:r>
                        <a:rPr lang="ru-RU" sz="1200" dirty="0" smtClean="0">
                          <a:effectLst/>
                        </a:rPr>
                        <a:t>приведенной </a:t>
                      </a:r>
                      <a:r>
                        <a:rPr lang="ru-RU" sz="1200" dirty="0">
                          <a:effectLst/>
                        </a:rPr>
                        <a:t>к полной ставке в целом,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74,2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 </a:t>
                      </a:r>
                      <a:r>
                        <a:rPr lang="ru-RU" sz="1800" b="0" dirty="0" smtClean="0">
                          <a:effectLst/>
                        </a:rPr>
                        <a:t>75,6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67,5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слушателей, ежегодно проходящих обучение по </a:t>
                      </a:r>
                      <a:r>
                        <a:rPr lang="ru-RU" sz="1200" dirty="0" smtClean="0">
                          <a:effectLst/>
                        </a:rPr>
                        <a:t>программам </a:t>
                      </a:r>
                      <a:r>
                        <a:rPr lang="ru-RU" sz="1200" dirty="0">
                          <a:effectLst/>
                        </a:rPr>
                        <a:t>повышения квалификации, по отношению </a:t>
                      </a:r>
                      <a:r>
                        <a:rPr lang="ru-RU" sz="1200" dirty="0" smtClean="0">
                          <a:effectLst/>
                        </a:rPr>
                        <a:t>к </a:t>
                      </a:r>
                      <a:r>
                        <a:rPr lang="ru-RU" sz="1200" dirty="0">
                          <a:effectLst/>
                        </a:rPr>
                        <a:t>студентам очной формы обучения, 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24,8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20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22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49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известных ученых и практиков, привлечённых в научно-образовательную деятельность университета, чел. в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30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3</a:t>
                      </a:r>
                      <a:r>
                        <a:rPr lang="en-US" sz="1800" b="0" dirty="0" smtClean="0">
                          <a:effectLst/>
                        </a:rPr>
                        <a:t>6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40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доходов из внебюджетных источников в структуре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доходов </a:t>
                      </a:r>
                      <a:r>
                        <a:rPr lang="ru-RU" sz="1200" dirty="0">
                          <a:effectLst/>
                        </a:rPr>
                        <a:t>вуза (за вычетом стипендии), 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51</a:t>
                      </a:r>
                      <a:r>
                        <a:rPr lang="ru-RU" sz="1800" b="0" dirty="0">
                          <a:effectLst/>
                        </a:rPr>
                        <a:t>,8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 </a:t>
                      </a:r>
                      <a:r>
                        <a:rPr lang="ru-RU" sz="1800" b="0" dirty="0" smtClean="0">
                          <a:effectLst/>
                        </a:rPr>
                        <a:t>45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53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Отношение среднемесячной заработной платы ППС </a:t>
                      </a:r>
                      <a:r>
                        <a:rPr lang="ru-RU" sz="1200" dirty="0" smtClean="0">
                          <a:effectLst/>
                        </a:rPr>
                        <a:t>вуза </a:t>
                      </a:r>
                      <a:r>
                        <a:rPr lang="ru-RU" sz="1200" dirty="0">
                          <a:effectLst/>
                        </a:rPr>
                        <a:t>к среднемесячной заработной плате по экономике </a:t>
                      </a: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>
                          <a:effectLst/>
                        </a:rPr>
                        <a:t>субъекте РФ, в котором находится вуз, 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188,53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215</a:t>
                      </a:r>
                      <a:r>
                        <a:rPr lang="ru-RU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180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8316"/>
            <a:ext cx="8820472" cy="857250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ru-RU" altLang="ru-RU" sz="3200" b="1" dirty="0">
                <a:solidFill>
                  <a:srgbClr val="960E0E"/>
                </a:solidFill>
              </a:rPr>
              <a:t>Показатели дорожной карты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/>
            </a:r>
            <a:br>
              <a:rPr lang="ru-RU" altLang="ru-RU" sz="3200" b="1" dirty="0" smtClean="0">
                <a:solidFill>
                  <a:srgbClr val="960E0E"/>
                </a:solidFill>
              </a:rPr>
            </a:br>
            <a:r>
              <a:rPr lang="ru-RU" altLang="ru-RU" sz="3200" b="1" dirty="0" smtClean="0">
                <a:solidFill>
                  <a:srgbClr val="960E0E"/>
                </a:solidFill>
              </a:rPr>
              <a:t>Программы развития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39552" y="51470"/>
            <a:ext cx="8352928" cy="54061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>
                <a:solidFill>
                  <a:srgbClr val="960E0E"/>
                </a:solidFill>
              </a:rPr>
              <a:t>Эффективный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контракт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79580"/>
              </p:ext>
            </p:extLst>
          </p:nvPr>
        </p:nvGraphicFramePr>
        <p:xfrm>
          <a:off x="1691680" y="1275606"/>
          <a:ext cx="6336705" cy="3240000"/>
        </p:xfrm>
        <a:graphic>
          <a:graphicData uri="http://schemas.openxmlformats.org/drawingml/2006/table">
            <a:tbl>
              <a:tblPr firstCol="1" bandRow="1">
                <a:tableStyleId>{793D81CF-94F2-401A-BA57-92F5A7B2D0C5}</a:tableStyleId>
              </a:tblPr>
              <a:tblGrid>
                <a:gridCol w="288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28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ФТФ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</a:rPr>
                        <a:t>Электрофизических установок и ускорителей (</a:t>
                      </a:r>
                      <a:r>
                        <a:rPr lang="ru-RU" sz="1400" b="0" u="none" strike="noStrike" dirty="0" err="1">
                          <a:effectLst/>
                        </a:rPr>
                        <a:t>ЭФУиУ</a:t>
                      </a:r>
                      <a:r>
                        <a:rPr lang="ru-RU" sz="1400" b="0" u="none" strike="noStrike" dirty="0">
                          <a:effectLst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ФПМИ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</a:rPr>
                        <a:t>Прикладной математики (</a:t>
                      </a:r>
                      <a:r>
                        <a:rPr lang="ru-RU" sz="1400" b="0" u="none" strike="noStrike" dirty="0" err="1">
                          <a:effectLst/>
                        </a:rPr>
                        <a:t>ПМт</a:t>
                      </a:r>
                      <a:r>
                        <a:rPr lang="ru-RU" sz="1400" b="0" u="none" strike="noStrike" dirty="0">
                          <a:effectLst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МТФ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smtClean="0">
                          <a:effectLst/>
                        </a:rPr>
                        <a:t>Химии и химической</a:t>
                      </a:r>
                      <a:r>
                        <a:rPr lang="ru-RU" sz="1400" b="0" u="none" strike="noStrike" baseline="0" dirty="0" smtClean="0">
                          <a:effectLst/>
                        </a:rPr>
                        <a:t> технологии</a:t>
                      </a:r>
                      <a:r>
                        <a:rPr lang="ru-RU" sz="1400" b="0" u="none" strike="noStrike" dirty="0" smtClean="0">
                          <a:effectLst/>
                        </a:rPr>
                        <a:t> (ХХТ)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МТФ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</a:rPr>
                        <a:t>Материаловедения в машиностроении (ММ)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ФТФ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smtClean="0">
                          <a:effectLst/>
                        </a:rPr>
                        <a:t>Лазерных систем (ЛС)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РЭФ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Радиоприемных и радиопередающих устройств (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РПиРПУ</a:t>
                      </a: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РЭФ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Полупроводниковых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приборов и микроэлектроники</a:t>
                      </a: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(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ППиМЭ</a:t>
                      </a: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ФГО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Философии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ФЛА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Аэрогидродинамики</a:t>
                      </a: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(АГД)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ФТФ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Оптических информационных технологий (ОИТ)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59632" y="69954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Лучшие </a:t>
            </a:r>
            <a:r>
              <a:rPr lang="ru-RU" altLang="ru-RU" b="1" dirty="0"/>
              <a:t>кафедры по результатам </a:t>
            </a:r>
            <a:r>
              <a:rPr lang="en-US" altLang="ru-RU" b="1" dirty="0" smtClean="0"/>
              <a:t>I</a:t>
            </a:r>
            <a:r>
              <a:rPr lang="ru-RU" altLang="ru-RU" b="1" dirty="0" smtClean="0"/>
              <a:t> </a:t>
            </a:r>
            <a:r>
              <a:rPr lang="ru-RU" altLang="ru-RU" b="1" dirty="0"/>
              <a:t>полугодия </a:t>
            </a:r>
            <a:r>
              <a:rPr lang="ru-RU" altLang="ru-RU" b="1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7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5066"/>
            <a:ext cx="8229600" cy="766484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altLang="ru-RU" sz="3200" b="1" dirty="0" smtClean="0">
                <a:solidFill>
                  <a:srgbClr val="960E0E"/>
                </a:solidFill>
              </a:rPr>
              <a:t>Суммарный рейтинг НПР    </a:t>
            </a:r>
            <a:br>
              <a:rPr lang="ru-RU" altLang="ru-RU" sz="3200" b="1" dirty="0" smtClean="0">
                <a:solidFill>
                  <a:srgbClr val="960E0E"/>
                </a:solidFill>
              </a:rPr>
            </a:br>
            <a:r>
              <a:rPr lang="ru-RU" altLang="ru-RU" sz="3200" b="1" dirty="0" smtClean="0">
                <a:solidFill>
                  <a:srgbClr val="960E0E"/>
                </a:solidFill>
              </a:rPr>
              <a:t>(</a:t>
            </a:r>
            <a:r>
              <a:rPr lang="en-US" altLang="ru-RU" sz="3200" b="1" dirty="0" smtClean="0">
                <a:solidFill>
                  <a:srgbClr val="960E0E"/>
                </a:solidFill>
              </a:rPr>
              <a:t>I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полугодие 2018)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48644"/>
            <a:ext cx="5766817" cy="39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0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5536" y="51470"/>
            <a:ext cx="7704856" cy="857250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  <a:spcAft>
                <a:spcPts val="1200"/>
              </a:spcAft>
            </a:pPr>
            <a:r>
              <a:rPr lang="ru-RU" altLang="ru-RU" sz="3200" b="1" dirty="0">
                <a:solidFill>
                  <a:srgbClr val="960E0E"/>
                </a:solidFill>
              </a:rPr>
              <a:t>Лучшие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преподаватели </a:t>
            </a:r>
            <a:r>
              <a:rPr lang="en-US" altLang="ru-RU" sz="3200" b="1" dirty="0" smtClean="0">
                <a:solidFill>
                  <a:srgbClr val="960E0E"/>
                </a:solidFill>
              </a:rPr>
              <a:t/>
            </a:r>
            <a:br>
              <a:rPr lang="en-US" altLang="ru-RU" sz="3200" b="1" dirty="0" smtClean="0">
                <a:solidFill>
                  <a:srgbClr val="960E0E"/>
                </a:solidFill>
              </a:rPr>
            </a:br>
            <a:r>
              <a:rPr lang="ru-RU" altLang="ru-RU" sz="3200" b="1" dirty="0" smtClean="0">
                <a:solidFill>
                  <a:srgbClr val="960E0E"/>
                </a:solidFill>
              </a:rPr>
              <a:t>по результатам </a:t>
            </a:r>
            <a:r>
              <a:rPr lang="en-US" altLang="ru-RU" sz="3200" b="1" dirty="0" smtClean="0">
                <a:solidFill>
                  <a:srgbClr val="960E0E"/>
                </a:solidFill>
              </a:rPr>
              <a:t>I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 полугодия 2018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  <p:graphicFrame>
        <p:nvGraphicFramePr>
          <p:cNvPr id="5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650912"/>
              </p:ext>
            </p:extLst>
          </p:nvPr>
        </p:nvGraphicFramePr>
        <p:xfrm>
          <a:off x="971601" y="987574"/>
          <a:ext cx="6912767" cy="359958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4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0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6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13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320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ФИО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6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Подразделение, должность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Итого 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приведенных баллов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, 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MS Sans Serif"/>
                      </a:endParaRPr>
                    </a:p>
                  </a:txBody>
                  <a:tcPr marL="19051" marR="19051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324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Персова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 Марина Геннадьевна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ПМТ, профессор</a:t>
                      </a:r>
                      <a:endParaRPr lang="ru-RU" sz="1400" b="1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2,911</a:t>
                      </a:r>
                      <a:endParaRPr lang="ru-RU" sz="1400" b="1" i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MS Sans Serif"/>
                      </a:endParaRPr>
                    </a:p>
                  </a:txBody>
                  <a:tcPr marL="19051" marR="19051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324000" algn="l" fontAlgn="ctr"/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Кибис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Олег Васильевич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ПиТФ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г.н.с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400" b="1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1,907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MS Sans Serif"/>
                      </a:endParaRPr>
                    </a:p>
                  </a:txBody>
                  <a:tcPr marL="19051" marR="19051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324000" algn="l" fontAlgn="ctr"/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Батаев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Владимир Андреевич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ММ,</a:t>
                      </a:r>
                      <a:r>
                        <a:rPr lang="ru-RU" sz="140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профессор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1,509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MS Sans Serif"/>
                      </a:endParaRPr>
                    </a:p>
                  </a:txBody>
                  <a:tcPr marL="19051" marR="19051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324000" algn="l" fontAlgn="b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Лемешко Борис Юрьевич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ТПИ, </a:t>
                      </a:r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г.н.с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1,501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MS Sans Serif"/>
                      </a:endParaRPr>
                    </a:p>
                  </a:txBody>
                  <a:tcPr marL="19051" marR="19051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324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Черепанов Игорь Владимирович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Философии, доцент</a:t>
                      </a:r>
                      <a:endParaRPr lang="ru-RU" sz="1400" b="1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1,500</a:t>
                      </a:r>
                      <a:endParaRPr lang="ru-RU" sz="1400" b="1" i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MS Sans Serif"/>
                      </a:endParaRPr>
                    </a:p>
                  </a:txBody>
                  <a:tcPr marL="19051" marR="19051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324000" algn="l" fontAlgn="b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Кармазина Елена Викторовна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ИиП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доцент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1,478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MS Sans Serif"/>
                      </a:endParaRPr>
                    </a:p>
                  </a:txBody>
                  <a:tcPr marL="19051" marR="19051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324000" algn="l" fontAlgn="b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Соловейчик Юрий Григорьевич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ПМт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зав.каф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400" b="1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1,156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8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MS Sans Serif"/>
                      </a:endParaRPr>
                    </a:p>
                  </a:txBody>
                  <a:tcPr marL="19051" marR="19051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324000" algn="l" fontAlgn="b"/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Гридчин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 Виктор Алексеевич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ППиМЭ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профессор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1,110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8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MS Sans Serif"/>
                      </a:endParaRPr>
                    </a:p>
                  </a:txBody>
                  <a:tcPr marL="19051" marR="19051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324000" algn="l" fontAlgn="b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Гриценко Владимир Алексеевич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ЗИ, профессор</a:t>
                      </a:r>
                      <a:endParaRPr lang="ru-RU" sz="1400" b="1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1,073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8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MS Sans Serif"/>
                      </a:endParaRPr>
                    </a:p>
                  </a:txBody>
                  <a:tcPr marL="19051" marR="19051" marT="0" marB="0" anchor="ctr"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324000" algn="l" fontAlgn="b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Русина Анастасия Георгиевна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АЭЭС, профессор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1,066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1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483518"/>
            <a:ext cx="8064896" cy="1223963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960E0E"/>
                </a:solidFill>
              </a:rPr>
              <a:t>Новое в эффективном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контракте </a:t>
            </a:r>
            <a:br>
              <a:rPr lang="ru-RU" altLang="ru-RU" sz="3200" b="1" dirty="0" smtClean="0">
                <a:solidFill>
                  <a:srgbClr val="960E0E"/>
                </a:solidFill>
              </a:rPr>
            </a:br>
            <a:r>
              <a:rPr lang="ru-RU" altLang="ru-RU" sz="2000" dirty="0"/>
              <a:t>П</a:t>
            </a:r>
            <a:r>
              <a:rPr lang="ru-RU" altLang="ru-RU" sz="2000" dirty="0" smtClean="0"/>
              <a:t>риоритетные </a:t>
            </a:r>
            <a:r>
              <a:rPr lang="ru-RU" altLang="ru-RU" sz="2000" dirty="0"/>
              <a:t>(стратегические) показатели университета </a:t>
            </a:r>
            <a:r>
              <a:rPr lang="en-US" altLang="ru-RU" sz="2000" dirty="0" smtClean="0"/>
              <a:t/>
            </a:r>
            <a:br>
              <a:rPr lang="en-US" altLang="ru-RU" sz="2000" dirty="0" smtClean="0"/>
            </a:br>
            <a:r>
              <a:rPr lang="ru-RU" altLang="ru-RU" sz="2000" dirty="0" smtClean="0"/>
              <a:t>(</a:t>
            </a:r>
            <a:r>
              <a:rPr lang="ru-RU" altLang="ru-RU" sz="2000" dirty="0"/>
              <a:t>премируются из резерва ректора)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3200" b="1" dirty="0">
                <a:solidFill>
                  <a:srgbClr val="960E0E"/>
                </a:solidFill>
              </a:rPr>
              <a:t/>
            </a:r>
            <a:br>
              <a:rPr lang="ru-RU" altLang="ru-RU" sz="3200" b="1" dirty="0">
                <a:solidFill>
                  <a:srgbClr val="960E0E"/>
                </a:solidFill>
              </a:rPr>
            </a:br>
            <a:endParaRPr lang="ru-RU" altLang="ru-RU" sz="3200" b="1" dirty="0">
              <a:solidFill>
                <a:srgbClr val="960E0E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331119" y="1444228"/>
            <a:ext cx="6373416" cy="3127772"/>
          </a:xfrm>
        </p:spPr>
        <p:txBody>
          <a:bodyPr/>
          <a:lstStyle/>
          <a:p>
            <a:pPr marL="341710" indent="-341710" defTabSz="684610">
              <a:lnSpc>
                <a:spcPct val="130000"/>
              </a:lnSpc>
              <a:buNone/>
            </a:pPr>
            <a:endParaRPr lang="ru-RU" altLang="ru-RU" sz="1800"/>
          </a:p>
          <a:p>
            <a:pPr marL="341710" indent="-341710" defTabSz="684610">
              <a:lnSpc>
                <a:spcPct val="130000"/>
              </a:lnSpc>
              <a:buNone/>
            </a:pPr>
            <a:endParaRPr lang="ru-RU" altLang="ru-RU" sz="1800"/>
          </a:p>
          <a:p>
            <a:pPr marL="341710" indent="-341710" defTabSz="684610">
              <a:lnSpc>
                <a:spcPct val="130000"/>
              </a:lnSpc>
              <a:buNone/>
            </a:pPr>
            <a:endParaRPr lang="ru-RU" altLang="ru-RU" sz="1800"/>
          </a:p>
          <a:p>
            <a:pPr marL="341710" indent="-341710" defTabSz="684610">
              <a:lnSpc>
                <a:spcPct val="130000"/>
              </a:lnSpc>
              <a:buNone/>
            </a:pPr>
            <a:endParaRPr lang="ru-RU" altLang="ru-RU" sz="1800"/>
          </a:p>
          <a:p>
            <a:pPr marL="341710" indent="-341710" defTabSz="684610">
              <a:lnSpc>
                <a:spcPct val="130000"/>
              </a:lnSpc>
              <a:buNone/>
            </a:pPr>
            <a:endParaRPr lang="ru-RU" altLang="ru-RU" sz="1800"/>
          </a:p>
          <a:p>
            <a:pPr marL="341710" indent="-341710" defTabSz="684610">
              <a:lnSpc>
                <a:spcPct val="130000"/>
              </a:lnSpc>
              <a:buNone/>
            </a:pPr>
            <a:endParaRPr lang="ru-RU" altLang="ru-RU" sz="1800"/>
          </a:p>
        </p:txBody>
      </p:sp>
      <p:graphicFrame>
        <p:nvGraphicFramePr>
          <p:cNvPr id="824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21093"/>
              </p:ext>
            </p:extLst>
          </p:nvPr>
        </p:nvGraphicFramePr>
        <p:xfrm>
          <a:off x="900048" y="1286633"/>
          <a:ext cx="7488376" cy="2770716"/>
        </p:xfrm>
        <a:graphic>
          <a:graphicData uri="http://schemas.openxmlformats.org/drawingml/2006/table">
            <a:tbl>
              <a:tblPr/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8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26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Объем г/б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 х/д НИР (тыс.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Защита кандидатской диссертации</a:t>
                      </a:r>
                    </a:p>
                  </a:txBody>
                  <a:tcPr marL="51431" marR="514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Публикации в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баллы с учетом квартиля журнала)</a:t>
                      </a: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Защита докторской диссертации</a:t>
                      </a:r>
                    </a:p>
                  </a:txBody>
                  <a:tcPr marL="51431" marR="514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Публикации в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Scopus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баллы с учетом квартиля журнала)</a:t>
                      </a: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Число зарегистрированных РИД (патентов, свидетельств)</a:t>
                      </a:r>
                    </a:p>
                  </a:txBody>
                  <a:tcPr marL="51431" marR="514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Монографии</a:t>
                      </a: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Число обучающихся по проектно-ориентированным образовательным программам</a:t>
                      </a:r>
                    </a:p>
                  </a:txBody>
                  <a:tcPr marL="51431" marR="514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Учебники и учебные пособия</a:t>
                      </a: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428" marR="5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Число сетевых ОП</a:t>
                      </a:r>
                    </a:p>
                  </a:txBody>
                  <a:tcPr marL="51431" marR="514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0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6856" y="1491630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960E0E"/>
                </a:solidFill>
              </a:rPr>
              <a:t>7. </a:t>
            </a:r>
            <a:r>
              <a:rPr lang="ru-RU" altLang="ru-RU" sz="4000" b="1" dirty="0">
                <a:solidFill>
                  <a:srgbClr val="960E0E"/>
                </a:solidFill>
              </a:rPr>
              <a:t>Развитие местных сообществ, городской и региональной </a:t>
            </a:r>
            <a:r>
              <a:rPr lang="ru-RU" altLang="ru-RU" sz="4000" b="1" dirty="0" smtClean="0">
                <a:solidFill>
                  <a:srgbClr val="960E0E"/>
                </a:solidFill>
              </a:rPr>
              <a:t>среды</a:t>
            </a:r>
            <a:endParaRPr lang="ru-RU" altLang="ru-RU" sz="4000" b="1" dirty="0">
              <a:solidFill>
                <a:srgbClr val="9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51520" y="88954"/>
            <a:ext cx="8640960" cy="75460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altLang="ru-RU" sz="3200" b="1" dirty="0" smtClean="0">
                <a:solidFill>
                  <a:srgbClr val="960E0E"/>
                </a:solidFill>
              </a:rPr>
              <a:t>Наиболее </a:t>
            </a:r>
            <a:r>
              <a:rPr lang="ru-RU" altLang="ru-RU" sz="3200" b="1" dirty="0">
                <a:solidFill>
                  <a:srgbClr val="960E0E"/>
                </a:solidFill>
              </a:rPr>
              <a:t>значимые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мероприятия </a:t>
            </a:r>
            <a:br>
              <a:rPr lang="ru-RU" altLang="ru-RU" sz="3200" b="1" dirty="0" smtClean="0">
                <a:solidFill>
                  <a:srgbClr val="960E0E"/>
                </a:solidFill>
              </a:rPr>
            </a:br>
            <a:r>
              <a:rPr lang="ru-RU" altLang="ru-RU" sz="3200" b="1" dirty="0" smtClean="0">
                <a:solidFill>
                  <a:srgbClr val="960E0E"/>
                </a:solidFill>
              </a:rPr>
              <a:t>по </a:t>
            </a:r>
            <a:r>
              <a:rPr lang="ru-RU" altLang="ru-RU" sz="3200" b="1" dirty="0">
                <a:solidFill>
                  <a:srgbClr val="960E0E"/>
                </a:solidFill>
              </a:rPr>
              <a:t>Программе развития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77211" y="843558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Шестиугольник 5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27218" y="910114"/>
            <a:ext cx="7893252" cy="30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РУМЦ </a:t>
            </a:r>
            <a:r>
              <a:rPr lang="ru-RU" sz="1600" dirty="0"/>
              <a:t>– федеральная площадка при ИСТР НГТУ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10,45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млн.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руб.)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467544" y="1275606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Шестиугольник 9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27218" y="1203598"/>
            <a:ext cx="789325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/>
              <a:t>Создана партнёрская сеть университетов СФО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(15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вузов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партнеров) </a:t>
            </a:r>
            <a:r>
              <a:rPr lang="ru-RU" sz="1600" dirty="0" smtClean="0"/>
              <a:t>по вопросам обучения и сопровождения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студентов с ОВЗ и инвалидностью в высшей школе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467544" y="2282364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Шестиугольник 13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927217" y="2342065"/>
            <a:ext cx="7893253" cy="30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/>
              <a:t>Создана университетская служба социально-психологического сопровождения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28208" y="2776935"/>
            <a:ext cx="7892263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Мониторинг </a:t>
            </a:r>
            <a:r>
              <a:rPr lang="ru-RU" sz="1600" dirty="0"/>
              <a:t>инклюзивного образования в </a:t>
            </a:r>
            <a:r>
              <a:rPr lang="ru-RU" sz="1600" dirty="0" smtClean="0"/>
              <a:t>СФО</a:t>
            </a:r>
            <a:endParaRPr lang="ru-RU" sz="1600" dirty="0"/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67544" y="2714412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Шестиугольник 18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467544" y="1778308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Шестиугольник 30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27217" y="1778308"/>
            <a:ext cx="789325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Создан </a:t>
            </a:r>
            <a:r>
              <a:rPr lang="en-US" sz="1600" dirty="0"/>
              <a:t>Call-</a:t>
            </a:r>
            <a:r>
              <a:rPr lang="ru-RU" sz="1600" dirty="0"/>
              <a:t>центр </a:t>
            </a:r>
            <a:r>
              <a:rPr lang="ru-RU" sz="1600" dirty="0" smtClean="0"/>
              <a:t>дистанционного </a:t>
            </a:r>
            <a:r>
              <a:rPr lang="ru-RU" sz="1600" dirty="0" err="1"/>
              <a:t>сурдоперевода</a:t>
            </a:r>
            <a:r>
              <a:rPr lang="ru-RU" sz="1600" dirty="0"/>
              <a:t> для категории граждан  </a:t>
            </a:r>
            <a:endParaRPr lang="ru-RU" sz="1600" dirty="0" smtClean="0"/>
          </a:p>
          <a:p>
            <a:pPr>
              <a:lnSpc>
                <a:spcPts val="1600"/>
              </a:lnSpc>
            </a:pPr>
            <a:r>
              <a:rPr lang="ru-RU" sz="1600" dirty="0" smtClean="0"/>
              <a:t>с </a:t>
            </a:r>
            <a:r>
              <a:rPr lang="ru-RU" sz="1600" dirty="0"/>
              <a:t>нарушением слуха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(448 консультаций)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477211" y="3147814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Шестиугольник 27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927218" y="3146347"/>
            <a:ext cx="7893252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/>
              <a:t>Всероссийская конференция «Развитие инклюзивного высшего образования в СФО»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(Республика Алтай</a:t>
            </a: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28208" y="4083918"/>
            <a:ext cx="789226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/>
              <a:t>Межрегиональная олимпиада с международным участием для школьников </a:t>
            </a:r>
            <a:endParaRPr lang="ru-RU" sz="1600" dirty="0" smtClean="0"/>
          </a:p>
          <a:p>
            <a:pPr>
              <a:lnSpc>
                <a:spcPts val="1600"/>
              </a:lnSpc>
            </a:pPr>
            <a:r>
              <a:rPr lang="ru-RU" sz="1600" dirty="0" smtClean="0"/>
              <a:t>с </a:t>
            </a:r>
            <a:r>
              <a:rPr lang="ru-RU" sz="1600" dirty="0"/>
              <a:t>инвалидностью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(г. Куйбышев)</a:t>
            </a:r>
          </a:p>
        </p:txBody>
      </p: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467544" y="4083918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Шестиугольник 36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9" name="Группа 38"/>
          <p:cNvGrpSpPr>
            <a:grpSpLocks/>
          </p:cNvGrpSpPr>
          <p:nvPr/>
        </p:nvGrpSpPr>
        <p:grpSpPr bwMode="auto">
          <a:xfrm>
            <a:off x="467544" y="3629341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Шестиугольник 39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928208" y="3629341"/>
            <a:ext cx="789325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/>
              <a:t>Международный Форум «Пространство равных возможностей в ХХI веке» </a:t>
            </a:r>
            <a:endParaRPr lang="ru-RU" sz="1600" dirty="0" smtClean="0"/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о. Байкал, 2018)</a:t>
            </a:r>
          </a:p>
        </p:txBody>
      </p:sp>
    </p:spTree>
    <p:extLst>
      <p:ext uri="{BB962C8B-B14F-4D97-AF65-F5344CB8AC3E}">
        <p14:creationId xmlns:p14="http://schemas.microsoft.com/office/powerpoint/2010/main" val="39288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4720750" y="796402"/>
            <a:ext cx="1264249" cy="1397551"/>
            <a:chOff x="2728026" y="70"/>
            <a:chExt cx="1310630" cy="1506471"/>
          </a:xfrm>
        </p:grpSpPr>
        <p:sp>
          <p:nvSpPr>
            <p:cNvPr id="9" name="Шестиугольник 8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60E0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Шестиугольник 4"/>
            <p:cNvSpPr txBox="1"/>
            <p:nvPr/>
          </p:nvSpPr>
          <p:spPr>
            <a:xfrm>
              <a:off x="2869626" y="235258"/>
              <a:ext cx="1049015" cy="1036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2000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 smtClean="0">
                  <a:cs typeface="Arial" pitchFamily="34" charset="0"/>
                </a:rPr>
                <a:t>Опрос студентов 2 600</a:t>
              </a:r>
              <a:endParaRPr lang="ru-RU" sz="1200" dirty="0">
                <a:cs typeface="Arial" pitchFamily="34" charset="0"/>
              </a:endParaRPr>
            </a:p>
          </p:txBody>
        </p:sp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3366754" y="792669"/>
            <a:ext cx="1264249" cy="1397551"/>
            <a:chOff x="1312545" y="71"/>
            <a:chExt cx="1310630" cy="1506471"/>
          </a:xfrm>
        </p:grpSpPr>
        <p:sp>
          <p:nvSpPr>
            <p:cNvPr id="12" name="Шестиугольник 11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Шестиугольник 8"/>
            <p:cNvSpPr txBox="1"/>
            <p:nvPr/>
          </p:nvSpPr>
          <p:spPr>
            <a:xfrm>
              <a:off x="1517479" y="235258"/>
              <a:ext cx="900761" cy="1036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69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 smtClean="0">
                  <a:cs typeface="Arial" pitchFamily="34" charset="0"/>
                </a:rPr>
                <a:t>4 фокус-группы </a:t>
              </a:r>
              <a:br>
                <a:rPr lang="ru-RU" sz="1200" dirty="0" smtClean="0">
                  <a:cs typeface="Arial" pitchFamily="34" charset="0"/>
                </a:rPr>
              </a:br>
              <a:r>
                <a:rPr lang="ru-RU" sz="1200" dirty="0" smtClean="0">
                  <a:cs typeface="Arial" pitchFamily="34" charset="0"/>
                </a:rPr>
                <a:t>80 чел.</a:t>
              </a:r>
              <a:endParaRPr lang="ru-RU" sz="1200" dirty="0">
                <a:cs typeface="Arial" pitchFamily="34" charset="0"/>
              </a:endParaRPr>
            </a:p>
          </p:txBody>
        </p:sp>
      </p:grpSp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2528825" y="1888855"/>
            <a:ext cx="1375688" cy="1464535"/>
            <a:chOff x="1097280" y="466682"/>
            <a:chExt cx="1473200" cy="1693333"/>
          </a:xfrm>
        </p:grpSpPr>
        <p:sp>
          <p:nvSpPr>
            <p:cNvPr id="18" name="Шестиугольник 17"/>
            <p:cNvSpPr/>
            <p:nvPr/>
          </p:nvSpPr>
          <p:spPr>
            <a:xfrm rot="5400000">
              <a:off x="987214" y="576749"/>
              <a:ext cx="1693333" cy="1473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Шестиугольник 8"/>
            <p:cNvSpPr txBox="1"/>
            <p:nvPr/>
          </p:nvSpPr>
          <p:spPr>
            <a:xfrm>
              <a:off x="1327468" y="730125"/>
              <a:ext cx="1012825" cy="1166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69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 smtClean="0">
                  <a:cs typeface="Arial" pitchFamily="34" charset="0"/>
                </a:rPr>
                <a:t>Опрос сотрудников</a:t>
              </a:r>
              <a:br>
                <a:rPr lang="ru-RU" sz="1200" dirty="0" smtClean="0">
                  <a:cs typeface="Arial" pitchFamily="34" charset="0"/>
                </a:rPr>
              </a:br>
              <a:r>
                <a:rPr lang="ru-RU" sz="1200" dirty="0" smtClean="0">
                  <a:cs typeface="Arial" pitchFamily="34" charset="0"/>
                </a:rPr>
                <a:t>304 чел.</a:t>
              </a:r>
              <a:endParaRPr lang="ru-RU" sz="1200" dirty="0">
                <a:cs typeface="Arial" pitchFamily="34" charset="0"/>
              </a:endParaRPr>
            </a:p>
          </p:txBody>
        </p:sp>
      </p:grp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4718057" y="3095375"/>
            <a:ext cx="1417469" cy="1406009"/>
            <a:chOff x="2688337" y="1185331"/>
            <a:chExt cx="1473200" cy="1693333"/>
          </a:xfrm>
        </p:grpSpPr>
        <p:sp>
          <p:nvSpPr>
            <p:cNvPr id="21" name="Шестиугольник 20"/>
            <p:cNvSpPr/>
            <p:nvPr/>
          </p:nvSpPr>
          <p:spPr>
            <a:xfrm rot="5400000">
              <a:off x="2578270" y="1295398"/>
              <a:ext cx="1693333" cy="1473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60E0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Шестиугольник 4"/>
            <p:cNvSpPr txBox="1"/>
            <p:nvPr/>
          </p:nvSpPr>
          <p:spPr>
            <a:xfrm>
              <a:off x="2688337" y="1448775"/>
              <a:ext cx="1406470" cy="1166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2000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 smtClean="0">
                  <a:cs typeface="Arial" pitchFamily="34" charset="0"/>
                </a:rPr>
                <a:t>Интервью </a:t>
              </a:r>
              <a:br>
                <a:rPr lang="ru-RU" sz="1200" dirty="0" smtClean="0">
                  <a:cs typeface="Arial" pitchFamily="34" charset="0"/>
                </a:rPr>
              </a:br>
              <a:r>
                <a:rPr lang="ru-RU" sz="1200" dirty="0" smtClean="0">
                  <a:cs typeface="Arial" pitchFamily="34" charset="0"/>
                </a:rPr>
                <a:t>с ректоратом</a:t>
              </a:r>
              <a:endParaRPr lang="ru-RU" sz="1200" dirty="0">
                <a:cs typeface="Arial" pitchFamily="34" charset="0"/>
              </a:endParaRPr>
            </a:p>
          </p:txBody>
        </p:sp>
      </p:grpSp>
      <p:grpSp>
        <p:nvGrpSpPr>
          <p:cNvPr id="6" name="Группа 27"/>
          <p:cNvGrpSpPr>
            <a:grpSpLocks/>
          </p:cNvGrpSpPr>
          <p:nvPr/>
        </p:nvGrpSpPr>
        <p:grpSpPr bwMode="auto">
          <a:xfrm>
            <a:off x="3211147" y="3089352"/>
            <a:ext cx="1417469" cy="1406009"/>
            <a:chOff x="1097281" y="1185331"/>
            <a:chExt cx="1473200" cy="1693333"/>
          </a:xfrm>
        </p:grpSpPr>
        <p:sp>
          <p:nvSpPr>
            <p:cNvPr id="24" name="Шестиугольник 23"/>
            <p:cNvSpPr/>
            <p:nvPr/>
          </p:nvSpPr>
          <p:spPr>
            <a:xfrm rot="5400000">
              <a:off x="987214" y="1295398"/>
              <a:ext cx="1693333" cy="1473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Шестиугольник 8"/>
            <p:cNvSpPr txBox="1"/>
            <p:nvPr/>
          </p:nvSpPr>
          <p:spPr>
            <a:xfrm>
              <a:off x="1196295" y="1448775"/>
              <a:ext cx="1374186" cy="1166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6670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 smtClean="0">
                  <a:cs typeface="Arial" pitchFamily="34" charset="0"/>
                </a:rPr>
                <a:t>Интервью </a:t>
              </a:r>
              <a:br>
                <a:rPr lang="ru-RU" sz="1200" dirty="0" smtClean="0">
                  <a:cs typeface="Arial" pitchFamily="34" charset="0"/>
                </a:rPr>
              </a:br>
              <a:r>
                <a:rPr lang="ru-RU" sz="1200" dirty="0" smtClean="0">
                  <a:cs typeface="Arial" pitchFamily="34" charset="0"/>
                </a:rPr>
                <a:t>со студентами  свыше 300 чел.</a:t>
              </a:r>
            </a:p>
          </p:txBody>
        </p:sp>
      </p:grpSp>
      <p:grpSp>
        <p:nvGrpSpPr>
          <p:cNvPr id="7" name="Группа 26"/>
          <p:cNvGrpSpPr>
            <a:grpSpLocks/>
          </p:cNvGrpSpPr>
          <p:nvPr/>
        </p:nvGrpSpPr>
        <p:grpSpPr bwMode="auto">
          <a:xfrm>
            <a:off x="5447312" y="1916567"/>
            <a:ext cx="1264250" cy="1397551"/>
            <a:chOff x="2728026" y="70"/>
            <a:chExt cx="1310631" cy="1506471"/>
          </a:xfrm>
        </p:grpSpPr>
        <p:sp>
          <p:nvSpPr>
            <p:cNvPr id="28" name="Шестиугольник 27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60E0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Шестиугольник 4"/>
            <p:cNvSpPr txBox="1"/>
            <p:nvPr/>
          </p:nvSpPr>
          <p:spPr>
            <a:xfrm>
              <a:off x="2728026" y="235258"/>
              <a:ext cx="1310631" cy="1036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2000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 smtClean="0">
                  <a:cs typeface="Arial" pitchFamily="34" charset="0"/>
                </a:rPr>
                <a:t>Студенческий форум </a:t>
              </a:r>
            </a:p>
            <a:p>
              <a:pPr algn="ctr" defTabSz="12000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 smtClean="0">
                  <a:cs typeface="Arial" pitchFamily="34" charset="0"/>
                </a:rPr>
                <a:t>«Мой НГТУ»</a:t>
              </a:r>
            </a:p>
            <a:p>
              <a:pPr algn="ctr" defTabSz="12000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 smtClean="0">
                  <a:cs typeface="Arial" pitchFamily="34" charset="0"/>
                </a:rPr>
                <a:t>Более 100 чел.</a:t>
              </a:r>
              <a:endParaRPr lang="ru-RU" sz="1200" dirty="0">
                <a:cs typeface="Arial" pitchFamily="34" charset="0"/>
              </a:endParaRPr>
            </a:p>
          </p:txBody>
        </p:sp>
      </p:grpSp>
      <p:sp>
        <p:nvSpPr>
          <p:cNvPr id="39" name="Shape 4"/>
          <p:cNvSpPr txBox="1"/>
          <p:nvPr/>
        </p:nvSpPr>
        <p:spPr bwMode="auto">
          <a:xfrm>
            <a:off x="-24990" y="796402"/>
            <a:ext cx="4745740" cy="4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193" tIns="16193" rIns="16193" bIns="16193" spcCol="953" anchor="ctr"/>
          <a:lstStyle/>
          <a:p>
            <a:pPr algn="ctr" defTabSz="666698">
              <a:spcAft>
                <a:spcPct val="35000"/>
              </a:spcAft>
              <a:defRPr/>
            </a:pPr>
            <a:r>
              <a:rPr lang="ru-RU" sz="900" b="1" dirty="0">
                <a:solidFill>
                  <a:srgbClr val="224B50"/>
                </a:solidFill>
                <a:ea typeface="Times New Roman" panose="02020603050405020304" pitchFamily="18" charset="0"/>
                <a:cs typeface="Arial" pitchFamily="34" charset="0"/>
              </a:rPr>
              <a:t>Исследовательские мероприятия </a:t>
            </a:r>
            <a:r>
              <a:rPr lang="ru-RU" sz="900" b="1" dirty="0" smtClean="0">
                <a:solidFill>
                  <a:srgbClr val="224B50"/>
                </a:solidFill>
                <a:ea typeface="Times New Roman" panose="02020603050405020304" pitchFamily="18" charset="0"/>
                <a:cs typeface="Arial" pitchFamily="34" charset="0"/>
              </a:rPr>
              <a:t>для формирования</a:t>
            </a:r>
          </a:p>
          <a:p>
            <a:pPr algn="ctr" defTabSz="666698">
              <a:spcAft>
                <a:spcPct val="35000"/>
              </a:spcAft>
              <a:defRPr/>
            </a:pPr>
            <a:r>
              <a:rPr lang="ru-RU" sz="900" b="1" dirty="0" smtClean="0">
                <a:solidFill>
                  <a:srgbClr val="224B50"/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224B50"/>
                </a:solidFill>
                <a:ea typeface="Times New Roman" panose="02020603050405020304" pitchFamily="18" charset="0"/>
                <a:cs typeface="Arial" pitchFamily="34" charset="0"/>
              </a:rPr>
              <a:t>нового бренда </a:t>
            </a:r>
            <a:r>
              <a:rPr lang="ru-RU" sz="900" b="1" dirty="0" smtClean="0">
                <a:solidFill>
                  <a:srgbClr val="224B50"/>
                </a:solidFill>
                <a:ea typeface="Times New Roman" panose="02020603050405020304" pitchFamily="18" charset="0"/>
                <a:cs typeface="Arial" pitchFamily="34" charset="0"/>
              </a:rPr>
              <a:t>НГТУ</a:t>
            </a:r>
            <a:r>
              <a:rPr lang="ru-RU" sz="900" b="1" dirty="0">
                <a:solidFill>
                  <a:srgbClr val="224B50"/>
                </a:solidFill>
                <a:cs typeface="Arial" pitchFamily="34" charset="0"/>
              </a:rPr>
              <a:t> </a:t>
            </a:r>
            <a:endParaRPr lang="ru-RU" sz="900" b="1" dirty="0" smtClean="0">
              <a:solidFill>
                <a:srgbClr val="224B50"/>
              </a:solidFill>
              <a:cs typeface="Arial" pitchFamily="34" charset="0"/>
            </a:endParaRPr>
          </a:p>
          <a:p>
            <a:pPr algn="ctr" defTabSz="666698">
              <a:spcAft>
                <a:spcPct val="35000"/>
              </a:spcAft>
              <a:defRPr/>
            </a:pPr>
            <a:r>
              <a:rPr lang="ru-RU" sz="1100" b="1" dirty="0" smtClean="0">
                <a:solidFill>
                  <a:srgbClr val="224B50"/>
                </a:solidFill>
                <a:cs typeface="Arial" pitchFamily="34" charset="0"/>
              </a:rPr>
              <a:t>более 3 </a:t>
            </a:r>
            <a:r>
              <a:rPr lang="ru-RU" sz="1100" b="1" dirty="0">
                <a:solidFill>
                  <a:srgbClr val="224B50"/>
                </a:solidFill>
                <a:cs typeface="Arial" pitchFamily="34" charset="0"/>
              </a:rPr>
              <a:t>500 человек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35033" y="2126852"/>
            <a:ext cx="163538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24B50"/>
                </a:solidFill>
              </a:rPr>
              <a:t>Бренд НГТУ</a:t>
            </a:r>
            <a:endParaRPr lang="ru-RU" sz="2800" b="1" dirty="0">
              <a:solidFill>
                <a:srgbClr val="224B50"/>
              </a:solidFill>
            </a:endParaRPr>
          </a:p>
        </p:txBody>
      </p:sp>
      <p:graphicFrame>
        <p:nvGraphicFramePr>
          <p:cNvPr id="49" name="Схема 48"/>
          <p:cNvGraphicFramePr/>
          <p:nvPr>
            <p:extLst/>
          </p:nvPr>
        </p:nvGraphicFramePr>
        <p:xfrm>
          <a:off x="334783" y="1869619"/>
          <a:ext cx="1973119" cy="255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331691" y="4880314"/>
            <a:ext cx="2812309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ru-RU" altLang="ru-RU" sz="700" dirty="0" smtClean="0">
                <a:ea typeface="Calibri" panose="020F0502020204030204" pitchFamily="34" charset="0"/>
                <a:cs typeface="Arial" pitchFamily="34" charset="0"/>
              </a:rPr>
              <a:t>*(</a:t>
            </a:r>
            <a:r>
              <a:rPr lang="ru-RU" altLang="ru-RU" sz="700" dirty="0">
                <a:ea typeface="Calibri" panose="020F0502020204030204" pitchFamily="34" charset="0"/>
                <a:cs typeface="Arial" pitchFamily="34" charset="0"/>
              </a:rPr>
              <a:t>из них менее </a:t>
            </a:r>
            <a:r>
              <a:rPr lang="ru-RU" altLang="ru-RU" sz="700" dirty="0" smtClean="0">
                <a:ea typeface="Calibri" panose="020F0502020204030204" pitchFamily="34" charset="0"/>
                <a:cs typeface="Arial" pitchFamily="34" charset="0"/>
              </a:rPr>
              <a:t>1% </a:t>
            </a:r>
            <a:r>
              <a:rPr lang="ru-RU" altLang="ru-RU" sz="700" dirty="0">
                <a:ea typeface="Calibri" panose="020F0502020204030204" pitchFamily="34" charset="0"/>
                <a:cs typeface="Arial" pitchFamily="34" charset="0"/>
              </a:rPr>
              <a:t>носят «условно негативный» характер) </a:t>
            </a:r>
            <a:endParaRPr lang="ru-RU" altLang="ru-RU" sz="700" dirty="0" smtClean="0">
              <a:ea typeface="Calibri" panose="020F0502020204030204" pitchFamily="34" charset="0"/>
              <a:cs typeface="Arial" pitchFamily="34" charset="0"/>
            </a:endParaRPr>
          </a:p>
          <a:p>
            <a:pPr algn="r"/>
            <a:r>
              <a:rPr lang="ru-RU" altLang="ru-RU" sz="700" dirty="0" smtClean="0">
                <a:ea typeface="Calibri" panose="020F0502020204030204" pitchFamily="34" charset="0"/>
                <a:cs typeface="Arial" pitchFamily="34" charset="0"/>
              </a:rPr>
              <a:t>на </a:t>
            </a:r>
            <a:r>
              <a:rPr lang="ru-RU" altLang="ru-RU" sz="700" dirty="0">
                <a:ea typeface="Calibri" panose="020F0502020204030204" pitchFamily="34" charset="0"/>
                <a:cs typeface="Arial" pitchFamily="34" charset="0"/>
              </a:rPr>
              <a:t>основе данных «Скан» - система мониторинга СМИ от Интерфакса</a:t>
            </a:r>
            <a:endParaRPr lang="ru-RU" sz="700" dirty="0">
              <a:cs typeface="Arial" pitchFamily="34" charset="0"/>
            </a:endParaRPr>
          </a:p>
          <a:p>
            <a:endParaRPr lang="ru-RU" sz="700" dirty="0"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02466" y="4462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Roboto Condensed" pitchFamily="2" charset="0"/>
                <a:cs typeface="Arial" pitchFamily="34" charset="0"/>
              </a:rPr>
              <a:t>6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Roboto Condensed" pitchFamily="2" charset="0"/>
              <a:cs typeface="Arial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43416" y="61963"/>
            <a:ext cx="7956376" cy="506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960E0E"/>
                </a:solidFill>
                <a:cs typeface="Arial" pitchFamily="34" charset="0"/>
              </a:rPr>
              <a:t>Проект создания бренда НГТУ</a:t>
            </a:r>
            <a:endParaRPr lang="ru-RU" sz="3200" b="1" dirty="0">
              <a:solidFill>
                <a:srgbClr val="960E0E"/>
              </a:solidFill>
              <a:cs typeface="Arial" pitchFamily="34" charset="0"/>
            </a:endParaRPr>
          </a:p>
        </p:txBody>
      </p:sp>
      <p:graphicFrame>
        <p:nvGraphicFramePr>
          <p:cNvPr id="31" name="Схема 30"/>
          <p:cNvGraphicFramePr/>
          <p:nvPr>
            <p:extLst/>
          </p:nvPr>
        </p:nvGraphicFramePr>
        <p:xfrm>
          <a:off x="6912315" y="1041730"/>
          <a:ext cx="1937685" cy="3059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104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03639"/>
              </p:ext>
            </p:extLst>
          </p:nvPr>
        </p:nvGraphicFramePr>
        <p:xfrm>
          <a:off x="683568" y="1059582"/>
          <a:ext cx="7920880" cy="3457264"/>
        </p:xfrm>
        <a:graphic>
          <a:graphicData uri="http://schemas.openxmlformats.org/drawingml/2006/table">
            <a:tbl>
              <a:tblPr firstRow="1" firstCol="1" bandRow="1"/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689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</a:t>
                      </a:r>
                    </a:p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69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публичных мероприятий городского и регионального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масштаба </a:t>
                      </a:r>
                      <a:r>
                        <a:rPr lang="ru-RU" sz="1200" dirty="0">
                          <a:effectLst/>
                        </a:rPr>
                        <a:t>на базе регионального выставочного центра НГТУ, 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4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0" dirty="0" smtClean="0">
                          <a:effectLst/>
                          <a:latin typeface="+mn-lt"/>
                        </a:rPr>
                        <a:t>3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5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69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инновационных разработок, внедренных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>
                          <a:effectLst/>
                        </a:rPr>
                        <a:t>производство при участии регионального выставочного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центра </a:t>
                      </a:r>
                      <a:r>
                        <a:rPr lang="ru-RU" sz="1200" dirty="0">
                          <a:effectLst/>
                        </a:rPr>
                        <a:t>НГТУ, 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2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ru-RU" sz="1800" b="0" dirty="0">
                          <a:effectLst/>
                          <a:latin typeface="+mn-lt"/>
                        </a:rPr>
                        <a:t> 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4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69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социально-значимых инициатив и проектов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городского </a:t>
                      </a:r>
                      <a:r>
                        <a:rPr lang="ru-RU" sz="1200" dirty="0">
                          <a:effectLst/>
                        </a:rPr>
                        <a:t>и регионального масштаба, проводимых НГТУ или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 </a:t>
                      </a:r>
                      <a:r>
                        <a:rPr lang="ru-RU" sz="1200" dirty="0">
                          <a:effectLst/>
                        </a:rPr>
                        <a:t>участием экспертных групп, сформированных на базе НГТУ, 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4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+mn-lt"/>
                        </a:rPr>
                        <a:t>8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8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проектов городского и регионального масштаба,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выполняемых </a:t>
                      </a:r>
                      <a:r>
                        <a:rPr lang="ru-RU" sz="1200" dirty="0">
                          <a:effectLst/>
                        </a:rPr>
                        <a:t>для особых групп населения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лица с ограниченными возможностями здоровья, пенсионеры), ед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3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0" dirty="0" smtClean="0">
                          <a:effectLst/>
                          <a:latin typeface="+mn-lt"/>
                        </a:rPr>
                        <a:t>3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3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49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выполняемых волонтерских социально-значимых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инициатив</a:t>
                      </a:r>
                      <a:r>
                        <a:rPr lang="ru-RU" sz="1200" dirty="0">
                          <a:effectLst/>
                        </a:rPr>
                        <a:t>, ед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4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8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мероприятий, проведенных на площадках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коворкинг</a:t>
                      </a:r>
                      <a:r>
                        <a:rPr lang="ru-RU" sz="1200" dirty="0" smtClean="0">
                          <a:effectLst/>
                        </a:rPr>
                        <a:t>-пространства</a:t>
                      </a:r>
                      <a:r>
                        <a:rPr lang="ru-RU" sz="1200" dirty="0">
                          <a:effectLst/>
                        </a:rPr>
                        <a:t>, ед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3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0" dirty="0" smtClean="0">
                          <a:effectLst/>
                          <a:latin typeface="+mn-lt"/>
                        </a:rPr>
                        <a:t>11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10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8316"/>
            <a:ext cx="8820472" cy="857250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ru-RU" altLang="ru-RU" sz="3200" b="1" dirty="0">
                <a:solidFill>
                  <a:srgbClr val="960E0E"/>
                </a:solidFill>
              </a:rPr>
              <a:t>Показатели дорожной карты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/>
            </a:r>
            <a:br>
              <a:rPr lang="ru-RU" altLang="ru-RU" sz="3200" b="1" dirty="0" smtClean="0">
                <a:solidFill>
                  <a:srgbClr val="960E0E"/>
                </a:solidFill>
              </a:rPr>
            </a:br>
            <a:r>
              <a:rPr lang="ru-RU" altLang="ru-RU" sz="3200" b="1" dirty="0" smtClean="0">
                <a:solidFill>
                  <a:srgbClr val="960E0E"/>
                </a:solidFill>
              </a:rPr>
              <a:t>Программы развития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43000" y="123478"/>
            <a:ext cx="7173416" cy="8572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960E0E"/>
                </a:solidFill>
              </a:rPr>
              <a:t>Мониторинг </a:t>
            </a:r>
            <a:r>
              <a:rPr lang="ru-RU" altLang="ru-RU" sz="3200" b="1" dirty="0">
                <a:solidFill>
                  <a:srgbClr val="960E0E"/>
                </a:solidFill>
              </a:rPr>
              <a:t>эффективности вузов</a:t>
            </a:r>
            <a:br>
              <a:rPr lang="ru-RU" altLang="ru-RU" sz="3200" b="1" dirty="0">
                <a:solidFill>
                  <a:srgbClr val="960E0E"/>
                </a:solidFill>
              </a:rPr>
            </a:br>
            <a:r>
              <a:rPr lang="ru-RU" altLang="ru-RU" sz="3200" b="1" dirty="0" err="1" smtClean="0">
                <a:solidFill>
                  <a:srgbClr val="960E0E"/>
                </a:solidFill>
              </a:rPr>
              <a:t>Минобрнауки</a:t>
            </a:r>
            <a:endParaRPr lang="ru-RU" altLang="ru-RU" sz="3200" dirty="0">
              <a:solidFill>
                <a:srgbClr val="960E0E"/>
              </a:solidFill>
            </a:endParaRPr>
          </a:p>
        </p:txBody>
      </p:sp>
      <p:pic>
        <p:nvPicPr>
          <p:cNvPr id="8195" name="Picture 50" descr="Проект-1-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5" r="24263" b="16650"/>
          <a:stretch>
            <a:fillRect/>
          </a:stretch>
        </p:blipFill>
        <p:spPr bwMode="auto">
          <a:xfrm>
            <a:off x="755576" y="195486"/>
            <a:ext cx="758429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56" y="1275606"/>
            <a:ext cx="5167313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7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6856" y="1275606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960E0E"/>
                </a:solidFill>
              </a:rPr>
              <a:t>8. </a:t>
            </a:r>
            <a:r>
              <a:rPr lang="ru-RU" altLang="ru-RU" sz="4000" b="1" dirty="0">
                <a:solidFill>
                  <a:srgbClr val="960E0E"/>
                </a:solidFill>
              </a:rPr>
              <a:t>Модернизация МТБ </a:t>
            </a:r>
            <a:endParaRPr lang="ru-RU" altLang="ru-RU" sz="4000" b="1" dirty="0" smtClean="0">
              <a:solidFill>
                <a:srgbClr val="960E0E"/>
              </a:solidFill>
            </a:endParaRPr>
          </a:p>
          <a:p>
            <a:r>
              <a:rPr lang="ru-RU" altLang="ru-RU" sz="4000" b="1" dirty="0" smtClean="0">
                <a:solidFill>
                  <a:srgbClr val="960E0E"/>
                </a:solidFill>
              </a:rPr>
              <a:t>и </a:t>
            </a:r>
            <a:r>
              <a:rPr lang="ru-RU" altLang="ru-RU" sz="4000" b="1" dirty="0">
                <a:solidFill>
                  <a:srgbClr val="960E0E"/>
                </a:solidFill>
              </a:rPr>
              <a:t>социально-культурной </a:t>
            </a:r>
            <a:r>
              <a:rPr lang="ru-RU" altLang="ru-RU" sz="4000" b="1" dirty="0" smtClean="0">
                <a:solidFill>
                  <a:srgbClr val="960E0E"/>
                </a:solidFill>
              </a:rPr>
              <a:t>инфраструктуры</a:t>
            </a:r>
            <a:endParaRPr lang="ru-RU" altLang="ru-RU" sz="4000" b="1" dirty="0">
              <a:solidFill>
                <a:srgbClr val="9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0" y="22866"/>
            <a:ext cx="9252520" cy="748684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960E0E"/>
                </a:solidFill>
              </a:rPr>
              <a:t>Мероприятия по Программе развития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77155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/>
              <a:t>Выполнен ремонт в объеме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46501"/>
              </p:ext>
            </p:extLst>
          </p:nvPr>
        </p:nvGraphicFramePr>
        <p:xfrm>
          <a:off x="1560004" y="1347614"/>
          <a:ext cx="6096000" cy="2986082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52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3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46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</a:rPr>
                        <a:t>кв.м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6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общежития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632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62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спортивные помещения и базы  отдыха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1058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аудитории по корпусам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606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учебные и научные лаборатории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1582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места общего пользования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1196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кровли и фасады зданий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3718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благоустройство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800" dirty="0" smtClean="0"/>
                        <a:t>3035</a:t>
                      </a:r>
                      <a:endParaRPr lang="ru-R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6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16081"/>
            <a:ext cx="3672408" cy="243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6232"/>
            <a:ext cx="3744416" cy="2487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11" y="23347"/>
            <a:ext cx="3595153" cy="23877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5144"/>
            <a:ext cx="3799343" cy="252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467544" y="-20538"/>
            <a:ext cx="3731239" cy="360040"/>
            <a:chOff x="1925" y="0"/>
            <a:chExt cx="1971193" cy="12466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925" y="0"/>
              <a:ext cx="1971193" cy="1246662"/>
            </a:xfrm>
            <a:prstGeom prst="roundRect">
              <a:avLst/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62782" y="60859"/>
              <a:ext cx="1849479" cy="1124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</a:pPr>
              <a:r>
                <a:rPr kumimoji="0" lang="en-US" altLang="ru-RU" b="1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II</a:t>
              </a:r>
              <a:r>
                <a:rPr kumimoji="0" lang="ru-RU" altLang="ru-RU" b="1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 корпус – лаб. №101</a:t>
              </a:r>
              <a:endParaRPr lang="ru-RU" b="1" kern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31619" y="-20538"/>
            <a:ext cx="3760861" cy="360040"/>
            <a:chOff x="-125796" y="60857"/>
            <a:chExt cx="2038057" cy="125449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125796" y="68693"/>
              <a:ext cx="1971193" cy="1246662"/>
            </a:xfrm>
            <a:prstGeom prst="roundRect">
              <a:avLst/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62782" y="60857"/>
              <a:ext cx="1849479" cy="1124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kumimoji="0" lang="en-US" altLang="ru-RU" b="1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III</a:t>
              </a:r>
              <a:r>
                <a:rPr kumimoji="0" lang="ru-RU" altLang="ru-RU" b="1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 корпус</a:t>
              </a:r>
              <a:r>
                <a:rPr kumimoji="0" lang="ru-RU" altLang="ru-RU" b="1" i="0" u="none" strike="noStrike" kern="1200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 –</a:t>
              </a:r>
              <a:r>
                <a:rPr kumimoji="0" lang="ru-RU" altLang="ru-RU" b="1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 кровля</a:t>
              </a:r>
              <a:endParaRPr lang="ru-RU" b="1" kern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63587" y="2355726"/>
            <a:ext cx="7507756" cy="504056"/>
            <a:chOff x="1925" y="0"/>
            <a:chExt cx="1971193" cy="12466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925" y="0"/>
              <a:ext cx="1971193" cy="1246662"/>
            </a:xfrm>
            <a:prstGeom prst="roundRect">
              <a:avLst/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62782" y="60859"/>
              <a:ext cx="1849479" cy="1124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</a:pPr>
              <a:r>
                <a:rPr kumimoji="0" lang="ru-RU" altLang="ru-RU" b="1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Расширение въездов</a:t>
              </a:r>
              <a:r>
                <a:rPr kumimoji="0" lang="ru-RU" altLang="ru-RU" b="1" i="0" u="none" strike="noStrike" kern="1200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 на территорию возле </a:t>
              </a:r>
              <a:r>
                <a:rPr kumimoji="0" lang="en-US" altLang="ru-RU" b="1" i="0" u="none" strike="noStrike" kern="1200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I </a:t>
              </a:r>
              <a:r>
                <a:rPr kumimoji="0" lang="ru-RU" altLang="ru-RU" b="1" i="0" u="none" strike="noStrike" kern="1200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и </a:t>
              </a:r>
              <a:r>
                <a:rPr kumimoji="0" lang="en-US" altLang="ru-RU" b="1" i="0" u="none" strike="noStrike" kern="1200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VI </a:t>
              </a:r>
              <a:r>
                <a:rPr kumimoji="0" lang="ru-RU" altLang="ru-RU" b="1" i="0" u="none" strike="noStrike" kern="1200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корпусов</a:t>
              </a:r>
              <a:endParaRPr lang="ru-RU" b="1" kern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4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0"/>
          <a:stretch/>
        </p:blipFill>
        <p:spPr>
          <a:xfrm>
            <a:off x="4536989" y="2477902"/>
            <a:ext cx="3908408" cy="243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8" y="2478116"/>
            <a:ext cx="3665151" cy="243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3"/>
          <a:stretch/>
        </p:blipFill>
        <p:spPr>
          <a:xfrm>
            <a:off x="4806454" y="303852"/>
            <a:ext cx="3631142" cy="217426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806454" y="-20538"/>
            <a:ext cx="3618466" cy="410957"/>
            <a:chOff x="1925" y="0"/>
            <a:chExt cx="1971193" cy="12466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925" y="0"/>
              <a:ext cx="1971193" cy="1246662"/>
            </a:xfrm>
            <a:prstGeom prst="roundRect">
              <a:avLst/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62782" y="60857"/>
              <a:ext cx="1849479" cy="1124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Архив</a:t>
              </a:r>
              <a:endParaRPr lang="ru-RU" b="1" kern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4"/>
          <a:stretch/>
        </p:blipFill>
        <p:spPr>
          <a:xfrm>
            <a:off x="386478" y="258596"/>
            <a:ext cx="3591520" cy="221952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863586" y="2283718"/>
            <a:ext cx="7581811" cy="432048"/>
            <a:chOff x="1925" y="0"/>
            <a:chExt cx="1971193" cy="12466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925" y="0"/>
              <a:ext cx="1971193" cy="1246662"/>
            </a:xfrm>
            <a:prstGeom prst="roundRect">
              <a:avLst/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62782" y="60857"/>
              <a:ext cx="1849479" cy="1124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  <a:cs typeface="Arial" pitchFamily="34" charset="0"/>
                </a:rPr>
                <a:t>Фасады </a:t>
              </a:r>
              <a:r>
                <a:rPr lang="en-US" b="1" dirty="0" smtClean="0">
                  <a:solidFill>
                    <a:schemeClr val="bg1"/>
                  </a:solidFill>
                  <a:cs typeface="Arial" pitchFamily="34" charset="0"/>
                </a:rPr>
                <a:t>II </a:t>
              </a:r>
              <a:r>
                <a:rPr lang="ru-RU" b="1" dirty="0" smtClean="0">
                  <a:solidFill>
                    <a:schemeClr val="bg1"/>
                  </a:solidFill>
                  <a:cs typeface="Arial" pitchFamily="34" charset="0"/>
                </a:rPr>
                <a:t> учебного </a:t>
              </a:r>
              <a:r>
                <a:rPr lang="ru-RU" b="1" dirty="0">
                  <a:solidFill>
                    <a:schemeClr val="bg1"/>
                  </a:solidFill>
                  <a:cs typeface="Arial" pitchFamily="34" charset="0"/>
                </a:rPr>
                <a:t>к</a:t>
              </a:r>
              <a:r>
                <a:rPr lang="ru-RU" b="1" dirty="0" smtClean="0">
                  <a:solidFill>
                    <a:schemeClr val="bg1"/>
                  </a:solidFill>
                  <a:cs typeface="Arial" pitchFamily="34" charset="0"/>
                </a:rPr>
                <a:t>орпуса, </a:t>
              </a:r>
              <a:r>
                <a:rPr lang="ru-RU" b="1" dirty="0">
                  <a:solidFill>
                    <a:schemeClr val="bg1"/>
                  </a:solidFill>
                  <a:cs typeface="Arial" pitchFamily="34" charset="0"/>
                </a:rPr>
                <a:t>о</a:t>
              </a:r>
              <a:r>
                <a:rPr lang="ru-RU" b="1" dirty="0" smtClean="0">
                  <a:solidFill>
                    <a:schemeClr val="bg1"/>
                  </a:solidFill>
                  <a:cs typeface="Arial" pitchFamily="34" charset="0"/>
                </a:rPr>
                <a:t>зеленение перед корпусом</a:t>
              </a:r>
              <a:endParaRPr lang="ru-RU" b="1" kern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59532" y="-20538"/>
            <a:ext cx="3618466" cy="432048"/>
            <a:chOff x="1925" y="0"/>
            <a:chExt cx="1971193" cy="12466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925" y="0"/>
              <a:ext cx="1971193" cy="1246662"/>
            </a:xfrm>
            <a:prstGeom prst="roundRect">
              <a:avLst/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62782" y="60857"/>
              <a:ext cx="1849479" cy="1124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altLang="ru-RU" b="1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Контрактная служба</a:t>
              </a:r>
              <a:endParaRPr lang="ru-RU" b="1" kern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8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07" y="2304861"/>
            <a:ext cx="3268809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9" b="15343"/>
          <a:stretch/>
        </p:blipFill>
        <p:spPr>
          <a:xfrm>
            <a:off x="1223907" y="84114"/>
            <a:ext cx="3268809" cy="216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57" y="2314198"/>
            <a:ext cx="3245269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58" y="92384"/>
            <a:ext cx="3245268" cy="216000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4846214" y="2062056"/>
            <a:ext cx="3240000" cy="191283"/>
            <a:chOff x="-125796" y="68693"/>
            <a:chExt cx="2038057" cy="124666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-125796" y="68693"/>
              <a:ext cx="1971193" cy="1246662"/>
            </a:xfrm>
            <a:prstGeom prst="roundRect">
              <a:avLst/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-125796" y="376085"/>
              <a:ext cx="2038057" cy="729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Бизнес-инкубатор на Блюхера 32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8973" y="2068115"/>
            <a:ext cx="3133703" cy="196874"/>
            <a:chOff x="-125796" y="68693"/>
            <a:chExt cx="1971193" cy="12831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-125796" y="68693"/>
              <a:ext cx="1971193" cy="1246662"/>
            </a:xfrm>
            <a:prstGeom prst="roundRect">
              <a:avLst/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-69732" y="108279"/>
              <a:ext cx="1849479" cy="1243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Бизнес-инкубатор «Гараж»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841545" y="4282553"/>
            <a:ext cx="3240000" cy="191283"/>
            <a:chOff x="-125796" y="68693"/>
            <a:chExt cx="2038057" cy="1246662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-125796" y="68693"/>
              <a:ext cx="1971193" cy="1246662"/>
            </a:xfrm>
            <a:prstGeom prst="roundRect">
              <a:avLst/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-125796" y="376085"/>
              <a:ext cx="2038057" cy="729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Работы студенческого отряда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294304" y="4288612"/>
            <a:ext cx="3133703" cy="196874"/>
            <a:chOff x="-125796" y="68693"/>
            <a:chExt cx="1971193" cy="12831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-125796" y="68693"/>
              <a:ext cx="1971193" cy="1246662"/>
            </a:xfrm>
            <a:prstGeom prst="roundRect">
              <a:avLst/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-69732" y="108279"/>
              <a:ext cx="1849479" cy="1243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Бизнес-инкубатор на Блюхера 32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872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4664"/>
              </p:ext>
            </p:extLst>
          </p:nvPr>
        </p:nvGraphicFramePr>
        <p:xfrm>
          <a:off x="683568" y="1059582"/>
          <a:ext cx="7920880" cy="3448769"/>
        </p:xfrm>
        <a:graphic>
          <a:graphicData uri="http://schemas.openxmlformats.org/drawingml/2006/table">
            <a:tbl>
              <a:tblPr firstRow="1" firstCol="1" bandRow="1"/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689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</a:t>
                      </a:r>
                    </a:p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695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spc="-5" dirty="0" smtClean="0">
                        <a:effectLst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5" dirty="0" smtClean="0">
                          <a:effectLst/>
                        </a:rPr>
                        <a:t>Количество </a:t>
                      </a:r>
                      <a:r>
                        <a:rPr lang="ru-RU" sz="1200" spc="-5" dirty="0">
                          <a:effectLst/>
                        </a:rPr>
                        <a:t>модернизированных и вновь созданных научно-образовательных ресурсных </a:t>
                      </a:r>
                      <a:r>
                        <a:rPr lang="ru-RU" sz="1200" dirty="0">
                          <a:effectLst/>
                        </a:rPr>
                        <a:t>центров и университетских научно-исследовательских институтов (нарастающим итогом), ед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21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b="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ru-RU" sz="1800" b="0" dirty="0" smtClean="0">
                          <a:effectLst/>
                          <a:latin typeface="+mn-lt"/>
                        </a:rPr>
                        <a:t>3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25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695">
                <a:tc>
                  <a:txBody>
                    <a:bodyPr/>
                    <a:lstStyle/>
                    <a:p>
                      <a:pPr marL="0" marR="1003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0" marR="1003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Доля </a:t>
                      </a:r>
                      <a:r>
                        <a:rPr lang="ru-RU" sz="1200" dirty="0">
                          <a:effectLst/>
                        </a:rPr>
                        <a:t>модернизированных аудиторий и лабораторий, в которых осуществляется </a:t>
                      </a:r>
                      <a:r>
                        <a:rPr lang="ru-RU" sz="1200" spc="-5" dirty="0">
                          <a:effectLst/>
                        </a:rPr>
                        <a:t>образовательная и научно – исследовательская </a:t>
                      </a:r>
                      <a:r>
                        <a:rPr lang="ru-RU" sz="1200" dirty="0">
                          <a:effectLst/>
                        </a:rPr>
                        <a:t>деятельность, отвечающая современным требованиям</a:t>
                      </a:r>
                      <a:r>
                        <a:rPr lang="ru-RU" sz="1200" spc="-5" dirty="0">
                          <a:effectLst/>
                        </a:rPr>
                        <a:t>, в общем количестве аудиторий и </a:t>
                      </a:r>
                      <a:r>
                        <a:rPr lang="ru-RU" sz="1200" dirty="0">
                          <a:effectLst/>
                        </a:rPr>
                        <a:t>лабораторий университета </a:t>
                      </a: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нарастающим итогом), 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</a:p>
                    <a:p>
                      <a:pPr marL="0" marR="1003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40,9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ru-RU" sz="1800" b="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ru-RU" sz="1800" b="0" dirty="0">
                          <a:effectLst/>
                          <a:latin typeface="+mn-lt"/>
                        </a:rPr>
                        <a:t> 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55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695">
                <a:tc>
                  <a:txBody>
                    <a:bodyPr/>
                    <a:lstStyle/>
                    <a:p>
                      <a:pPr marL="0" marR="194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0" marR="194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Доля </a:t>
                      </a:r>
                      <a:r>
                        <a:rPr lang="ru-RU" sz="1200" dirty="0">
                          <a:effectLst/>
                        </a:rPr>
                        <a:t>помещений, оборудованных для обеспечения доступной среды для людей с </a:t>
                      </a:r>
                      <a:r>
                        <a:rPr lang="ru-RU" sz="1200" spc="-5" dirty="0">
                          <a:effectLst/>
                        </a:rPr>
                        <a:t>ограниченными возможностями здоровья </a:t>
                      </a:r>
                      <a:endParaRPr lang="ru-RU" sz="1200" spc="-5" dirty="0" smtClean="0">
                        <a:effectLst/>
                      </a:endParaRPr>
                    </a:p>
                    <a:p>
                      <a:pPr marL="0" marR="194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5" dirty="0" smtClean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нарастающим </a:t>
                      </a:r>
                      <a:r>
                        <a:rPr lang="ru-RU" sz="1200" dirty="0">
                          <a:effectLst/>
                        </a:rPr>
                        <a:t>итогом), 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</a:p>
                    <a:p>
                      <a:pPr marL="0" marR="194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30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0" dirty="0" smtClean="0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40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196" marR="2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8316"/>
            <a:ext cx="8820472" cy="857250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ru-RU" altLang="ru-RU" sz="3200" b="1" dirty="0">
                <a:solidFill>
                  <a:srgbClr val="960E0E"/>
                </a:solidFill>
              </a:rPr>
              <a:t>Показатели дорожной карты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/>
            </a:r>
            <a:br>
              <a:rPr lang="ru-RU" altLang="ru-RU" sz="3200" b="1" dirty="0" smtClean="0">
                <a:solidFill>
                  <a:srgbClr val="960E0E"/>
                </a:solidFill>
              </a:rPr>
            </a:br>
            <a:r>
              <a:rPr lang="ru-RU" altLang="ru-RU" sz="3200" b="1" dirty="0" smtClean="0">
                <a:solidFill>
                  <a:srgbClr val="960E0E"/>
                </a:solidFill>
              </a:rPr>
              <a:t>Программы развития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6856" y="1347614"/>
            <a:ext cx="8229600" cy="18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960E0E"/>
                </a:solidFill>
              </a:rPr>
              <a:t>9</a:t>
            </a:r>
            <a:r>
              <a:rPr lang="ru-RU" altLang="ru-RU" sz="4000" b="1" dirty="0">
                <a:solidFill>
                  <a:srgbClr val="960E0E"/>
                </a:solidFill>
              </a:rPr>
              <a:t>. Выполнение основных показателей Программы </a:t>
            </a:r>
            <a:r>
              <a:rPr lang="ru-RU" altLang="ru-RU" sz="4000" b="1" dirty="0" smtClean="0">
                <a:solidFill>
                  <a:srgbClr val="960E0E"/>
                </a:solidFill>
              </a:rPr>
              <a:t>развития</a:t>
            </a:r>
            <a:endParaRPr lang="ru-RU" altLang="ru-RU" sz="4000" b="1" dirty="0">
              <a:solidFill>
                <a:srgbClr val="9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629781"/>
              </p:ext>
            </p:extLst>
          </p:nvPr>
        </p:nvGraphicFramePr>
        <p:xfrm>
          <a:off x="683568" y="627534"/>
          <a:ext cx="7920880" cy="3865384"/>
        </p:xfrm>
        <a:graphic>
          <a:graphicData uri="http://schemas.openxmlformats.org/drawingml/2006/table">
            <a:tbl>
              <a:tblPr firstRow="1" firstCol="1" bandRow="1"/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689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</a:t>
                      </a:r>
                    </a:p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695">
                <a:tc>
                  <a:txBody>
                    <a:bodyPr/>
                    <a:lstStyle/>
                    <a:p>
                      <a:pPr marL="2159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Общая численность студентов, </a:t>
                      </a:r>
                      <a:r>
                        <a:rPr lang="ru-RU" sz="1200" dirty="0">
                          <a:effectLst/>
                        </a:rPr>
                        <a:t>обучающихся по программам </a:t>
                      </a:r>
                      <a:r>
                        <a:rPr lang="ru-RU" sz="1200" spc="-10" dirty="0" err="1">
                          <a:effectLst/>
                        </a:rPr>
                        <a:t>бакалавриата</a:t>
                      </a:r>
                      <a:r>
                        <a:rPr lang="ru-RU" sz="1200" spc="-10" dirty="0">
                          <a:effectLst/>
                        </a:rPr>
                        <a:t>, </a:t>
                      </a:r>
                      <a:r>
                        <a:rPr lang="ru-RU" sz="1200" spc="-10" dirty="0" err="1">
                          <a:effectLst/>
                        </a:rPr>
                        <a:t>специалитета</a:t>
                      </a:r>
                      <a:r>
                        <a:rPr lang="ru-RU" sz="1200" spc="-10" dirty="0">
                          <a:effectLst/>
                        </a:rPr>
                        <a:t>, </a:t>
                      </a:r>
                      <a:r>
                        <a:rPr lang="ru-RU" sz="1200" spc="-15" dirty="0">
                          <a:effectLst/>
                        </a:rPr>
                        <a:t>магистратуры по очной форме </a:t>
                      </a:r>
                      <a:r>
                        <a:rPr lang="ru-RU" sz="1200" dirty="0">
                          <a:effectLst/>
                        </a:rPr>
                        <a:t>обучения, чел.</a:t>
                      </a:r>
                      <a:endParaRPr lang="ru-RU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11 770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11 630</a:t>
                      </a:r>
                      <a:r>
                        <a:rPr lang="ru-RU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11 400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</a:rPr>
                        <a:t>Доходы вуза из всех источников (млн. руб.)</a:t>
                      </a:r>
                      <a:endParaRPr lang="ru-RU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2 502,9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1 657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2 5</a:t>
                      </a:r>
                      <a:r>
                        <a:rPr lang="en-US" sz="1800" b="0" dirty="0">
                          <a:effectLst/>
                        </a:rPr>
                        <a:t>8</a:t>
                      </a:r>
                      <a:r>
                        <a:rPr lang="ru-RU" sz="1800" b="0" dirty="0">
                          <a:effectLst/>
                        </a:rPr>
                        <a:t>0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УГСН, по которым реализуются образовательные программы, ед.</a:t>
                      </a:r>
                      <a:endParaRPr lang="ru-RU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33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33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33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Удельный вес численности </a:t>
                      </a:r>
                      <a:r>
                        <a:rPr lang="ru-RU" sz="1200" spc="-10" dirty="0">
                          <a:effectLst/>
                        </a:rPr>
                        <a:t>обучающихся (приведенного контингента) </a:t>
                      </a:r>
                      <a:endParaRPr lang="ru-RU" sz="1200" spc="-10" dirty="0" smtClean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 smtClean="0">
                          <a:effectLst/>
                        </a:rPr>
                        <a:t>по </a:t>
                      </a:r>
                      <a:r>
                        <a:rPr lang="ru-RU" sz="1200" spc="-10" dirty="0">
                          <a:effectLst/>
                        </a:rPr>
                        <a:t>программам </a:t>
                      </a:r>
                      <a:r>
                        <a:rPr lang="ru-RU" sz="1200" dirty="0">
                          <a:effectLst/>
                        </a:rPr>
                        <a:t>магистратуры подготовки и научно-педагогических кадров в </a:t>
                      </a:r>
                      <a:r>
                        <a:rPr lang="ru-RU" sz="1200" spc="-10" dirty="0">
                          <a:effectLst/>
                        </a:rPr>
                        <a:t>аспирантуре в общей  численности </a:t>
                      </a:r>
                      <a:r>
                        <a:rPr lang="ru-RU" sz="1200" spc="-15" dirty="0">
                          <a:effectLst/>
                        </a:rPr>
                        <a:t>приведенного контингента, </a:t>
                      </a:r>
                      <a:r>
                        <a:rPr lang="ru-RU" sz="1200" spc="-5" dirty="0">
                          <a:effectLst/>
                        </a:rPr>
                        <a:t>обучающихся по основным </a:t>
                      </a:r>
                      <a:r>
                        <a:rPr lang="ru-RU" sz="1200" dirty="0">
                          <a:effectLst/>
                        </a:rPr>
                        <a:t>образовательным программам высшего образования, %</a:t>
                      </a:r>
                      <a:endParaRPr lang="ru-RU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18,82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18,60</a:t>
                      </a: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18</a:t>
                      </a:r>
                      <a:r>
                        <a:rPr lang="en-US" sz="1800" b="0" dirty="0">
                          <a:effectLst/>
                        </a:rPr>
                        <a:t>,</a:t>
                      </a:r>
                      <a:r>
                        <a:rPr lang="ru-RU" sz="1800" b="0" dirty="0" smtClean="0">
                          <a:effectLst/>
                        </a:rPr>
                        <a:t>50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</a:rPr>
                        <a:t>Объем НИОКР в расчете на одного НПР (тыс. руб.)</a:t>
                      </a:r>
                      <a:endParaRPr lang="ru-RU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410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327</a:t>
                      </a:r>
                      <a:endParaRPr lang="ru-RU" sz="11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420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</a:rPr>
                        <a:t>Число публикаций организации, </a:t>
                      </a:r>
                      <a:r>
                        <a:rPr lang="ru-RU" sz="1200" spc="-15" dirty="0">
                          <a:effectLst/>
                        </a:rPr>
                        <a:t>индексируемых в информационно- </a:t>
                      </a:r>
                      <a:r>
                        <a:rPr lang="ru-RU" sz="1200" dirty="0">
                          <a:effectLst/>
                        </a:rPr>
                        <a:t>аналитической системе научного </a:t>
                      </a:r>
                      <a:r>
                        <a:rPr lang="ru-RU" sz="1200" spc="-5" dirty="0">
                          <a:effectLst/>
                        </a:rPr>
                        <a:t>цитирования </a:t>
                      </a:r>
                      <a:r>
                        <a:rPr lang="en-US" sz="1200" spc="-5" dirty="0">
                          <a:effectLst/>
                        </a:rPr>
                        <a:t>Web of Science</a:t>
                      </a:r>
                      <a:r>
                        <a:rPr lang="ru-RU" sz="1200" spc="-5" dirty="0">
                          <a:effectLst/>
                        </a:rPr>
                        <a:t>, </a:t>
                      </a:r>
                      <a:endParaRPr lang="ru-RU" sz="1200" spc="-5" dirty="0" smtClean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5" dirty="0" smtClean="0">
                          <a:effectLst/>
                        </a:rPr>
                        <a:t>в </a:t>
                      </a:r>
                      <a:r>
                        <a:rPr lang="ru-RU" sz="1200" dirty="0">
                          <a:effectLst/>
                        </a:rPr>
                        <a:t>расчете на 100 НПР, ед.</a:t>
                      </a:r>
                      <a:endParaRPr lang="ru-RU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28,62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14,17</a:t>
                      </a:r>
                      <a:r>
                        <a:rPr lang="ru-RU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25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</a:rPr>
                        <a:t>Число публикаций организации, </a:t>
                      </a:r>
                      <a:r>
                        <a:rPr lang="ru-RU" sz="1200" spc="-15" dirty="0">
                          <a:effectLst/>
                        </a:rPr>
                        <a:t>индексируемых в информационно-</a:t>
                      </a:r>
                      <a:r>
                        <a:rPr lang="ru-RU" sz="1200" dirty="0">
                          <a:effectLst/>
                        </a:rPr>
                        <a:t>аналитической системе научного цитирования </a:t>
                      </a:r>
                      <a:r>
                        <a:rPr lang="en-US" sz="1200" dirty="0">
                          <a:effectLst/>
                        </a:rPr>
                        <a:t>Scopus</a:t>
                      </a:r>
                      <a:r>
                        <a:rPr lang="ru-RU" sz="1200" dirty="0">
                          <a:effectLst/>
                        </a:rPr>
                        <a:t>, в расчете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 </a:t>
                      </a:r>
                      <a:r>
                        <a:rPr lang="ru-RU" sz="1200" dirty="0">
                          <a:effectLst/>
                        </a:rPr>
                        <a:t>100 НПР, ед.</a:t>
                      </a:r>
                      <a:endParaRPr lang="ru-RU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59,51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21,72</a:t>
                      </a:r>
                      <a:r>
                        <a:rPr lang="ru-RU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50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-20538"/>
            <a:ext cx="8820472" cy="713234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ru-RU" altLang="ru-RU" sz="3200" b="1" dirty="0" smtClean="0">
                <a:solidFill>
                  <a:srgbClr val="960E0E"/>
                </a:solidFill>
              </a:rPr>
              <a:t>Основные показатели Программы развития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99817"/>
              </p:ext>
            </p:extLst>
          </p:nvPr>
        </p:nvGraphicFramePr>
        <p:xfrm>
          <a:off x="683568" y="627534"/>
          <a:ext cx="7920880" cy="3793384"/>
        </p:xfrm>
        <a:graphic>
          <a:graphicData uri="http://schemas.openxmlformats.org/drawingml/2006/table">
            <a:tbl>
              <a:tblPr firstRow="1" firstCol="1" bandRow="1"/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689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</a:t>
                      </a:r>
                    </a:p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2018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9" marR="51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695">
                <a:tc>
                  <a:txBody>
                    <a:bodyPr/>
                    <a:lstStyle/>
                    <a:p>
                      <a:pPr marL="2159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Количество научных журналов, включенных в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Web of Science Core Collection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 или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Scopus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, ед.</a:t>
                      </a: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выпускников, </a:t>
                      </a:r>
                      <a:r>
                        <a:rPr lang="ru-RU" sz="1200" spc="-10" dirty="0">
                          <a:effectLst/>
                        </a:rPr>
                        <a:t>трудоустроившихся в течение </a:t>
                      </a:r>
                      <a:r>
                        <a:rPr lang="ru-RU" sz="1200" dirty="0">
                          <a:effectLst/>
                        </a:rPr>
                        <a:t>календарного года, следующего за </a:t>
                      </a:r>
                      <a:r>
                        <a:rPr lang="ru-RU" sz="1200" spc="-10" dirty="0">
                          <a:effectLst/>
                        </a:rPr>
                        <a:t>годом выпуска, в субъекте </a:t>
                      </a:r>
                      <a:r>
                        <a:rPr lang="ru-RU" sz="1200" dirty="0">
                          <a:effectLst/>
                        </a:rPr>
                        <a:t>Российской Федерации, на территории которого находится университет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ru-RU" sz="1200" spc="-5" dirty="0" smtClean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73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entury Gothic" pitchFamily="34" charset="0"/>
                          <a:ea typeface="Times New Roman"/>
                        </a:rPr>
                        <a:t>нет</a:t>
                      </a:r>
                      <a:r>
                        <a:rPr lang="ru-RU" sz="1100" b="1" baseline="0" dirty="0" smtClean="0">
                          <a:effectLst/>
                          <a:latin typeface="Century Gothic" pitchFamily="34" charset="0"/>
                          <a:ea typeface="Times New Roman"/>
                        </a:rPr>
                        <a:t> данных</a:t>
                      </a:r>
                      <a:endParaRPr lang="ru-RU" sz="11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7</a:t>
                      </a:r>
                      <a:r>
                        <a:rPr lang="en-US" sz="1800" b="0" dirty="0">
                          <a:effectLst/>
                        </a:rPr>
                        <a:t>4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Удельный вес численности обучающихся (приведенного </a:t>
                      </a:r>
                      <a:r>
                        <a:rPr lang="ru-RU" sz="1200" spc="-10" dirty="0">
                          <a:effectLst/>
                        </a:rPr>
                        <a:t>контингента) по проектно-ориентированным образовательным </a:t>
                      </a:r>
                      <a:r>
                        <a:rPr lang="ru-RU" sz="1200" dirty="0" smtClean="0">
                          <a:effectLst/>
                        </a:rPr>
                        <a:t>программам, </a:t>
                      </a:r>
                      <a:r>
                        <a:rPr lang="ru-RU" sz="1200" dirty="0">
                          <a:effectLst/>
                        </a:rPr>
                        <a:t>в общей </a:t>
                      </a:r>
                      <a:r>
                        <a:rPr lang="ru-RU" sz="1200" spc="-5" dirty="0">
                          <a:effectLst/>
                        </a:rPr>
                        <a:t>численности обучающихся (приведенного </a:t>
                      </a:r>
                      <a:r>
                        <a:rPr lang="ru-RU" sz="1200" spc="-10" dirty="0">
                          <a:effectLst/>
                        </a:rPr>
                        <a:t>контингента), %</a:t>
                      </a:r>
                      <a:endParaRPr lang="ru-RU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5,93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8</a:t>
                      </a:r>
                      <a:r>
                        <a:rPr lang="ru-RU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7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НИОКР (за исключением </a:t>
                      </a:r>
                      <a:r>
                        <a:rPr lang="ru-RU" sz="1200" spc="-5" dirty="0">
                          <a:effectLst/>
                        </a:rPr>
                        <a:t>средств бюджетной системы Российской Федерации, </a:t>
                      </a:r>
                      <a:r>
                        <a:rPr lang="ru-RU" sz="1200" dirty="0">
                          <a:effectLst/>
                        </a:rPr>
                        <a:t>государственных фондов поддержки науки) в расчете на одного НПР (тыс. руб.)</a:t>
                      </a:r>
                      <a:endParaRPr lang="ru-RU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141 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</a:rPr>
                        <a:t>151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058" marR="9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140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Совокупный оборот малых </a:t>
                      </a:r>
                      <a:r>
                        <a:rPr lang="ru-RU" sz="1200" spc="-10" dirty="0">
                          <a:effectLst/>
                        </a:rPr>
                        <a:t>инновационных предприятий, </a:t>
                      </a:r>
                      <a:r>
                        <a:rPr lang="ru-RU" sz="1200" spc="-5" dirty="0">
                          <a:effectLst/>
                        </a:rPr>
                        <a:t>созданных при университете (млн. руб.)</a:t>
                      </a:r>
                      <a:endParaRPr lang="ru-RU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6,45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3,16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058" marR="9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7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94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команд-резидентов </a:t>
                      </a:r>
                      <a:r>
                        <a:rPr lang="ru-RU" sz="1200" spc="-5" dirty="0">
                          <a:effectLst/>
                        </a:rPr>
                        <a:t>бизнес-инкубаторов и технопарков </a:t>
                      </a:r>
                      <a:r>
                        <a:rPr lang="ru-RU" sz="1200" dirty="0">
                          <a:effectLst/>
                        </a:rPr>
                        <a:t>университета, ед.</a:t>
                      </a:r>
                      <a:endParaRPr lang="ru-RU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2</a:t>
                      </a:r>
                      <a:r>
                        <a:rPr lang="en-US" sz="1800" b="0" dirty="0">
                          <a:effectLst/>
                        </a:rPr>
                        <a:t>8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058" marR="9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30</a:t>
                      </a:r>
                      <a:endParaRPr lang="ru-RU" sz="1800" b="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2077" marR="12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-20538"/>
            <a:ext cx="8820472" cy="713234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ru-RU" altLang="ru-RU" sz="3200" b="1" dirty="0" smtClean="0">
                <a:solidFill>
                  <a:srgbClr val="960E0E"/>
                </a:solidFill>
              </a:rPr>
              <a:t>Основные показатели Программы развития</a:t>
            </a:r>
            <a:endParaRPr lang="ru-RU" altLang="ru-RU" sz="3200" b="1" dirty="0">
              <a:solidFill>
                <a:srgbClr val="9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6856" y="1347614"/>
            <a:ext cx="8229600" cy="18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960E0E"/>
                </a:solidFill>
              </a:rPr>
              <a:t>II. Задачи университета в рамках реализации Программы развития НГТУ на 2018/19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8496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 bwMode="auto">
          <a:xfrm>
            <a:off x="4220766" y="1094585"/>
            <a:ext cx="951309" cy="3619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290" rIns="34290" spcCol="1270" anchor="ctr"/>
          <a:lstStyle/>
          <a:p>
            <a:pPr defTabSz="40001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900" b="1" i="1" dirty="0"/>
              <a:t>Общий рейтинг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3776662" y="1769669"/>
            <a:ext cx="1395413" cy="514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290" rIns="34290" spcCol="1270" anchor="ctr"/>
          <a:lstStyle/>
          <a:p>
            <a:pPr defTabSz="400018">
              <a:lnSpc>
                <a:spcPct val="90000"/>
              </a:lnSpc>
              <a:defRPr/>
            </a:pPr>
            <a:r>
              <a:rPr lang="ru-RU" altLang="ru-RU" sz="900" b="1" i="1" dirty="0"/>
              <a:t>«Инженерия – </a:t>
            </a:r>
            <a:endParaRPr lang="en-US" altLang="ru-RU" sz="900" b="1" i="1" dirty="0"/>
          </a:p>
          <a:p>
            <a:pPr defTabSz="400018">
              <a:lnSpc>
                <a:spcPct val="90000"/>
              </a:lnSpc>
              <a:defRPr/>
            </a:pPr>
            <a:r>
              <a:rPr lang="ru-RU" altLang="ru-RU" sz="900" b="1" i="1" dirty="0"/>
              <a:t>электротехническая и электронная»</a:t>
            </a:r>
            <a:endParaRPr lang="ru-RU" sz="900" dirty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4200525" y="2622157"/>
            <a:ext cx="2074069" cy="3262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4293" tIns="54293" rIns="54293" bIns="54293" spcCol="1270" anchor="ctr"/>
          <a:lstStyle/>
          <a:p>
            <a:pPr defTabSz="633362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900" b="1" i="1" dirty="0"/>
              <a:t>«Физика и астрономия» </a:t>
            </a:r>
            <a:endParaRPr lang="ru-RU" sz="900" dirty="0"/>
          </a:p>
        </p:txBody>
      </p:sp>
      <p:pic>
        <p:nvPicPr>
          <p:cNvPr id="11269" name="Picture 2" descr="Картинки по запросу рейтинг t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509987"/>
            <a:ext cx="2145506" cy="124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 bwMode="auto">
          <a:xfrm>
            <a:off x="5961460" y="1468441"/>
            <a:ext cx="1184672" cy="4905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290" rIns="34290" spcCol="1270" anchor="ctr"/>
          <a:lstStyle/>
          <a:p>
            <a:pPr defTabSz="40001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900" b="1" i="1" dirty="0"/>
              <a:t>Общий рейтинг</a:t>
            </a:r>
          </a:p>
        </p:txBody>
      </p:sp>
      <p:grpSp>
        <p:nvGrpSpPr>
          <p:cNvPr id="37" name="Группа 9"/>
          <p:cNvGrpSpPr>
            <a:grpSpLocks/>
          </p:cNvGrpSpPr>
          <p:nvPr/>
        </p:nvGrpSpPr>
        <p:grpSpPr bwMode="auto">
          <a:xfrm>
            <a:off x="7004653" y="1122507"/>
            <a:ext cx="849231" cy="975844"/>
            <a:chOff x="1312545" y="71"/>
            <a:chExt cx="1310630" cy="1506471"/>
          </a:xfrm>
          <a:solidFill>
            <a:srgbClr val="20694C"/>
          </a:solidFill>
        </p:grpSpPr>
        <p:sp>
          <p:nvSpPr>
            <p:cNvPr id="38" name="Шестиугольник 37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Шестиугольник 8"/>
            <p:cNvSpPr txBox="1"/>
            <p:nvPr/>
          </p:nvSpPr>
          <p:spPr>
            <a:xfrm>
              <a:off x="1517479" y="235258"/>
              <a:ext cx="900761" cy="10360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698">
                <a:lnSpc>
                  <a:spcPct val="90000"/>
                </a:lnSpc>
                <a:defRPr/>
              </a:pPr>
              <a:r>
                <a:rPr lang="en-US" sz="1500" dirty="0"/>
                <a:t>801</a:t>
              </a:r>
            </a:p>
            <a:p>
              <a:pPr algn="ctr" defTabSz="666698">
                <a:lnSpc>
                  <a:spcPct val="90000"/>
                </a:lnSpc>
                <a:defRPr/>
              </a:pPr>
              <a:r>
                <a:rPr lang="en-US" sz="1500" dirty="0"/>
                <a:t>-</a:t>
              </a:r>
            </a:p>
            <a:p>
              <a:pPr algn="ctr" defTabSz="666698">
                <a:lnSpc>
                  <a:spcPct val="90000"/>
                </a:lnSpc>
                <a:defRPr/>
              </a:pPr>
              <a:r>
                <a:rPr lang="en-US" sz="1500" dirty="0"/>
                <a:t>1000</a:t>
              </a:r>
              <a:endParaRPr lang="ru-RU" sz="1500" dirty="0"/>
            </a:p>
          </p:txBody>
        </p:sp>
      </p:grpSp>
      <p:sp>
        <p:nvSpPr>
          <p:cNvPr id="45" name="TextBox 44"/>
          <p:cNvSpPr txBox="1"/>
          <p:nvPr/>
        </p:nvSpPr>
        <p:spPr bwMode="auto">
          <a:xfrm>
            <a:off x="1409701" y="3627044"/>
            <a:ext cx="1260872" cy="342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290" rIns="34290" spcCol="1270" anchor="ctr"/>
          <a:lstStyle/>
          <a:p>
            <a:pPr defTabSz="40001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900" b="1" i="1" dirty="0"/>
              <a:t>Общий рейтинг</a:t>
            </a:r>
          </a:p>
        </p:txBody>
      </p:sp>
      <p:pic>
        <p:nvPicPr>
          <p:cNvPr id="11273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3340104"/>
            <a:ext cx="1319213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Группа 7"/>
          <p:cNvGrpSpPr>
            <a:grpSpLocks/>
          </p:cNvGrpSpPr>
          <p:nvPr/>
        </p:nvGrpSpPr>
        <p:grpSpPr bwMode="auto">
          <a:xfrm>
            <a:off x="3240150" y="810266"/>
            <a:ext cx="945022" cy="971207"/>
            <a:chOff x="2728025" y="71"/>
            <a:chExt cx="1310630" cy="1506471"/>
          </a:xfrm>
          <a:solidFill>
            <a:srgbClr val="960E0E"/>
          </a:solidFill>
        </p:grpSpPr>
        <p:sp>
          <p:nvSpPr>
            <p:cNvPr id="59" name="Шестиугольник 58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Шестиугольник 4"/>
            <p:cNvSpPr txBox="1"/>
            <p:nvPr/>
          </p:nvSpPr>
          <p:spPr>
            <a:xfrm>
              <a:off x="2932959" y="235258"/>
              <a:ext cx="900761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 smtClean="0">
                  <a:solidFill>
                    <a:srgbClr val="FFFFFF"/>
                  </a:solidFill>
                </a:rPr>
                <a:t>23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Группа 9"/>
          <p:cNvGrpSpPr>
            <a:grpSpLocks/>
          </p:cNvGrpSpPr>
          <p:nvPr/>
        </p:nvGrpSpPr>
        <p:grpSpPr bwMode="auto">
          <a:xfrm>
            <a:off x="2403145" y="818214"/>
            <a:ext cx="853579" cy="963259"/>
            <a:chOff x="1312545" y="71"/>
            <a:chExt cx="1310630" cy="1506471"/>
          </a:xfrm>
          <a:solidFill>
            <a:srgbClr val="20694C"/>
          </a:solidFill>
        </p:grpSpPr>
        <p:sp>
          <p:nvSpPr>
            <p:cNvPr id="62" name="Шестиугольник 61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Шестиугольник 8"/>
            <p:cNvSpPr txBox="1"/>
            <p:nvPr/>
          </p:nvSpPr>
          <p:spPr>
            <a:xfrm>
              <a:off x="1517479" y="235258"/>
              <a:ext cx="900761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defRPr/>
              </a:pPr>
              <a:r>
                <a:rPr lang="en-US" sz="1500" dirty="0">
                  <a:solidFill>
                    <a:srgbClr val="FFFFFF"/>
                  </a:solidFill>
                </a:rPr>
                <a:t>801 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US" sz="1500" dirty="0">
                  <a:solidFill>
                    <a:srgbClr val="FFFFFF"/>
                  </a:solidFill>
                </a:rPr>
                <a:t>-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US" sz="1500" dirty="0">
                  <a:solidFill>
                    <a:srgbClr val="FFFFFF"/>
                  </a:solidFill>
                </a:rPr>
                <a:t>1000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Группа 7"/>
          <p:cNvGrpSpPr>
            <a:grpSpLocks/>
          </p:cNvGrpSpPr>
          <p:nvPr/>
        </p:nvGrpSpPr>
        <p:grpSpPr bwMode="auto">
          <a:xfrm>
            <a:off x="2798455" y="1551318"/>
            <a:ext cx="945022" cy="971207"/>
            <a:chOff x="2728025" y="71"/>
            <a:chExt cx="1310630" cy="1506471"/>
          </a:xfrm>
          <a:solidFill>
            <a:srgbClr val="960E0E"/>
          </a:solidFill>
        </p:grpSpPr>
        <p:sp>
          <p:nvSpPr>
            <p:cNvPr id="65" name="Шестиугольник 64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Шестиугольник 4"/>
            <p:cNvSpPr txBox="1"/>
            <p:nvPr/>
          </p:nvSpPr>
          <p:spPr>
            <a:xfrm>
              <a:off x="2932959" y="235258"/>
              <a:ext cx="900761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>
                  <a:solidFill>
                    <a:srgbClr val="FFFFFF"/>
                  </a:solidFill>
                </a:rPr>
                <a:t>7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7" name="Группа 9"/>
          <p:cNvGrpSpPr>
            <a:grpSpLocks/>
          </p:cNvGrpSpPr>
          <p:nvPr/>
        </p:nvGrpSpPr>
        <p:grpSpPr bwMode="auto">
          <a:xfrm>
            <a:off x="1955600" y="1565974"/>
            <a:ext cx="853579" cy="963259"/>
            <a:chOff x="1312545" y="71"/>
            <a:chExt cx="1310630" cy="1506471"/>
          </a:xfrm>
          <a:solidFill>
            <a:srgbClr val="20694C"/>
          </a:solidFill>
        </p:grpSpPr>
        <p:sp>
          <p:nvSpPr>
            <p:cNvPr id="68" name="Шестиугольник 67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Шестиугольник 8"/>
            <p:cNvSpPr txBox="1"/>
            <p:nvPr/>
          </p:nvSpPr>
          <p:spPr>
            <a:xfrm>
              <a:off x="1517479" y="235258"/>
              <a:ext cx="900761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defRPr/>
              </a:pPr>
              <a:r>
                <a:rPr lang="en-US" sz="1050" dirty="0">
                  <a:solidFill>
                    <a:srgbClr val="FFFFFF"/>
                  </a:solidFill>
                </a:rPr>
                <a:t>351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US" sz="1050" dirty="0">
                  <a:solidFill>
                    <a:srgbClr val="FFFFFF"/>
                  </a:solidFill>
                </a:rPr>
                <a:t>-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US" sz="1050" dirty="0">
                  <a:solidFill>
                    <a:srgbClr val="FFFFFF"/>
                  </a:solidFill>
                </a:rPr>
                <a:t>400</a:t>
              </a:r>
              <a:endParaRPr lang="ru-RU" sz="10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0" name="Группа 7"/>
          <p:cNvGrpSpPr>
            <a:grpSpLocks/>
          </p:cNvGrpSpPr>
          <p:nvPr/>
        </p:nvGrpSpPr>
        <p:grpSpPr bwMode="auto">
          <a:xfrm>
            <a:off x="3249216" y="2290459"/>
            <a:ext cx="945022" cy="971207"/>
            <a:chOff x="2728025" y="71"/>
            <a:chExt cx="1310630" cy="1506471"/>
          </a:xfrm>
          <a:solidFill>
            <a:srgbClr val="960E0E"/>
          </a:solidFill>
        </p:grpSpPr>
        <p:sp>
          <p:nvSpPr>
            <p:cNvPr id="71" name="Шестиугольник 70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Шестиугольник 4"/>
            <p:cNvSpPr txBox="1"/>
            <p:nvPr/>
          </p:nvSpPr>
          <p:spPr>
            <a:xfrm>
              <a:off x="2932959" y="235258"/>
              <a:ext cx="900761" cy="10360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>
                  <a:solidFill>
                    <a:srgbClr val="FFFFFF"/>
                  </a:solidFill>
                </a:rPr>
                <a:t>14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3" name="Группа 9"/>
          <p:cNvGrpSpPr>
            <a:grpSpLocks/>
          </p:cNvGrpSpPr>
          <p:nvPr/>
        </p:nvGrpSpPr>
        <p:grpSpPr bwMode="auto">
          <a:xfrm>
            <a:off x="2393139" y="2298407"/>
            <a:ext cx="853579" cy="963259"/>
            <a:chOff x="1312545" y="71"/>
            <a:chExt cx="1310630" cy="1506471"/>
          </a:xfrm>
          <a:solidFill>
            <a:srgbClr val="20694C"/>
          </a:solidFill>
        </p:grpSpPr>
        <p:sp>
          <p:nvSpPr>
            <p:cNvPr id="74" name="Шестиугольник 73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Шестиугольник 8"/>
            <p:cNvSpPr txBox="1"/>
            <p:nvPr/>
          </p:nvSpPr>
          <p:spPr>
            <a:xfrm>
              <a:off x="1517479" y="235258"/>
              <a:ext cx="900761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defRPr/>
              </a:pPr>
              <a:r>
                <a:rPr lang="en-US" sz="1050" dirty="0">
                  <a:solidFill>
                    <a:srgbClr val="FFFFFF"/>
                  </a:solidFill>
                </a:rPr>
                <a:t>401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US" sz="1050" dirty="0">
                  <a:solidFill>
                    <a:srgbClr val="FFFFFF"/>
                  </a:solidFill>
                </a:rPr>
                <a:t>-</a:t>
              </a:r>
            </a:p>
            <a:p>
              <a:pPr algn="ctr" defTabSz="666750">
                <a:lnSpc>
                  <a:spcPct val="90000"/>
                </a:lnSpc>
                <a:defRPr/>
              </a:pPr>
              <a:r>
                <a:rPr lang="en-US" sz="1050" dirty="0">
                  <a:solidFill>
                    <a:srgbClr val="FFFFFF"/>
                  </a:solidFill>
                </a:rPr>
                <a:t>450</a:t>
              </a:r>
              <a:endParaRPr lang="ru-RU" sz="10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6" name="Группа 7"/>
          <p:cNvGrpSpPr>
            <a:grpSpLocks/>
          </p:cNvGrpSpPr>
          <p:nvPr/>
        </p:nvGrpSpPr>
        <p:grpSpPr bwMode="auto">
          <a:xfrm>
            <a:off x="3703922" y="3025616"/>
            <a:ext cx="945022" cy="971207"/>
            <a:chOff x="2728025" y="71"/>
            <a:chExt cx="1310630" cy="1506471"/>
          </a:xfrm>
          <a:solidFill>
            <a:srgbClr val="960E0E"/>
          </a:solidFill>
        </p:grpSpPr>
        <p:sp>
          <p:nvSpPr>
            <p:cNvPr id="77" name="Шестиугольник 76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Шестиугольник 4"/>
            <p:cNvSpPr txBox="1"/>
            <p:nvPr/>
          </p:nvSpPr>
          <p:spPr>
            <a:xfrm>
              <a:off x="2932959" y="235258"/>
              <a:ext cx="900761" cy="10360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>
                  <a:solidFill>
                    <a:srgbClr val="FFFFFF"/>
                  </a:solidFill>
                </a:rPr>
                <a:t>27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9" name="Группа 9"/>
          <p:cNvGrpSpPr>
            <a:grpSpLocks/>
          </p:cNvGrpSpPr>
          <p:nvPr/>
        </p:nvGrpSpPr>
        <p:grpSpPr bwMode="auto">
          <a:xfrm>
            <a:off x="2844176" y="3039793"/>
            <a:ext cx="853579" cy="963259"/>
            <a:chOff x="1312545" y="71"/>
            <a:chExt cx="1310630" cy="1506471"/>
          </a:xfrm>
          <a:solidFill>
            <a:srgbClr val="20694C"/>
          </a:solidFill>
        </p:grpSpPr>
        <p:sp>
          <p:nvSpPr>
            <p:cNvPr id="80" name="Шестиугольник 79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Шестиугольник 8"/>
            <p:cNvSpPr txBox="1"/>
            <p:nvPr/>
          </p:nvSpPr>
          <p:spPr>
            <a:xfrm>
              <a:off x="1517479" y="235258"/>
              <a:ext cx="900761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defRPr/>
              </a:pPr>
              <a:r>
                <a:rPr lang="en-US" sz="1050" dirty="0">
                  <a:solidFill>
                    <a:srgbClr val="FFFFFF"/>
                  </a:solidFill>
                </a:rPr>
                <a:t>107</a:t>
              </a:r>
              <a:endParaRPr lang="ru-RU" sz="10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Группа 7"/>
          <p:cNvGrpSpPr>
            <a:grpSpLocks/>
          </p:cNvGrpSpPr>
          <p:nvPr/>
        </p:nvGrpSpPr>
        <p:grpSpPr bwMode="auto">
          <a:xfrm>
            <a:off x="5549940" y="3018851"/>
            <a:ext cx="945022" cy="971207"/>
            <a:chOff x="2728025" y="71"/>
            <a:chExt cx="1310630" cy="1506471"/>
          </a:xfrm>
          <a:solidFill>
            <a:srgbClr val="960E0E"/>
          </a:solidFill>
        </p:grpSpPr>
        <p:sp>
          <p:nvSpPr>
            <p:cNvPr id="83" name="Шестиугольник 82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Шестиугольник 4"/>
            <p:cNvSpPr txBox="1"/>
            <p:nvPr/>
          </p:nvSpPr>
          <p:spPr>
            <a:xfrm>
              <a:off x="2932959" y="235258"/>
              <a:ext cx="900761" cy="10360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 smtClean="0">
                  <a:solidFill>
                    <a:srgbClr val="FFFFFF"/>
                  </a:solidFill>
                </a:rPr>
                <a:t>34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5" name="Группа 9"/>
          <p:cNvGrpSpPr>
            <a:grpSpLocks/>
          </p:cNvGrpSpPr>
          <p:nvPr/>
        </p:nvGrpSpPr>
        <p:grpSpPr bwMode="auto">
          <a:xfrm>
            <a:off x="4696363" y="3035419"/>
            <a:ext cx="853579" cy="963259"/>
            <a:chOff x="1312545" y="71"/>
            <a:chExt cx="1310630" cy="1506471"/>
          </a:xfrm>
          <a:solidFill>
            <a:srgbClr val="20694C"/>
          </a:solidFill>
        </p:grpSpPr>
        <p:sp>
          <p:nvSpPr>
            <p:cNvPr id="86" name="Шестиугольник 85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Шестиугольник 8"/>
            <p:cNvSpPr txBox="1"/>
            <p:nvPr/>
          </p:nvSpPr>
          <p:spPr>
            <a:xfrm>
              <a:off x="1517479" y="235258"/>
              <a:ext cx="900761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defRPr/>
              </a:pPr>
              <a:r>
                <a:rPr lang="en-US" sz="1050" dirty="0" smtClean="0">
                  <a:solidFill>
                    <a:srgbClr val="FFFFFF"/>
                  </a:solidFill>
                </a:rPr>
                <a:t>502</a:t>
              </a:r>
              <a:endParaRPr lang="ru-RU" sz="105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" name="Заголовок 1"/>
          <p:cNvSpPr txBox="1">
            <a:spLocks/>
          </p:cNvSpPr>
          <p:nvPr/>
        </p:nvSpPr>
        <p:spPr>
          <a:xfrm>
            <a:off x="1625203" y="556422"/>
            <a:ext cx="5967413" cy="20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sz="1200" b="1" cap="all" dirty="0">
                <a:solidFill>
                  <a:schemeClr val="bg1"/>
                </a:solidFill>
                <a:cs typeface="Arial" panose="020B0604020202020204" pitchFamily="34" charset="0"/>
              </a:rPr>
              <a:t>Международные рейтинги</a:t>
            </a:r>
            <a:endParaRPr lang="ru-RU" sz="1200" b="1" cap="all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1286" name="Рисунок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9988"/>
            <a:ext cx="463154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Прямая соединительная линия 56"/>
          <p:cNvCxnSpPr/>
          <p:nvPr/>
        </p:nvCxnSpPr>
        <p:spPr>
          <a:xfrm flipH="1">
            <a:off x="4670822" y="3051972"/>
            <a:ext cx="0" cy="952500"/>
          </a:xfrm>
          <a:prstGeom prst="line">
            <a:avLst/>
          </a:prstGeom>
          <a:ln w="38100">
            <a:solidFill>
              <a:srgbClr val="96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35" y="623097"/>
            <a:ext cx="11287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75697"/>
            <a:ext cx="1734741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" name="Группа 7"/>
          <p:cNvGrpSpPr>
            <a:grpSpLocks/>
          </p:cNvGrpSpPr>
          <p:nvPr/>
        </p:nvGrpSpPr>
        <p:grpSpPr bwMode="auto">
          <a:xfrm>
            <a:off x="6954148" y="2088794"/>
            <a:ext cx="945022" cy="971207"/>
            <a:chOff x="2728026" y="70"/>
            <a:chExt cx="1310630" cy="1506471"/>
          </a:xfrm>
          <a:solidFill>
            <a:srgbClr val="960E0E"/>
          </a:solidFill>
        </p:grpSpPr>
        <p:sp>
          <p:nvSpPr>
            <p:cNvPr id="94" name="Шестиугольник 93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Шестиугольник 4"/>
            <p:cNvSpPr txBox="1"/>
            <p:nvPr/>
          </p:nvSpPr>
          <p:spPr>
            <a:xfrm>
              <a:off x="2914477" y="255459"/>
              <a:ext cx="900761" cy="10360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151</a:t>
              </a:r>
            </a:p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-</a:t>
              </a:r>
            </a:p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200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291" name="Заголовок 1"/>
          <p:cNvSpPr>
            <a:spLocks noGrp="1"/>
          </p:cNvSpPr>
          <p:nvPr>
            <p:ph type="title"/>
          </p:nvPr>
        </p:nvSpPr>
        <p:spPr>
          <a:xfrm>
            <a:off x="1039889" y="-85701"/>
            <a:ext cx="6552727" cy="857251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960E0E"/>
                </a:solidFill>
              </a:rPr>
              <a:t>Международные рейтинги</a:t>
            </a:r>
          </a:p>
        </p:txBody>
      </p:sp>
      <p:grpSp>
        <p:nvGrpSpPr>
          <p:cNvPr id="102" name="Группа 9"/>
          <p:cNvGrpSpPr>
            <a:grpSpLocks/>
          </p:cNvGrpSpPr>
          <p:nvPr/>
        </p:nvGrpSpPr>
        <p:grpSpPr bwMode="auto">
          <a:xfrm>
            <a:off x="4283222" y="3867938"/>
            <a:ext cx="775198" cy="703801"/>
            <a:chOff x="1312544" y="-92257"/>
            <a:chExt cx="1310630" cy="1506471"/>
          </a:xfrm>
          <a:solidFill>
            <a:srgbClr val="20694C"/>
          </a:solidFill>
        </p:grpSpPr>
        <p:sp>
          <p:nvSpPr>
            <p:cNvPr id="103" name="Шестиугольник 102"/>
            <p:cNvSpPr/>
            <p:nvPr/>
          </p:nvSpPr>
          <p:spPr>
            <a:xfrm rot="5400000">
              <a:off x="1214623" y="5664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Шестиугольник 8"/>
            <p:cNvSpPr txBox="1"/>
            <p:nvPr/>
          </p:nvSpPr>
          <p:spPr>
            <a:xfrm>
              <a:off x="1517479" y="235259"/>
              <a:ext cx="90076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defRPr/>
              </a:pPr>
              <a:r>
                <a:rPr lang="en-US" sz="1350" dirty="0">
                  <a:solidFill>
                    <a:srgbClr val="FFFFFF"/>
                  </a:solidFill>
                </a:rPr>
                <a:t>1915</a:t>
              </a:r>
              <a:endParaRPr lang="ru-RU" sz="13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1293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131" y="3978009"/>
            <a:ext cx="1189540" cy="5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Группа 7"/>
          <p:cNvGrpSpPr>
            <a:grpSpLocks/>
          </p:cNvGrpSpPr>
          <p:nvPr/>
        </p:nvGrpSpPr>
        <p:grpSpPr bwMode="auto">
          <a:xfrm>
            <a:off x="7910233" y="2101817"/>
            <a:ext cx="945022" cy="971207"/>
            <a:chOff x="2728025" y="71"/>
            <a:chExt cx="1310630" cy="1506471"/>
          </a:xfrm>
          <a:solidFill>
            <a:srgbClr val="960E0E"/>
          </a:solidFill>
        </p:grpSpPr>
        <p:sp>
          <p:nvSpPr>
            <p:cNvPr id="88" name="Шестиугольник 87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Шестиугольник 4"/>
            <p:cNvSpPr txBox="1"/>
            <p:nvPr/>
          </p:nvSpPr>
          <p:spPr>
            <a:xfrm>
              <a:off x="2932959" y="235258"/>
              <a:ext cx="900761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>
                  <a:solidFill>
                    <a:srgbClr val="FFFFFF"/>
                  </a:solidFill>
                </a:rPr>
                <a:t>3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/>
          <a:srcRect l="9900" t="8972" b="4630"/>
          <a:stretch/>
        </p:blipFill>
        <p:spPr>
          <a:xfrm>
            <a:off x="6536811" y="3224612"/>
            <a:ext cx="1218641" cy="57606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 bwMode="auto">
          <a:xfrm>
            <a:off x="6628430" y="3760301"/>
            <a:ext cx="1184672" cy="2049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290" rIns="34290" spcCol="1270" anchor="ctr"/>
          <a:lstStyle/>
          <a:p>
            <a:pPr defTabSz="40001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900" b="1" i="1" dirty="0" smtClean="0"/>
              <a:t>«Технические науки»</a:t>
            </a:r>
            <a:endParaRPr lang="ru-RU" sz="900" b="1" i="1" dirty="0"/>
          </a:p>
        </p:txBody>
      </p:sp>
    </p:spTree>
    <p:extLst>
      <p:ext uri="{BB962C8B-B14F-4D97-AF65-F5344CB8AC3E}">
        <p14:creationId xmlns:p14="http://schemas.microsoft.com/office/powerpoint/2010/main" val="11478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43416" y="61963"/>
            <a:ext cx="7956376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960E0E"/>
                </a:solidFill>
                <a:cs typeface="Arial" pitchFamily="34" charset="0"/>
              </a:rPr>
              <a:t>Задачи университета </a:t>
            </a:r>
            <a:endParaRPr lang="ru-RU" sz="3200" b="1" dirty="0">
              <a:solidFill>
                <a:srgbClr val="960E0E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944" y="55552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60E0E"/>
                </a:solidFill>
                <a:cs typeface="Arial" pitchFamily="34" charset="0"/>
              </a:rPr>
              <a:t>в </a:t>
            </a:r>
            <a:r>
              <a:rPr lang="ru-RU" b="1" dirty="0">
                <a:solidFill>
                  <a:srgbClr val="960E0E"/>
                </a:solidFill>
                <a:cs typeface="Arial" pitchFamily="34" charset="0"/>
              </a:rPr>
              <a:t>рамках реализации Программы развития НГТУ на </a:t>
            </a:r>
            <a:r>
              <a:rPr lang="ru-RU" b="1" dirty="0" smtClean="0">
                <a:solidFill>
                  <a:srgbClr val="960E0E"/>
                </a:solidFill>
                <a:cs typeface="Arial" pitchFamily="34" charset="0"/>
              </a:rPr>
              <a:t>2018/19 учебный год</a:t>
            </a:r>
            <a:endParaRPr lang="ru-RU" b="1" dirty="0">
              <a:solidFill>
                <a:srgbClr val="960E0E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870254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Проведение мероприятий </a:t>
            </a: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 реализации проектной деятельности обучающихся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образовательным программам </a:t>
            </a:r>
            <a:r>
              <a:rPr lang="ru-RU" sz="1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бакалавриата</a:t>
            </a: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sz="1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специалитета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477211" y="1851670"/>
            <a:ext cx="504000" cy="504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Шестиугольник 8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8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8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43608" y="2669917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 перехода образовательных программ на ФГОС 3++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477211" y="2571806"/>
            <a:ext cx="504000" cy="504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Шестиугольник 24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8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8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43608" y="3200714"/>
            <a:ext cx="783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Подготовка и проведение аккредитации по отдельным образовательным программам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467544" y="3219934"/>
            <a:ext cx="504000" cy="504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Шестиугольник 28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8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8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43608" y="3979272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Работа по уменьшению учебной нагрузки преподавателя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2" name="Группа 31"/>
          <p:cNvGrpSpPr>
            <a:grpSpLocks/>
          </p:cNvGrpSpPr>
          <p:nvPr/>
        </p:nvGrpSpPr>
        <p:grpSpPr bwMode="auto">
          <a:xfrm>
            <a:off x="467544" y="3867950"/>
            <a:ext cx="504000" cy="504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Шестиугольник 32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8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8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48957" y="1251561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Завершение актуализации документов по образовательным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программам в связи с возможной надзорной проверкой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471915" y="1153450"/>
            <a:ext cx="504000" cy="504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Шестиугольник 40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8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8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43416" y="61963"/>
            <a:ext cx="7956376" cy="565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960E0E"/>
                </a:solidFill>
                <a:cs typeface="Arial" pitchFamily="34" charset="0"/>
              </a:rPr>
              <a:t>10. Задачи университета (продолжение)</a:t>
            </a:r>
            <a:endParaRPr lang="ru-RU" sz="3200" b="1" dirty="0">
              <a:solidFill>
                <a:srgbClr val="960E0E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944" y="55552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60E0E"/>
                </a:solidFill>
                <a:cs typeface="Arial" pitchFamily="34" charset="0"/>
              </a:rPr>
              <a:t>в </a:t>
            </a:r>
            <a:r>
              <a:rPr lang="ru-RU" b="1" dirty="0">
                <a:solidFill>
                  <a:srgbClr val="960E0E"/>
                </a:solidFill>
                <a:cs typeface="Arial" pitchFamily="34" charset="0"/>
              </a:rPr>
              <a:t>рамках реализации Программы развития НГТУ на </a:t>
            </a:r>
            <a:r>
              <a:rPr lang="ru-RU" b="1" dirty="0" smtClean="0">
                <a:solidFill>
                  <a:srgbClr val="960E0E"/>
                </a:solidFill>
                <a:cs typeface="Arial" pitchFamily="34" charset="0"/>
              </a:rPr>
              <a:t>2018/19 учебный год</a:t>
            </a:r>
            <a:endParaRPr lang="ru-RU" b="1" dirty="0">
              <a:solidFill>
                <a:srgbClr val="960E0E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6415" y="4205865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Безусловное выполнение целевых показателей Программы развития</a:t>
            </a:r>
            <a:endParaRPr lang="ru-RU" sz="135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467544" y="4083974"/>
            <a:ext cx="504000" cy="504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Шестиугольник 24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16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43608" y="1687909"/>
            <a:ext cx="783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Запуск сетевого бизнес-инкубатора региона</a:t>
            </a:r>
            <a:endParaRPr lang="ru-RU" sz="135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467544" y="1641891"/>
            <a:ext cx="504000" cy="504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Шестиугольник 28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16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43609" y="2122279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и создание линейки промышленного роботизированного оборудования для 3D печати металлических и керамических материалов </a:t>
            </a:r>
            <a:r>
              <a:rPr lang="ru-RU" sz="135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135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основе электронно-лучевой технологии и лазерного селективного оплавления</a:t>
            </a:r>
          </a:p>
        </p:txBody>
      </p: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467544" y="2292748"/>
            <a:ext cx="504000" cy="504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Шестиугольник 40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16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43608" y="3273827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Участие в </a:t>
            </a:r>
            <a:r>
              <a:rPr lang="ru-RU" sz="135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формировании </a:t>
            </a:r>
            <a:r>
              <a:rPr lang="ru-RU" sz="135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(формулирования) технического задания в части проектирования (экспериментальной) станции источника синхротронного излучения для решения проблем в области современного </a:t>
            </a:r>
            <a:r>
              <a:rPr lang="ru-RU" sz="135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материаловедения и других прикладных задач</a:t>
            </a:r>
            <a:endParaRPr lang="ru-RU" sz="135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467544" y="3326671"/>
            <a:ext cx="504000" cy="504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Шестиугольник 44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16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56415" y="1157693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Работа по повышению качества научных публикаций</a:t>
            </a:r>
            <a:endParaRPr lang="ru-RU" sz="135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479373" y="1059582"/>
            <a:ext cx="504000" cy="504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Шестиугольник 21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16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4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3928" y="1419622"/>
            <a:ext cx="5757292" cy="1102519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dirty="0" smtClean="0"/>
              <a:t>Производственное собрание преподавателей </a:t>
            </a:r>
            <a:br>
              <a:rPr lang="ru-RU" altLang="ru-RU" sz="4000" dirty="0" smtClean="0"/>
            </a:br>
            <a:r>
              <a:rPr lang="ru-RU" altLang="ru-RU" sz="4000" dirty="0" smtClean="0"/>
              <a:t>и сотрудников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347864" y="4099768"/>
            <a:ext cx="4800600" cy="57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latin typeface="+mj-lt"/>
              </a:rPr>
              <a:t>31 августа 2018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63947"/>
            <a:ext cx="5132065" cy="45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75" y="771550"/>
            <a:ext cx="1219200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54225" y="-20538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960E0E"/>
                </a:solidFill>
                <a:latin typeface="+mj-lt"/>
                <a:ea typeface="+mj-ea"/>
                <a:cs typeface="+mj-cs"/>
              </a:rPr>
              <a:t>Национальные рейтинги вузов </a:t>
            </a:r>
            <a:br>
              <a:rPr lang="ru-RU" altLang="ru-RU" sz="3200" b="1" dirty="0">
                <a:solidFill>
                  <a:srgbClr val="960E0E"/>
                </a:solidFill>
                <a:latin typeface="+mj-lt"/>
                <a:ea typeface="+mj-ea"/>
                <a:cs typeface="+mj-cs"/>
              </a:rPr>
            </a:br>
            <a:endParaRPr lang="ru-RU" sz="3200" b="1" dirty="0">
              <a:solidFill>
                <a:srgbClr val="960E0E"/>
              </a:solidFill>
              <a:latin typeface="+mj-lt"/>
            </a:endParaRPr>
          </a:p>
        </p:txBody>
      </p:sp>
      <p:pic>
        <p:nvPicPr>
          <p:cNvPr id="13317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07" y="771550"/>
            <a:ext cx="1183481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2139702"/>
            <a:ext cx="442913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bg1"/>
                </a:solidFill>
              </a:rPr>
              <a:t>34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635646"/>
            <a:ext cx="6699672" cy="28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635646"/>
            <a:ext cx="8229600" cy="8572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960E0E"/>
                </a:solidFill>
              </a:rPr>
              <a:t>2. Научная деятельность</a:t>
            </a:r>
            <a:endParaRPr lang="ru-RU" altLang="ru-RU" sz="4000" b="1" dirty="0">
              <a:solidFill>
                <a:srgbClr val="96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51520" y="88954"/>
            <a:ext cx="8640960" cy="75460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altLang="ru-RU" sz="3200" b="1" dirty="0" smtClean="0">
                <a:solidFill>
                  <a:srgbClr val="960E0E"/>
                </a:solidFill>
              </a:rPr>
              <a:t>Наиболее </a:t>
            </a:r>
            <a:r>
              <a:rPr lang="ru-RU" altLang="ru-RU" sz="3200" b="1" dirty="0">
                <a:solidFill>
                  <a:srgbClr val="960E0E"/>
                </a:solidFill>
              </a:rPr>
              <a:t>значимые </a:t>
            </a:r>
            <a:r>
              <a:rPr lang="ru-RU" altLang="ru-RU" sz="3200" b="1" dirty="0" smtClean="0">
                <a:solidFill>
                  <a:srgbClr val="960E0E"/>
                </a:solidFill>
              </a:rPr>
              <a:t>мероприятия </a:t>
            </a:r>
            <a:br>
              <a:rPr lang="ru-RU" altLang="ru-RU" sz="3200" b="1" dirty="0" smtClean="0">
                <a:solidFill>
                  <a:srgbClr val="960E0E"/>
                </a:solidFill>
              </a:rPr>
            </a:br>
            <a:r>
              <a:rPr lang="ru-RU" altLang="ru-RU" sz="3200" b="1" dirty="0" smtClean="0">
                <a:solidFill>
                  <a:srgbClr val="960E0E"/>
                </a:solidFill>
              </a:rPr>
              <a:t>по </a:t>
            </a:r>
            <a:r>
              <a:rPr lang="ru-RU" altLang="ru-RU" sz="3200" b="1" dirty="0">
                <a:solidFill>
                  <a:srgbClr val="960E0E"/>
                </a:solidFill>
              </a:rPr>
              <a:t>Программе развития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77211" y="980719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Шестиугольник 5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27218" y="915566"/>
            <a:ext cx="789325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Региональная </a:t>
            </a:r>
            <a:r>
              <a:rPr lang="ru-RU" sz="1600" dirty="0"/>
              <a:t>площадка в сфере нормативно-технической поддержки инноваций, сертификации инновационной продукции и кадров для инновационной экономики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467544" y="1491630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Шестиугольник 9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27218" y="1563638"/>
            <a:ext cx="7893254" cy="30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/>
              <a:t>Разработана модель сетевого университетского бизнес-инкубатора региона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467544" y="1995686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Шестиугольник 13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927217" y="1995686"/>
            <a:ext cx="789325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/>
              <a:t>Открыта Лаборатория «Фабрика процессов» как межвузовский ресурсный центр и центр повышения производительности для предприятий региона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28208" y="2571750"/>
            <a:ext cx="789226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/>
              <a:t>Журнал «Обработка металлов (технология • оборудование • инструменты)» вошел в ядро международной базы </a:t>
            </a:r>
            <a:r>
              <a:rPr lang="ru-RU" sz="1600" dirty="0" err="1"/>
              <a:t>Web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Science</a:t>
            </a:r>
            <a:endParaRPr lang="ru-RU" sz="1600" dirty="0"/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67544" y="2643758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Шестиугольник 18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28208" y="3221176"/>
            <a:ext cx="7892263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Сформирована карта </a:t>
            </a:r>
            <a:r>
              <a:rPr lang="ru-RU" sz="1600" dirty="0"/>
              <a:t>перспективных направлений исследований</a:t>
            </a:r>
          </a:p>
          <a:p>
            <a:pPr>
              <a:lnSpc>
                <a:spcPts val="1600"/>
              </a:lnSpc>
            </a:pPr>
            <a:r>
              <a:rPr lang="ru-RU" sz="1600" dirty="0" smtClean="0"/>
              <a:t>по результату форсайт-сессии </a:t>
            </a:r>
            <a:r>
              <a:rPr lang="ru-RU" sz="1600" dirty="0"/>
              <a:t>с участием  представителей ведущих направлений научной деятельности НГТУ </a:t>
            </a:r>
          </a:p>
        </p:txBody>
      </p: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467544" y="3293184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Шестиугольник 22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928208" y="3999603"/>
            <a:ext cx="7892263" cy="30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Организован Первый Всероссийский инновационный конкурс</a:t>
            </a:r>
            <a:endParaRPr lang="ru-RU" sz="1600" dirty="0"/>
          </a:p>
        </p:txBody>
      </p: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467544" y="3921942"/>
            <a:ext cx="378000" cy="378000"/>
            <a:chOff x="1312546" y="70"/>
            <a:chExt cx="1310630" cy="150647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Шестиугольник 27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Шестиугольник 8"/>
            <p:cNvSpPr txBox="1"/>
            <p:nvPr/>
          </p:nvSpPr>
          <p:spPr>
            <a:xfrm>
              <a:off x="1312546" y="235258"/>
              <a:ext cx="131063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7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7482</TotalTime>
  <Words>4203</Words>
  <Application>Microsoft Office PowerPoint</Application>
  <PresentationFormat>Экран (16:9)</PresentationFormat>
  <Paragraphs>1073</Paragraphs>
  <Slides>62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75" baseType="lpstr">
      <vt:lpstr>Arial Unicode MS</vt:lpstr>
      <vt:lpstr>Arial</vt:lpstr>
      <vt:lpstr>Calibri</vt:lpstr>
      <vt:lpstr>Century Gothic</vt:lpstr>
      <vt:lpstr>Helvetica</vt:lpstr>
      <vt:lpstr>MS Sans Serif</vt:lpstr>
      <vt:lpstr>Roboto Condensed</vt:lpstr>
      <vt:lpstr>Symbol</vt:lpstr>
      <vt:lpstr>Times New Roman</vt:lpstr>
      <vt:lpstr>Verdana</vt:lpstr>
      <vt:lpstr>Wingdings</vt:lpstr>
      <vt:lpstr>Тема Office</vt:lpstr>
      <vt:lpstr>Диаграмма</vt:lpstr>
      <vt:lpstr>Производственное собрание преподавателей и сотрудников</vt:lpstr>
      <vt:lpstr>Повестка собрания</vt:lpstr>
      <vt:lpstr>I. Итоги работы университета  в 2017/18 учебном году </vt:lpstr>
      <vt:lpstr>1. Внешняя оценка деятельности НГТУ</vt:lpstr>
      <vt:lpstr>Мониторинг эффективности вузов Минобрнауки</vt:lpstr>
      <vt:lpstr>Международные рейтинги</vt:lpstr>
      <vt:lpstr>Презентация PowerPoint</vt:lpstr>
      <vt:lpstr>Презентация PowerPoint</vt:lpstr>
      <vt:lpstr>Наиболее значимые мероприятия  по Программе развития</vt:lpstr>
      <vt:lpstr>Показатели дорожной карты  Программы развития</vt:lpstr>
      <vt:lpstr>Наиболее значимые научные проекты</vt:lpstr>
      <vt:lpstr>Наиболее значимые научные проекты</vt:lpstr>
      <vt:lpstr>Наиболее значимые научные проекты</vt:lpstr>
      <vt:lpstr>Наиболее значимые научные проекты</vt:lpstr>
      <vt:lpstr>Презентация PowerPoint</vt:lpstr>
      <vt:lpstr>Международные конференции и семинары 2017/2018</vt:lpstr>
      <vt:lpstr>Международные летние школы</vt:lpstr>
      <vt:lpstr>Выполнение научно-исследовательских работ</vt:lpstr>
      <vt:lpstr>Публикации авторов НГТУ в WoS, Scopus </vt:lpstr>
      <vt:lpstr>Презентация PowerPoint</vt:lpstr>
      <vt:lpstr>Презентация PowerPoint</vt:lpstr>
      <vt:lpstr>3. Образовательная деятельность</vt:lpstr>
      <vt:lpstr>Наиболее значимые мероприятия  по Программе развития</vt:lpstr>
      <vt:lpstr>Организовано и проведено</vt:lpstr>
      <vt:lpstr>Учебные дисциплины и образовательные программы на иностранных языках</vt:lpstr>
      <vt:lpstr>Показатели дорожной карты  Программы развития</vt:lpstr>
      <vt:lpstr>Итоги комплексной проверки</vt:lpstr>
      <vt:lpstr>Приемная кампания 2018</vt:lpstr>
      <vt:lpstr>Приемная кампания 2018</vt:lpstr>
      <vt:lpstr>Приемная кампания 2018</vt:lpstr>
      <vt:lpstr>Данные по опросу абитуриентов НГТУ* 2018, забравших документы</vt:lpstr>
      <vt:lpstr>Размеры государственных академических стипендий</vt:lpstr>
      <vt:lpstr>Новое расписание занятий на 2018</vt:lpstr>
      <vt:lpstr>4. Бюджет НГТУ</vt:lpstr>
      <vt:lpstr>Презентация PowerPoint</vt:lpstr>
      <vt:lpstr>Презентация PowerPoint</vt:lpstr>
      <vt:lpstr>Международное сотрудничество</vt:lpstr>
      <vt:lpstr>Образовательное сотрудничество  с международными корпорациями</vt:lpstr>
      <vt:lpstr>Презентация PowerPoint</vt:lpstr>
      <vt:lpstr>Презентация PowerPoint</vt:lpstr>
      <vt:lpstr>Показатели дорожной карты  Программы развития</vt:lpstr>
      <vt:lpstr>Эффективный контракт</vt:lpstr>
      <vt:lpstr>Суммарный рейтинг НПР     (I полугодие 2018)</vt:lpstr>
      <vt:lpstr>Лучшие преподаватели  по результатам I полугодия 2018</vt:lpstr>
      <vt:lpstr>Новое в эффективном контракте  Приоритетные (стратегические) показатели университета  (премируются из резерва ректора)  </vt:lpstr>
      <vt:lpstr>Презентация PowerPoint</vt:lpstr>
      <vt:lpstr>Наиболее значимые мероприятия  по Программе развития</vt:lpstr>
      <vt:lpstr>Презентация PowerPoint</vt:lpstr>
      <vt:lpstr>Показатели дорожной карты  Программы развития</vt:lpstr>
      <vt:lpstr>Презентация PowerPoint</vt:lpstr>
      <vt:lpstr>Мероприятия по Программе развития</vt:lpstr>
      <vt:lpstr>Презентация PowerPoint</vt:lpstr>
      <vt:lpstr>Презентация PowerPoint</vt:lpstr>
      <vt:lpstr>Презентация PowerPoint</vt:lpstr>
      <vt:lpstr>Показатели дорожной карты  Программы развития</vt:lpstr>
      <vt:lpstr>Презентация PowerPoint</vt:lpstr>
      <vt:lpstr>Основные показатели Программы развития</vt:lpstr>
      <vt:lpstr>Основные показатели Программы развития</vt:lpstr>
      <vt:lpstr>Презентация PowerPoint</vt:lpstr>
      <vt:lpstr>Презентация PowerPoint</vt:lpstr>
      <vt:lpstr>Презентация PowerPoint</vt:lpstr>
      <vt:lpstr>Производственное собрание преподавателей  и сотрудников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</dc:creator>
  <cp:lastModifiedBy>user</cp:lastModifiedBy>
  <cp:revision>386</cp:revision>
  <cp:lastPrinted>2018-08-29T05:43:34Z</cp:lastPrinted>
  <dcterms:created xsi:type="dcterms:W3CDTF">2018-03-04T18:38:01Z</dcterms:created>
  <dcterms:modified xsi:type="dcterms:W3CDTF">2019-06-25T07:37:57Z</dcterms:modified>
</cp:coreProperties>
</file>