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5143500" type="screen16x9"/>
  <p:notesSz cx="6858000" cy="9144000"/>
  <p:defaultTextStyle>
    <a:defPPr>
      <a:defRPr lang="ru-RU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D0925"/>
    <a:srgbClr val="8E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104" d="100"/>
          <a:sy n="104" d="100"/>
        </p:scale>
        <p:origin x="558" y="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064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Пункт 1</c:v>
                </c:pt>
                <c:pt idx="1">
                  <c:v>Пункт 2</c:v>
                </c:pt>
                <c:pt idx="2">
                  <c:v>Пункт 3</c:v>
                </c:pt>
                <c:pt idx="3">
                  <c:v>Пункт 4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52CF-4533-9A89-2E1701F30ED7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spPr>
            <a:solidFill>
              <a:srgbClr val="CC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064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Пункт 1</c:v>
                </c:pt>
                <c:pt idx="1">
                  <c:v>Пункт 2</c:v>
                </c:pt>
                <c:pt idx="2">
                  <c:v>Пункт 3</c:v>
                </c:pt>
                <c:pt idx="3">
                  <c:v>Пункт 4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52CF-4533-9A89-2E1701F30ED7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Ряд 3</c:v>
                </c:pt>
              </c:strCache>
            </c:strRef>
          </c:tx>
          <c:spPr>
            <a:solidFill>
              <a:srgbClr val="0C5C2C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064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Пункт 1</c:v>
                </c:pt>
                <c:pt idx="1">
                  <c:v>Пункт 2</c:v>
                </c:pt>
                <c:pt idx="2">
                  <c:v>Пункт 3</c:v>
                </c:pt>
                <c:pt idx="3">
                  <c:v>Пункт 4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52CF-4533-9A89-2E1701F30ED7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444"/>
        <c:overlap val="-90"/>
        <c:axId val="162238000"/>
        <c:axId val="162239176"/>
      </c:barChart>
      <c:catAx>
        <c:axId val="16223800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64" b="0" i="1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ru-RU"/>
          </a:p>
        </c:txPr>
        <c:crossAx val="162239176"/>
        <c:crosses val="autoZero"/>
        <c:auto val="1"/>
        <c:lblAlgn val="ctr"/>
        <c:lblOffset val="100"/>
        <c:noMultiLvlLbl val="0"/>
      </c:catAx>
      <c:valAx>
        <c:axId val="162239176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622380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1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64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064" b="0" i="0" u="none" strike="noStrike" kern="1200" baseline="0"/>
    <cs:bodyPr rot="-5400000" spcFirstLastPara="1" vertOverflow="clip" horzOverflow="clip" vert="horz" wrap="square" lIns="38100" tIns="19050" rIns="38100" bIns="19050" anchor="ctr" anchorCtr="1">
      <a:spAutoFit/>
    </cs:bodyPr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064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Текст 9"/>
          <p:cNvSpPr>
            <a:spLocks noGrp="1"/>
          </p:cNvSpPr>
          <p:nvPr>
            <p:ph type="body" sz="quarter" idx="10"/>
          </p:nvPr>
        </p:nvSpPr>
        <p:spPr>
          <a:xfrm>
            <a:off x="571472" y="357172"/>
            <a:ext cx="5857894" cy="914400"/>
          </a:xfrm>
          <a:prstGeom prst="rect">
            <a:avLst/>
          </a:prstGeom>
        </p:spPr>
        <p:txBody>
          <a:bodyPr/>
          <a:lstStyle>
            <a:lvl1pPr marL="88900" indent="-88900">
              <a:buSzPct val="120000"/>
              <a:buFontTx/>
              <a:buBlip>
                <a:blip r:embed="rId2"/>
              </a:buBlip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42925" indent="-85725">
              <a:buSzPct val="120000"/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87425" indent="-73025">
              <a:buSzPct val="120000"/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20825" indent="-88900">
              <a:buSzPct val="120000"/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85950" indent="-88900">
              <a:buSzPct val="120000"/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861787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86092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820" y="4780629"/>
            <a:ext cx="623852" cy="201076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2356" y="4877734"/>
            <a:ext cx="488212" cy="1039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93453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62" r:id="rId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896" y="0"/>
            <a:ext cx="5142608" cy="5143500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atin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101584" y="4714890"/>
            <a:ext cx="1042416" cy="4286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atin typeface="Arial" panose="020B0604020202020204" pitchFamily="34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285720" y="285734"/>
            <a:ext cx="4714908" cy="4714908"/>
          </a:xfrm>
          <a:prstGeom prst="rect">
            <a:avLst/>
          </a:prstGeom>
        </p:spPr>
        <p:txBody>
          <a:bodyPr vert="horz" lIns="0" tIns="45720" rIns="91440" bIns="45720" rtlCol="0" anchor="t">
            <a:normAutofit fontScale="975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Stem Text Bold" pitchFamily="34" charset="-52"/>
                <a:cs typeface="Arial" panose="020B0604020202020204" pitchFamily="34" charset="0"/>
              </a:rPr>
              <a:t>НАЗВАНИЕ</a:t>
            </a:r>
            <a:r>
              <a:rPr kumimoji="0" lang="ru-RU" sz="3600" b="1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Stem Text Bold" pitchFamily="34" charset="-52"/>
                <a:cs typeface="Arial" panose="020B0604020202020204" pitchFamily="34" charset="0"/>
              </a:rPr>
              <a:t> ВАШЕЙ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3600" b="1" baseline="0" dirty="0" smtClean="0">
                <a:solidFill>
                  <a:schemeClr val="bg1"/>
                </a:solidFill>
                <a:latin typeface="Arial" panose="020B0604020202020204" pitchFamily="34" charset="0"/>
                <a:ea typeface="Stem Text Bold" pitchFamily="34" charset="-52"/>
                <a:cs typeface="Arial" panose="020B0604020202020204" pitchFamily="34" charset="0"/>
              </a:rPr>
              <a:t>ПРЕЗЕНТАЦИИ</a:t>
            </a:r>
            <a:endParaRPr lang="en-US" sz="3600" b="1" baseline="0" dirty="0" smtClean="0">
              <a:solidFill>
                <a:schemeClr val="bg1"/>
              </a:solidFill>
              <a:latin typeface="Arial" panose="020B0604020202020204" pitchFamily="34" charset="0"/>
              <a:ea typeface="Stem Text Bold" pitchFamily="34" charset="-52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600" b="1" i="0" u="none" strike="noStrike" kern="1200" cap="none" spc="0" normalizeH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anose="020B0604020202020204" pitchFamily="34" charset="0"/>
              <a:ea typeface="Stem Text Bold" pitchFamily="34" charset="-52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3600" b="1" baseline="0" dirty="0" smtClean="0">
              <a:solidFill>
                <a:schemeClr val="bg1"/>
              </a:solidFill>
              <a:latin typeface="Arial" panose="020B0604020202020204" pitchFamily="34" charset="0"/>
              <a:ea typeface="Stem Text Bold" pitchFamily="34" charset="-52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600" dirty="0" smtClean="0">
                <a:solidFill>
                  <a:srgbClr val="FF0000"/>
                </a:solidFill>
                <a:latin typeface="Arial" panose="020B0604020202020204" pitchFamily="34" charset="0"/>
                <a:ea typeface="Stem Text Bold" pitchFamily="34" charset="-52"/>
                <a:cs typeface="Arial" panose="020B0604020202020204" pitchFamily="34" charset="0"/>
              </a:rPr>
              <a:t>Также можно по размеру поля </a:t>
            </a:r>
            <a:r>
              <a:rPr lang="en-US" sz="1600" dirty="0" smtClean="0">
                <a:solidFill>
                  <a:srgbClr val="FF0000"/>
                </a:solidFill>
                <a:latin typeface="Arial" panose="020B0604020202020204" pitchFamily="34" charset="0"/>
                <a:ea typeface="Stem Text Bold" pitchFamily="34" charset="-52"/>
                <a:cs typeface="Arial" panose="020B0604020202020204" pitchFamily="34" charset="0"/>
              </a:rPr>
              <a:t/>
            </a:r>
            <a:br>
              <a:rPr lang="en-US" sz="1600" dirty="0" smtClean="0">
                <a:solidFill>
                  <a:srgbClr val="FF0000"/>
                </a:solidFill>
                <a:latin typeface="Arial" panose="020B0604020202020204" pitchFamily="34" charset="0"/>
                <a:ea typeface="Stem Text Bold" pitchFamily="34" charset="-52"/>
                <a:cs typeface="Arial" panose="020B0604020202020204" pitchFamily="34" charset="0"/>
              </a:rPr>
            </a:br>
            <a:r>
              <a:rPr lang="ru-RU" sz="1600" dirty="0" smtClean="0">
                <a:solidFill>
                  <a:srgbClr val="FF0000"/>
                </a:solidFill>
                <a:latin typeface="Arial" panose="020B0604020202020204" pitchFamily="34" charset="0"/>
                <a:ea typeface="Stem Text Bold" pitchFamily="34" charset="-52"/>
                <a:cs typeface="Arial" panose="020B0604020202020204" pitchFamily="34" charset="0"/>
              </a:rPr>
              <a:t>установить тематическую картинку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500700" y="3357569"/>
            <a:ext cx="2751779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200" b="1" dirty="0" smtClean="0">
                <a:latin typeface="Arial" panose="020B0604020202020204" pitchFamily="34" charset="0"/>
                <a:ea typeface="Stem Text Bold" pitchFamily="34" charset="-52"/>
                <a:cs typeface="Arial" panose="020B0604020202020204" pitchFamily="34" charset="0"/>
              </a:rPr>
              <a:t>Фамилия</a:t>
            </a:r>
            <a:endParaRPr lang="en-US" sz="2200" b="1" dirty="0" smtClean="0">
              <a:latin typeface="Arial" panose="020B0604020202020204" pitchFamily="34" charset="0"/>
              <a:ea typeface="Stem Text Bold" pitchFamily="34" charset="-52"/>
              <a:cs typeface="Arial" panose="020B0604020202020204" pitchFamily="34" charset="0"/>
            </a:endParaRPr>
          </a:p>
          <a:p>
            <a:r>
              <a:rPr lang="ru-RU" sz="2200" b="1" dirty="0" smtClean="0">
                <a:latin typeface="Arial" panose="020B0604020202020204" pitchFamily="34" charset="0"/>
                <a:ea typeface="Stem Text Bold" pitchFamily="34" charset="-52"/>
                <a:cs typeface="Arial" panose="020B0604020202020204" pitchFamily="34" charset="0"/>
              </a:rPr>
              <a:t>Имя Отчество</a:t>
            </a:r>
          </a:p>
          <a:p>
            <a:endParaRPr lang="ru-RU" sz="2000" i="1" dirty="0" smtClean="0">
              <a:latin typeface="Arial Black" panose="020B0A04020102020204" pitchFamily="34" charset="0"/>
              <a:ea typeface="Stem Text Bold" pitchFamily="34" charset="-52"/>
              <a:cs typeface="Arial" pitchFamily="34" charset="0"/>
            </a:endParaRPr>
          </a:p>
          <a:p>
            <a:r>
              <a:rPr lang="ru-RU" sz="1600" i="1" dirty="0" smtClean="0">
                <a:latin typeface="Arial" panose="020B0604020202020204" pitchFamily="34" charset="0"/>
                <a:ea typeface="Stem Text" pitchFamily="34" charset="-52"/>
                <a:cs typeface="Arial" panose="020B0604020202020204" pitchFamily="34" charset="0"/>
              </a:rPr>
              <a:t>курс, группа, факультет, </a:t>
            </a:r>
          </a:p>
          <a:p>
            <a:r>
              <a:rPr lang="ru-RU" sz="1600" i="1" dirty="0" smtClean="0">
                <a:latin typeface="Arial" panose="020B0604020202020204" pitchFamily="34" charset="0"/>
                <a:ea typeface="Stem Text" pitchFamily="34" charset="-52"/>
                <a:cs typeface="Arial" panose="020B0604020202020204" pitchFamily="34" charset="0"/>
              </a:rPr>
              <a:t>должность</a:t>
            </a:r>
            <a:endParaRPr lang="ru-RU" sz="1600" i="1" dirty="0">
              <a:latin typeface="Arial" panose="020B0604020202020204" pitchFamily="34" charset="0"/>
              <a:ea typeface="Stem Text" pitchFamily="34" charset="-52"/>
              <a:cs typeface="Arial" panose="020B0604020202020204" pitchFamily="34" charset="0"/>
            </a:endParaRPr>
          </a:p>
        </p:txBody>
      </p:sp>
      <p:sp>
        <p:nvSpPr>
          <p:cNvPr id="9" name="Подзаголовок 2"/>
          <p:cNvSpPr txBox="1">
            <a:spLocks/>
          </p:cNvSpPr>
          <p:nvPr/>
        </p:nvSpPr>
        <p:spPr>
          <a:xfrm>
            <a:off x="5500694" y="1857371"/>
            <a:ext cx="1143008" cy="4286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000" dirty="0">
                <a:latin typeface="Arial" panose="020B0604020202020204" pitchFamily="34" charset="0"/>
                <a:ea typeface="Stem Text" pitchFamily="34" charset="-52"/>
                <a:cs typeface="Arial" panose="020B0604020202020204" pitchFamily="34" charset="0"/>
              </a:rPr>
              <a:t>n</a:t>
            </a:r>
            <a:r>
              <a:rPr kumimoji="0" lang="en-US" sz="20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Stem Text" pitchFamily="34" charset="-52"/>
                <a:cs typeface="Arial" panose="020B0604020202020204" pitchFamily="34" charset="0"/>
              </a:rPr>
              <a:t>stu.ru</a:t>
            </a:r>
            <a:endParaRPr kumimoji="0" lang="ru-RU" sz="200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Arial" panose="020B0604020202020204" pitchFamily="34" charset="0"/>
              <a:ea typeface="Stem Text" pitchFamily="34" charset="-52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500696" y="1190145"/>
            <a:ext cx="326724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Arial" panose="020B0604020202020204" pitchFamily="34" charset="0"/>
                <a:ea typeface="Stem Text" pitchFamily="34" charset="-52"/>
                <a:cs typeface="Arial" panose="020B0604020202020204" pitchFamily="34" charset="0"/>
              </a:rPr>
              <a:t>Новосибирский государственный</a:t>
            </a:r>
          </a:p>
          <a:p>
            <a:r>
              <a:rPr lang="ru-RU" sz="1400" dirty="0">
                <a:latin typeface="Arial" panose="020B0604020202020204" pitchFamily="34" charset="0"/>
                <a:ea typeface="Stem Text" pitchFamily="34" charset="-52"/>
                <a:cs typeface="Arial" panose="020B0604020202020204" pitchFamily="34" charset="0"/>
              </a:rPr>
              <a:t>т</a:t>
            </a:r>
            <a:r>
              <a:rPr lang="ru-RU" sz="1400" dirty="0" smtClean="0">
                <a:latin typeface="Arial" panose="020B0604020202020204" pitchFamily="34" charset="0"/>
                <a:ea typeface="Stem Text" pitchFamily="34" charset="-52"/>
                <a:cs typeface="Arial" panose="020B0604020202020204" pitchFamily="34" charset="0"/>
              </a:rPr>
              <a:t>ехнический университет НЭТИ</a:t>
            </a:r>
          </a:p>
          <a:p>
            <a:endParaRPr lang="ru-RU" sz="1400" dirty="0">
              <a:latin typeface="Arial" panose="020B0604020202020204" pitchFamily="34" charset="0"/>
              <a:ea typeface="Stem Text" pitchFamily="34" charset="-52"/>
              <a:cs typeface="Arial" panose="020B0604020202020204" pitchFamily="34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14788" y="469186"/>
            <a:ext cx="1520796" cy="4901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18992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57158" y="1059582"/>
            <a:ext cx="2232248" cy="936104"/>
          </a:xfrm>
          <a:prstGeom prst="rect">
            <a:avLst/>
          </a:prstGeom>
          <a:solidFill>
            <a:srgbClr val="7D092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ТЕХНИЧЕСКИЕ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79695" y="2283718"/>
            <a:ext cx="2232248" cy="936104"/>
          </a:xfrm>
          <a:prstGeom prst="rect">
            <a:avLst/>
          </a:prstGeom>
          <a:solidFill>
            <a:srgbClr val="7D092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ЭКОНОМИЧЕСКИЕ</a:t>
            </a:r>
            <a:endParaRPr lang="ru-RU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79695" y="3507854"/>
            <a:ext cx="2232248" cy="936104"/>
          </a:xfrm>
          <a:prstGeom prst="rect">
            <a:avLst/>
          </a:prstGeom>
          <a:solidFill>
            <a:srgbClr val="7D092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ГУМАНИТАРНЫЕ</a:t>
            </a:r>
            <a:endParaRPr lang="ru-RU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1520" y="297458"/>
            <a:ext cx="672607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НАБОР ПО НАПРАВЛЕНИЯМ</a:t>
            </a:r>
            <a:endParaRPr lang="ru-RU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ятиугольник 6"/>
          <p:cNvSpPr/>
          <p:nvPr/>
        </p:nvSpPr>
        <p:spPr>
          <a:xfrm>
            <a:off x="2848857" y="1061122"/>
            <a:ext cx="2291548" cy="936104"/>
          </a:xfrm>
          <a:prstGeom prst="homePlat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r>
              <a:rPr lang="ru-RU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2952</a:t>
            </a:r>
            <a:endParaRPr lang="ru-RU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ятиугольник 7"/>
          <p:cNvSpPr/>
          <p:nvPr/>
        </p:nvSpPr>
        <p:spPr>
          <a:xfrm>
            <a:off x="2915816" y="2283718"/>
            <a:ext cx="2291548" cy="936104"/>
          </a:xfrm>
          <a:prstGeom prst="homePlat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r>
              <a:rPr lang="ru-RU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508</a:t>
            </a:r>
            <a:endParaRPr lang="ru-RU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Пятиугольник 8"/>
          <p:cNvSpPr/>
          <p:nvPr/>
        </p:nvSpPr>
        <p:spPr>
          <a:xfrm>
            <a:off x="2915816" y="3507854"/>
            <a:ext cx="2291548" cy="936104"/>
          </a:xfrm>
          <a:prstGeom prst="homePlat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r>
              <a:rPr lang="ru-RU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807</a:t>
            </a:r>
            <a:endParaRPr lang="ru-RU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Пятиугольник 9"/>
          <p:cNvSpPr/>
          <p:nvPr/>
        </p:nvSpPr>
        <p:spPr>
          <a:xfrm>
            <a:off x="5508104" y="1059582"/>
            <a:ext cx="2291548" cy="936104"/>
          </a:xfrm>
          <a:prstGeom prst="homePlat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r>
              <a:rPr lang="ru-RU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3058</a:t>
            </a:r>
            <a:endParaRPr lang="ru-RU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Пятиугольник 10"/>
          <p:cNvSpPr/>
          <p:nvPr/>
        </p:nvSpPr>
        <p:spPr>
          <a:xfrm>
            <a:off x="5510967" y="2300052"/>
            <a:ext cx="2291548" cy="936104"/>
          </a:xfrm>
          <a:prstGeom prst="homePlat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r>
              <a:rPr lang="ru-RU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606</a:t>
            </a:r>
            <a:endParaRPr lang="ru-RU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Пятиугольник 11"/>
          <p:cNvSpPr/>
          <p:nvPr/>
        </p:nvSpPr>
        <p:spPr>
          <a:xfrm>
            <a:off x="5508104" y="3540522"/>
            <a:ext cx="2291548" cy="936104"/>
          </a:xfrm>
          <a:prstGeom prst="homePlat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r>
              <a:rPr lang="ru-RU" sz="4000" b="1" dirty="0">
                <a:latin typeface="Arial" panose="020B0604020202020204" pitchFamily="34" charset="0"/>
                <a:cs typeface="Arial" panose="020B0604020202020204" pitchFamily="34" charset="0"/>
              </a:rPr>
              <a:t>881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915816" y="1043600"/>
            <a:ext cx="6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2016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915816" y="2283718"/>
            <a:ext cx="6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2016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938353" y="3507854"/>
            <a:ext cx="6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2016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529026" y="1043600"/>
            <a:ext cx="6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2017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529026" y="2283718"/>
            <a:ext cx="7120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2017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551563" y="3507854"/>
            <a:ext cx="6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2017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54698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158" y="357175"/>
            <a:ext cx="8143932" cy="461665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ЗАГОЛОВОК СЛАЙДА 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(кегль не менее 24, жирный, верхний регистр)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57158" y="1142990"/>
            <a:ext cx="8072494" cy="2714644"/>
          </a:xfrm>
          <a:prstGeom prst="rect">
            <a:avLst/>
          </a:prstGeom>
          <a:noFill/>
        </p:spPr>
        <p:txBody>
          <a:bodyPr wrap="square" lIns="0" rtlCol="0">
            <a:noAutofit/>
          </a:bodyPr>
          <a:lstStyle/>
          <a:p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Текст слайда (кегль не менее 1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11545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2668" y="1111929"/>
            <a:ext cx="958660" cy="1077218"/>
          </a:xfrm>
          <a:prstGeom prst="rect">
            <a:avLst/>
          </a:prstGeom>
          <a:noFill/>
        </p:spPr>
        <p:txBody>
          <a:bodyPr wrap="none" lIns="0" rtlCol="0">
            <a:spAutoFit/>
          </a:bodyPr>
          <a:lstStyle/>
          <a:p>
            <a:pPr indent="85725">
              <a:buBlip>
                <a:blip r:embed="rId2"/>
              </a:buBlip>
            </a:pP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Пункт 1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indent="85725">
              <a:buBlip>
                <a:blip r:embed="rId2"/>
              </a:buBlip>
            </a:pP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Пункт 2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indent="85725">
              <a:buBlip>
                <a:blip r:embed="rId2"/>
              </a:buBlip>
            </a:pP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Пункт 3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indent="85725">
              <a:buBlip>
                <a:blip r:embed="rId2"/>
              </a:buBlip>
            </a:pPr>
            <a:endParaRPr lang="en-US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037112" y="1111929"/>
            <a:ext cx="2626104" cy="1815882"/>
          </a:xfrm>
          <a:prstGeom prst="rect">
            <a:avLst/>
          </a:prstGeom>
          <a:noFill/>
        </p:spPr>
        <p:txBody>
          <a:bodyPr wrap="none" lIns="0" rtlCol="0">
            <a:spAutoFit/>
          </a:bodyPr>
          <a:lstStyle/>
          <a:p>
            <a:pPr indent="85725">
              <a:buBlip>
                <a:blip r:embed="rId2"/>
              </a:buBlip>
            </a:pP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ГЛАВНЫЙ ПУНКТ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lvl="1" indent="85725">
              <a:buBlip>
                <a:blip r:embed="rId2"/>
              </a:buBlip>
            </a:pP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Подпункт 1</a:t>
            </a:r>
          </a:p>
          <a:p>
            <a:pPr lvl="1" indent="85725">
              <a:buBlip>
                <a:blip r:embed="rId2"/>
              </a:buBlip>
            </a:pP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Подпункт 1</a:t>
            </a:r>
            <a:endParaRPr lang="en-US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 indent="85725">
              <a:buBlip>
                <a:blip r:embed="rId2"/>
              </a:buBlip>
            </a:pP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Подпункт 2</a:t>
            </a:r>
          </a:p>
          <a:p>
            <a:pPr lvl="2" indent="85725">
              <a:buBlip>
                <a:blip r:embed="rId2"/>
              </a:buBlip>
            </a:pP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Подпункт 2</a:t>
            </a:r>
          </a:p>
          <a:p>
            <a:pPr lvl="3" indent="85725">
              <a:buBlip>
                <a:blip r:embed="rId2"/>
              </a:buBlip>
            </a:pP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Подпункт 3</a:t>
            </a:r>
            <a:endParaRPr lang="en-US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85725">
              <a:buBlip>
                <a:blip r:embed="rId2"/>
              </a:buBlip>
            </a:pPr>
            <a:endParaRPr lang="en-US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57158" y="357175"/>
            <a:ext cx="8143932" cy="461665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ЗАГОЛОВОК СЛАЙДА 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(кегль не менее 24, жирный, верхний регистр)</a:t>
            </a:r>
          </a:p>
        </p:txBody>
      </p:sp>
    </p:spTree>
    <p:extLst>
      <p:ext uri="{BB962C8B-B14F-4D97-AF65-F5344CB8AC3E}">
        <p14:creationId xmlns:p14="http://schemas.microsoft.com/office/powerpoint/2010/main" val="32701935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3330799"/>
              </p:ext>
            </p:extLst>
          </p:nvPr>
        </p:nvGraphicFramePr>
        <p:xfrm>
          <a:off x="357158" y="428610"/>
          <a:ext cx="8429686" cy="2786082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428628"/>
                <a:gridCol w="1285884"/>
                <a:gridCol w="1357322"/>
                <a:gridCol w="1357322"/>
                <a:gridCol w="1357322"/>
                <a:gridCol w="1214446"/>
                <a:gridCol w="1428762"/>
              </a:tblGrid>
              <a:tr h="464347">
                <a:tc gridSpan="7">
                  <a:txBody>
                    <a:bodyPr/>
                    <a:lstStyle/>
                    <a:p>
                      <a:pPr>
                        <a:tabLst>
                          <a:tab pos="1790700" algn="l"/>
                        </a:tabLst>
                      </a:pPr>
                      <a:r>
                        <a:rPr lang="ru-RU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НАЗВАНИЕ</a:t>
                      </a:r>
                      <a:r>
                        <a:rPr lang="ru-RU" sz="2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ТАБЛИЦЫ</a:t>
                      </a:r>
                      <a:endParaRPr lang="ru-RU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C5C2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C5C2C"/>
                    </a:solidFill>
                  </a:tcPr>
                </a:tc>
              </a:tr>
              <a:tr h="464347">
                <a:tc>
                  <a:txBody>
                    <a:bodyPr/>
                    <a:lstStyle/>
                    <a:p>
                      <a:endParaRPr lang="ru-RU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Столбец</a:t>
                      </a:r>
                      <a:r>
                        <a:rPr lang="ru-RU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</a:t>
                      </a:r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Столбец 2</a:t>
                      </a:r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Столбец 3</a:t>
                      </a:r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Столбец 4</a:t>
                      </a:r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Столбец</a:t>
                      </a:r>
                      <a:r>
                        <a:rPr lang="ru-RU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Столбец 6</a:t>
                      </a:r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464347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4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464347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ru-RU" sz="14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464347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ru-RU" sz="14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464347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ru-RU" sz="14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772470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2092588298"/>
              </p:ext>
            </p:extLst>
          </p:nvPr>
        </p:nvGraphicFramePr>
        <p:xfrm>
          <a:off x="357158" y="1347614"/>
          <a:ext cx="7527210" cy="30963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6084168" y="339502"/>
            <a:ext cx="299070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Для редакции числовых значений и наименований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ru-RU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ru-RU" sz="1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правая кнопка мыши</a:t>
            </a:r>
            <a:r>
              <a:rPr lang="en-US" sz="1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значению – изменить данные – выдает </a:t>
            </a:r>
            <a:r>
              <a:rPr lang="en-US" sz="1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excel </a:t>
            </a:r>
            <a:r>
              <a:rPr lang="ru-RU" sz="1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таблицу –</a:t>
            </a:r>
          </a:p>
          <a:p>
            <a:r>
              <a:rPr lang="ru-RU" sz="1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</a:t>
            </a:r>
            <a:r>
              <a:rPr lang="ru-RU" sz="1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зменяем, добавляем.</a:t>
            </a:r>
            <a:endParaRPr lang="ru-RU" sz="1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251520" y="348630"/>
            <a:ext cx="3322712" cy="71095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ГРАФИК</a:t>
            </a:r>
            <a:endParaRPr lang="ru-RU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65432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915816" y="411510"/>
            <a:ext cx="1224136" cy="122413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atin typeface="Arial" panose="020B0604020202020204" pitchFamily="34" charset="0"/>
            </a:endParaRPr>
          </a:p>
        </p:txBody>
      </p:sp>
      <p:sp>
        <p:nvSpPr>
          <p:cNvPr id="4" name="TextBox 71"/>
          <p:cNvSpPr txBox="1">
            <a:spLocks noChangeArrowheads="1"/>
          </p:cNvSpPr>
          <p:nvPr/>
        </p:nvSpPr>
        <p:spPr bwMode="auto">
          <a:xfrm>
            <a:off x="909696" y="699542"/>
            <a:ext cx="1592053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anchor="b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ru-RU" sz="1400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Arial" panose="020B0604020202020204" pitchFamily="34" charset="0"/>
              </a:rPr>
              <a:t>Текст 1</a:t>
            </a:r>
            <a:endParaRPr lang="en-US" sz="1400" dirty="0">
              <a:solidFill>
                <a:schemeClr val="tx1">
                  <a:lumMod val="85000"/>
                  <a:lumOff val="15000"/>
                </a:schemeClr>
              </a:solidFill>
              <a:cs typeface="Arial" panose="020B0604020202020204" pitchFamily="34" charset="0"/>
            </a:endParaRPr>
          </a:p>
        </p:txBody>
      </p:sp>
      <p:cxnSp>
        <p:nvCxnSpPr>
          <p:cNvPr id="5" name="Straight Arrow Connector 72"/>
          <p:cNvCxnSpPr/>
          <p:nvPr/>
        </p:nvCxnSpPr>
        <p:spPr bwMode="auto">
          <a:xfrm>
            <a:off x="909696" y="1000935"/>
            <a:ext cx="1790096" cy="3193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9B9B9B"/>
            </a:solidFill>
            <a:prstDash val="solid"/>
            <a:round/>
            <a:headEnd type="none" w="med" len="med"/>
            <a:tailEnd type="oval"/>
          </a:ln>
          <a:effectLst>
            <a:outerShdw blurRad="12700" dist="12700" dir="5400000" algn="t" rotWithShape="0">
              <a:schemeClr val="tx1">
                <a:alpha val="50000"/>
              </a:schemeClr>
            </a:outerShdw>
          </a:effectLst>
        </p:spPr>
      </p:cxnSp>
      <p:cxnSp>
        <p:nvCxnSpPr>
          <p:cNvPr id="6" name="Straight Arrow Connector 75"/>
          <p:cNvCxnSpPr/>
          <p:nvPr/>
        </p:nvCxnSpPr>
        <p:spPr bwMode="auto">
          <a:xfrm flipH="1">
            <a:off x="6136825" y="2349342"/>
            <a:ext cx="1819551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9B9B9B"/>
            </a:solidFill>
            <a:prstDash val="solid"/>
            <a:round/>
            <a:headEnd type="none" w="med" len="med"/>
            <a:tailEnd type="oval"/>
          </a:ln>
          <a:effectLst>
            <a:outerShdw blurRad="12700" dist="12700" dir="5400000" algn="t" rotWithShape="0">
              <a:schemeClr val="tx1">
                <a:alpha val="50000"/>
              </a:schemeClr>
            </a:outerShdw>
          </a:effectLst>
        </p:spPr>
      </p:cxnSp>
      <p:cxnSp>
        <p:nvCxnSpPr>
          <p:cNvPr id="7" name="Straight Arrow Connector 73"/>
          <p:cNvCxnSpPr/>
          <p:nvPr/>
        </p:nvCxnSpPr>
        <p:spPr bwMode="auto">
          <a:xfrm flipH="1">
            <a:off x="6012160" y="1007319"/>
            <a:ext cx="1944216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9B9B9B"/>
            </a:solidFill>
            <a:prstDash val="solid"/>
            <a:round/>
            <a:headEnd type="none" w="med" len="med"/>
            <a:tailEnd type="oval"/>
          </a:ln>
          <a:effectLst>
            <a:outerShdw blurRad="12700" dist="12700" dir="5400000" algn="t" rotWithShape="0">
              <a:schemeClr val="tx1">
                <a:alpha val="50000"/>
              </a:schemeClr>
            </a:outerShdw>
          </a:effectLst>
        </p:spPr>
      </p:cxnSp>
      <p:cxnSp>
        <p:nvCxnSpPr>
          <p:cNvPr id="8" name="Straight Arrow Connector 79"/>
          <p:cNvCxnSpPr/>
          <p:nvPr/>
        </p:nvCxnSpPr>
        <p:spPr bwMode="auto">
          <a:xfrm flipH="1">
            <a:off x="6136825" y="3723878"/>
            <a:ext cx="1819551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9B9B9B"/>
            </a:solidFill>
            <a:prstDash val="solid"/>
            <a:round/>
            <a:headEnd type="none" w="med" len="med"/>
            <a:tailEnd type="oval"/>
          </a:ln>
          <a:effectLst>
            <a:outerShdw blurRad="12700" dist="12700" dir="5400000" algn="t" rotWithShape="0">
              <a:schemeClr val="tx1">
                <a:alpha val="50000"/>
              </a:schemeClr>
            </a:outerShdw>
          </a:effectLst>
        </p:spPr>
      </p:cxnSp>
      <p:sp>
        <p:nvSpPr>
          <p:cNvPr id="9" name="TextBox 71"/>
          <p:cNvSpPr txBox="1">
            <a:spLocks noChangeArrowheads="1"/>
          </p:cNvSpPr>
          <p:nvPr/>
        </p:nvSpPr>
        <p:spPr bwMode="auto">
          <a:xfrm>
            <a:off x="899592" y="2006241"/>
            <a:ext cx="1592053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anchor="b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ru-RU" sz="1400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Arial" panose="020B0604020202020204" pitchFamily="34" charset="0"/>
              </a:rPr>
              <a:t>Текст 2</a:t>
            </a:r>
          </a:p>
        </p:txBody>
      </p:sp>
      <p:grpSp>
        <p:nvGrpSpPr>
          <p:cNvPr id="10" name="Группа 9"/>
          <p:cNvGrpSpPr/>
          <p:nvPr/>
        </p:nvGrpSpPr>
        <p:grpSpPr>
          <a:xfrm>
            <a:off x="899592" y="3416101"/>
            <a:ext cx="1800201" cy="307777"/>
            <a:chOff x="1187624" y="1686263"/>
            <a:chExt cx="1990493" cy="307777"/>
          </a:xfrm>
        </p:grpSpPr>
        <p:sp>
          <p:nvSpPr>
            <p:cNvPr id="11" name="TextBox 71"/>
            <p:cNvSpPr txBox="1">
              <a:spLocks noChangeArrowheads="1"/>
            </p:cNvSpPr>
            <p:nvPr/>
          </p:nvSpPr>
          <p:spPr bwMode="auto">
            <a:xfrm>
              <a:off x="1187624" y="1686263"/>
              <a:ext cx="1592053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anchor="b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r>
                <a:rPr lang="ru-RU" sz="14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anose="020B0604020202020204" pitchFamily="34" charset="0"/>
                </a:rPr>
                <a:t>Текст 3</a:t>
              </a:r>
            </a:p>
          </p:txBody>
        </p:sp>
        <p:cxnSp>
          <p:nvCxnSpPr>
            <p:cNvPr id="12" name="Straight Arrow Connector 72"/>
            <p:cNvCxnSpPr/>
            <p:nvPr/>
          </p:nvCxnSpPr>
          <p:spPr bwMode="auto">
            <a:xfrm>
              <a:off x="1187624" y="1994040"/>
              <a:ext cx="1990493" cy="0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rgbClr val="9B9B9B"/>
              </a:solidFill>
              <a:prstDash val="solid"/>
              <a:round/>
              <a:headEnd type="none" w="med" len="med"/>
              <a:tailEnd type="oval"/>
            </a:ln>
            <a:effectLst>
              <a:outerShdw blurRad="12700" dist="12700" dir="5400000" algn="t" rotWithShape="0">
                <a:schemeClr val="tx1">
                  <a:alpha val="50000"/>
                </a:schemeClr>
              </a:outerShdw>
            </a:effectLst>
          </p:spPr>
        </p:cxnSp>
      </p:grpSp>
      <p:sp>
        <p:nvSpPr>
          <p:cNvPr id="13" name="TextBox 71"/>
          <p:cNvSpPr txBox="1">
            <a:spLocks noChangeArrowheads="1"/>
          </p:cNvSpPr>
          <p:nvPr/>
        </p:nvSpPr>
        <p:spPr bwMode="auto">
          <a:xfrm>
            <a:off x="6436331" y="693158"/>
            <a:ext cx="1592053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anchor="b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/>
            <a:r>
              <a:rPr lang="ru-RU" sz="1400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Arial" panose="020B0604020202020204" pitchFamily="34" charset="0"/>
              </a:rPr>
              <a:t>Текст 4</a:t>
            </a:r>
          </a:p>
        </p:txBody>
      </p:sp>
      <p:sp>
        <p:nvSpPr>
          <p:cNvPr id="14" name="TextBox 71"/>
          <p:cNvSpPr txBox="1">
            <a:spLocks noChangeArrowheads="1"/>
          </p:cNvSpPr>
          <p:nvPr/>
        </p:nvSpPr>
        <p:spPr bwMode="auto">
          <a:xfrm>
            <a:off x="6516216" y="2041565"/>
            <a:ext cx="1592053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anchor="b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/>
            <a:r>
              <a:rPr lang="ru-RU" sz="1400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Arial" panose="020B0604020202020204" pitchFamily="34" charset="0"/>
              </a:rPr>
              <a:t>Текст 5</a:t>
            </a:r>
          </a:p>
        </p:txBody>
      </p:sp>
      <p:sp>
        <p:nvSpPr>
          <p:cNvPr id="15" name="TextBox 71"/>
          <p:cNvSpPr txBox="1">
            <a:spLocks noChangeArrowheads="1"/>
          </p:cNvSpPr>
          <p:nvPr/>
        </p:nvSpPr>
        <p:spPr bwMode="auto">
          <a:xfrm>
            <a:off x="6443147" y="3360717"/>
            <a:ext cx="1592053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anchor="b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/>
            <a:r>
              <a:rPr lang="ru-RU" sz="1400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Arial" panose="020B0604020202020204" pitchFamily="34" charset="0"/>
              </a:rPr>
              <a:t>Текст 6</a:t>
            </a:r>
          </a:p>
        </p:txBody>
      </p:sp>
      <p:cxnSp>
        <p:nvCxnSpPr>
          <p:cNvPr id="16" name="Straight Arrow Connector 72"/>
          <p:cNvCxnSpPr/>
          <p:nvPr/>
        </p:nvCxnSpPr>
        <p:spPr bwMode="auto">
          <a:xfrm>
            <a:off x="915094" y="2349342"/>
            <a:ext cx="1784698" cy="6384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9B9B9B"/>
            </a:solidFill>
            <a:prstDash val="solid"/>
            <a:round/>
            <a:headEnd type="none" w="med" len="med"/>
            <a:tailEnd type="oval"/>
          </a:ln>
          <a:effectLst>
            <a:outerShdw blurRad="12700" dist="12700" dir="5400000" algn="t" rotWithShape="0">
              <a:schemeClr val="tx1">
                <a:alpha val="50000"/>
              </a:schemeClr>
            </a:outerShdw>
          </a:effectLst>
        </p:spPr>
      </p:cxnSp>
      <p:sp>
        <p:nvSpPr>
          <p:cNvPr id="17" name="Прямоугольник 16"/>
          <p:cNvSpPr/>
          <p:nvPr/>
        </p:nvSpPr>
        <p:spPr>
          <a:xfrm>
            <a:off x="2906739" y="1765816"/>
            <a:ext cx="1224136" cy="122413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atin typeface="Arial" panose="020B0604020202020204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2906739" y="3147814"/>
            <a:ext cx="1224136" cy="122413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atin typeface="Arial" panose="020B0604020202020204" pitchFamily="34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4572000" y="411510"/>
            <a:ext cx="1224136" cy="122413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atin typeface="Arial" panose="020B0604020202020204" pitchFamily="34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4572000" y="1765816"/>
            <a:ext cx="1224136" cy="122413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atin typeface="Arial" panose="020B0604020202020204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4572000" y="3147814"/>
            <a:ext cx="1224136" cy="122413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atin typeface="Arial" panose="020B0604020202020204" pitchFamily="34" charset="0"/>
            </a:endParaRPr>
          </a:p>
        </p:txBody>
      </p:sp>
      <p:sp>
        <p:nvSpPr>
          <p:cNvPr id="22" name="TextBox 71"/>
          <p:cNvSpPr txBox="1">
            <a:spLocks noChangeArrowheads="1"/>
          </p:cNvSpPr>
          <p:nvPr/>
        </p:nvSpPr>
        <p:spPr bwMode="auto">
          <a:xfrm>
            <a:off x="3118253" y="776486"/>
            <a:ext cx="159205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anchor="b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ru-RU" sz="1200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Arial" panose="020B0604020202020204" pitchFamily="34" charset="0"/>
              </a:rPr>
              <a:t>Картинка,</a:t>
            </a:r>
          </a:p>
          <a:p>
            <a:pPr eaLnBrk="1" hangingPunct="1"/>
            <a:r>
              <a:rPr lang="ru-RU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anose="020B0604020202020204" pitchFamily="34" charset="0"/>
              </a:rPr>
              <a:t>ч</a:t>
            </a:r>
            <a:r>
              <a:rPr lang="ru-RU" sz="1200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Arial" panose="020B0604020202020204" pitchFamily="34" charset="0"/>
              </a:rPr>
              <a:t>исло </a:t>
            </a:r>
            <a:r>
              <a:rPr lang="ru-RU" sz="1200" dirty="0" err="1" smtClean="0">
                <a:solidFill>
                  <a:schemeClr val="tx1">
                    <a:lumMod val="85000"/>
                    <a:lumOff val="15000"/>
                  </a:schemeClr>
                </a:solidFill>
                <a:cs typeface="Arial" panose="020B0604020202020204" pitchFamily="34" charset="0"/>
              </a:rPr>
              <a:t>и.т.д</a:t>
            </a:r>
            <a:r>
              <a:rPr lang="ru-RU" sz="1200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858516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19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9983"/>
          <a:stretch/>
        </p:blipFill>
        <p:spPr bwMode="auto">
          <a:xfrm>
            <a:off x="5720174" y="367449"/>
            <a:ext cx="1379897" cy="7203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0023580"/>
              </p:ext>
            </p:extLst>
          </p:nvPr>
        </p:nvGraphicFramePr>
        <p:xfrm>
          <a:off x="4487200" y="2211710"/>
          <a:ext cx="4384676" cy="224195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555738">
                  <a:extLst>
                    <a:ext uri="{9D8B030D-6E8A-4147-A177-3AD203B41FA5}">
                      <a16:colId xmlns="" xmlns:a16="http://schemas.microsoft.com/office/drawing/2014/main" val="2330513441"/>
                    </a:ext>
                  </a:extLst>
                </a:gridCol>
                <a:gridCol w="1414469">
                  <a:extLst>
                    <a:ext uri="{9D8B030D-6E8A-4147-A177-3AD203B41FA5}">
                      <a16:colId xmlns="" xmlns:a16="http://schemas.microsoft.com/office/drawing/2014/main" val="3457173109"/>
                    </a:ext>
                  </a:extLst>
                </a:gridCol>
                <a:gridCol w="1414469">
                  <a:extLst>
                    <a:ext uri="{9D8B030D-6E8A-4147-A177-3AD203B41FA5}">
                      <a16:colId xmlns="" xmlns:a16="http://schemas.microsoft.com/office/drawing/2014/main" val="300081960"/>
                    </a:ext>
                  </a:extLst>
                </a:gridCol>
              </a:tblGrid>
              <a:tr h="91713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Webometrics</a:t>
                      </a:r>
                      <a:endParaRPr lang="ru-RU" sz="14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/>
                      <a:endParaRPr lang="ru-RU" sz="14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51" marR="91451" marT="45724" marB="45724">
                    <a:solidFill>
                      <a:srgbClr val="0C5C2C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полугодие 20__ года</a:t>
                      </a:r>
                      <a:endParaRPr lang="ru-RU" sz="14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51" marR="91451" marT="45724" marB="45724">
                    <a:solidFill>
                      <a:srgbClr val="0C5C2C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полугодие 20__ года</a:t>
                      </a:r>
                      <a:endParaRPr lang="ru-RU" sz="14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51" marR="91451" marT="45724" marB="45724">
                    <a:solidFill>
                      <a:srgbClr val="0C5C2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101901151"/>
                  </a:ext>
                </a:extLst>
              </a:tr>
              <a:tr h="662408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Arial" panose="020B0604020202020204" pitchFamily="34" charset="0"/>
                          <a:ea typeface="Stem Bold" panose="020B0703020203020204" pitchFamily="34" charset="-52"/>
                          <a:cs typeface="Arial" panose="020B0604020202020204" pitchFamily="34" charset="0"/>
                        </a:rPr>
                        <a:t>Среди 25 000 вузов мира</a:t>
                      </a:r>
                      <a:endParaRPr lang="ru-RU" sz="1400" dirty="0">
                        <a:solidFill>
                          <a:srgbClr val="BC1312"/>
                        </a:solidFill>
                        <a:latin typeface="Arial" panose="020B0604020202020204" pitchFamily="34" charset="0"/>
                        <a:ea typeface="Stem Bold" panose="020B0703020203020204" pitchFamily="34" charset="-52"/>
                        <a:cs typeface="Arial" panose="020B0604020202020204" pitchFamily="34" charset="0"/>
                      </a:endParaRPr>
                    </a:p>
                  </a:txBody>
                  <a:tcPr marL="91451" marR="91451" marT="45724" marB="45724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 smtClean="0">
                          <a:latin typeface="Arial" panose="020B0604020202020204" pitchFamily="34" charset="0"/>
                          <a:ea typeface="Stem Bold" panose="020B0703020203020204" pitchFamily="34" charset="-52"/>
                          <a:cs typeface="Arial" panose="020B0604020202020204" pitchFamily="34" charset="0"/>
                        </a:rPr>
                        <a:t>2 666</a:t>
                      </a:r>
                      <a:endParaRPr lang="ru-RU" sz="1800" b="0" dirty="0" smtClean="0">
                        <a:solidFill>
                          <a:srgbClr val="BC1312"/>
                        </a:solidFill>
                        <a:latin typeface="Arial" panose="020B0604020202020204" pitchFamily="34" charset="0"/>
                        <a:ea typeface="Stem Bold" panose="020B0703020203020204" pitchFamily="34" charset="-52"/>
                        <a:cs typeface="Arial" panose="020B0604020202020204" pitchFamily="34" charset="0"/>
                      </a:endParaRPr>
                    </a:p>
                  </a:txBody>
                  <a:tcPr marL="91451" marR="91451" marT="45724" marB="45724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 smtClean="0">
                          <a:latin typeface="Arial" panose="020B0604020202020204" pitchFamily="34" charset="0"/>
                          <a:ea typeface="Stem Bold" panose="020B0703020203020204" pitchFamily="34" charset="-52"/>
                          <a:cs typeface="Arial" panose="020B0604020202020204" pitchFamily="34" charset="0"/>
                        </a:rPr>
                        <a:t>2</a:t>
                      </a:r>
                      <a:r>
                        <a:rPr lang="ru-RU" sz="1800" b="0" baseline="0" dirty="0" smtClean="0">
                          <a:latin typeface="Arial" panose="020B0604020202020204" pitchFamily="34" charset="0"/>
                          <a:ea typeface="Stem Bold" panose="020B0703020203020204" pitchFamily="34" charset="-52"/>
                          <a:cs typeface="Arial" panose="020B0604020202020204" pitchFamily="34" charset="0"/>
                        </a:rPr>
                        <a:t> 126</a:t>
                      </a:r>
                      <a:endParaRPr lang="ru-RU" sz="1800" b="0" dirty="0">
                        <a:solidFill>
                          <a:srgbClr val="BC1312"/>
                        </a:solidFill>
                        <a:latin typeface="Arial" panose="020B0604020202020204" pitchFamily="34" charset="0"/>
                        <a:ea typeface="Stem Bold" panose="020B0703020203020204" pitchFamily="34" charset="-52"/>
                        <a:cs typeface="Arial" panose="020B0604020202020204" pitchFamily="34" charset="0"/>
                      </a:endParaRPr>
                    </a:p>
                  </a:txBody>
                  <a:tcPr marL="91451" marR="91451" marT="45724" marB="45724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520427495"/>
                  </a:ext>
                </a:extLst>
              </a:tr>
              <a:tr h="662408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Arial" panose="020B0604020202020204" pitchFamily="34" charset="0"/>
                          <a:ea typeface="Stem Bold" panose="020B0703020203020204" pitchFamily="34" charset="-52"/>
                          <a:cs typeface="Arial" panose="020B0604020202020204" pitchFamily="34" charset="0"/>
                        </a:rPr>
                        <a:t>Среди 1 300 вузов России</a:t>
                      </a:r>
                      <a:endParaRPr lang="ru-RU" sz="1400" dirty="0">
                        <a:solidFill>
                          <a:srgbClr val="BC1312"/>
                        </a:solidFill>
                        <a:latin typeface="Arial" panose="020B0604020202020204" pitchFamily="34" charset="0"/>
                        <a:ea typeface="Stem Bold" panose="020B0703020203020204" pitchFamily="34" charset="-52"/>
                        <a:cs typeface="Arial" panose="020B0604020202020204" pitchFamily="34" charset="0"/>
                      </a:endParaRPr>
                    </a:p>
                  </a:txBody>
                  <a:tcPr marL="91451" marR="91451" marT="45724" marB="45724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 smtClean="0">
                          <a:latin typeface="Arial" panose="020B0604020202020204" pitchFamily="34" charset="0"/>
                          <a:ea typeface="Stem Bold" panose="020B0703020203020204" pitchFamily="34" charset="-52"/>
                          <a:cs typeface="Arial" panose="020B0604020202020204" pitchFamily="34" charset="0"/>
                        </a:rPr>
                        <a:t>26</a:t>
                      </a:r>
                      <a:endParaRPr lang="ru-RU" sz="1800" b="0" dirty="0">
                        <a:solidFill>
                          <a:srgbClr val="BC1312"/>
                        </a:solidFill>
                        <a:latin typeface="Arial" panose="020B0604020202020204" pitchFamily="34" charset="0"/>
                        <a:ea typeface="Stem Bold" panose="020B0703020203020204" pitchFamily="34" charset="-52"/>
                        <a:cs typeface="Arial" panose="020B0604020202020204" pitchFamily="34" charset="0"/>
                      </a:endParaRPr>
                    </a:p>
                  </a:txBody>
                  <a:tcPr marL="91451" marR="91451" marT="45724" marB="45724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 smtClean="0">
                          <a:latin typeface="Arial" panose="020B0604020202020204" pitchFamily="34" charset="0"/>
                          <a:ea typeface="Stem Bold" panose="020B0703020203020204" pitchFamily="34" charset="-52"/>
                          <a:cs typeface="Arial" panose="020B0604020202020204" pitchFamily="34" charset="0"/>
                        </a:rPr>
                        <a:t>22</a:t>
                      </a:r>
                      <a:endParaRPr lang="ru-RU" sz="1800" b="0" dirty="0">
                        <a:solidFill>
                          <a:srgbClr val="BC1312"/>
                        </a:solidFill>
                        <a:latin typeface="Arial" panose="020B0604020202020204" pitchFamily="34" charset="0"/>
                        <a:ea typeface="Stem Bold" panose="020B0703020203020204" pitchFamily="34" charset="-52"/>
                        <a:cs typeface="Arial" panose="020B0604020202020204" pitchFamily="34" charset="0"/>
                      </a:endParaRPr>
                    </a:p>
                  </a:txBody>
                  <a:tcPr marL="91451" marR="91451" marT="45724" marB="45724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579817533"/>
                  </a:ext>
                </a:extLst>
              </a:tr>
            </a:tbl>
          </a:graphicData>
        </a:graphic>
      </p:graphicFrame>
      <p:grpSp>
        <p:nvGrpSpPr>
          <p:cNvPr id="5" name="Группа 7"/>
          <p:cNvGrpSpPr>
            <a:grpSpLocks/>
          </p:cNvGrpSpPr>
          <p:nvPr/>
        </p:nvGrpSpPr>
        <p:grpSpPr bwMode="auto">
          <a:xfrm>
            <a:off x="1156078" y="1419620"/>
            <a:ext cx="679620" cy="664333"/>
            <a:chOff x="2728026" y="68"/>
            <a:chExt cx="1310632" cy="1506473"/>
          </a:xfrm>
          <a:solidFill>
            <a:srgbClr val="7D0925"/>
          </a:solidFill>
        </p:grpSpPr>
        <p:sp>
          <p:nvSpPr>
            <p:cNvPr id="6" name="Шестиугольник 12"/>
            <p:cNvSpPr/>
            <p:nvPr/>
          </p:nvSpPr>
          <p:spPr>
            <a:xfrm rot="5400000">
              <a:off x="2630105" y="97991"/>
              <a:ext cx="1506471" cy="131063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" name="Шестиугольник 4"/>
            <p:cNvSpPr txBox="1"/>
            <p:nvPr/>
          </p:nvSpPr>
          <p:spPr>
            <a:xfrm>
              <a:off x="2740438" y="68"/>
              <a:ext cx="1298220" cy="1506473"/>
            </a:xfrm>
            <a:prstGeom prst="rect">
              <a:avLst/>
            </a:prstGeom>
            <a:grp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37160" tIns="137160" rIns="137160" bIns="137160" spcCol="1270" anchor="ctr"/>
            <a:lstStyle/>
            <a:p>
              <a:pPr algn="ctr" defTabSz="1600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defRPr/>
              </a:pPr>
              <a:r>
                <a:rPr lang="en-US" sz="2800" b="1" i="1" dirty="0" smtClean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7</a:t>
              </a:r>
              <a:endParaRPr lang="ru-RU" sz="2800" b="1" i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8" name="Группа 9"/>
          <p:cNvGrpSpPr>
            <a:grpSpLocks/>
          </p:cNvGrpSpPr>
          <p:nvPr/>
        </p:nvGrpSpPr>
        <p:grpSpPr bwMode="auto">
          <a:xfrm>
            <a:off x="355337" y="1419622"/>
            <a:ext cx="688271" cy="655228"/>
            <a:chOff x="1312545" y="71"/>
            <a:chExt cx="1310630" cy="1506471"/>
          </a:xfrm>
          <a:solidFill>
            <a:srgbClr val="00B050"/>
          </a:solidFill>
        </p:grpSpPr>
        <p:sp>
          <p:nvSpPr>
            <p:cNvPr id="9" name="Шестиугольник 15"/>
            <p:cNvSpPr/>
            <p:nvPr/>
          </p:nvSpPr>
          <p:spPr>
            <a:xfrm rot="5400000">
              <a:off x="1214625" y="97991"/>
              <a:ext cx="1506471" cy="131063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Шестиугольник 8"/>
            <p:cNvSpPr txBox="1"/>
            <p:nvPr/>
          </p:nvSpPr>
          <p:spPr>
            <a:xfrm>
              <a:off x="1517479" y="235258"/>
              <a:ext cx="900761" cy="1036096"/>
            </a:xfrm>
            <a:prstGeom prst="rect">
              <a:avLst/>
            </a:prstGeom>
            <a:grp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0" tIns="0" rIns="0" bIns="0" spcCol="1270" anchor="ctr"/>
            <a:lstStyle/>
            <a:p>
              <a:pPr algn="ctr" defTabSz="889000" eaLnBrk="0" fontAlgn="base" hangingPunct="0">
                <a:lnSpc>
                  <a:spcPct val="90000"/>
                </a:lnSpc>
                <a:spcBef>
                  <a:spcPct val="0"/>
                </a:spcBef>
                <a:defRPr/>
              </a:pPr>
              <a:r>
                <a:rPr lang="en-US" sz="1200" b="1" i="1" dirty="0" smtClean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351</a:t>
              </a:r>
            </a:p>
            <a:p>
              <a:pPr algn="ctr" defTabSz="889000" eaLnBrk="0" fontAlgn="base" hangingPunct="0">
                <a:lnSpc>
                  <a:spcPct val="90000"/>
                </a:lnSpc>
                <a:spcBef>
                  <a:spcPct val="0"/>
                </a:spcBef>
                <a:defRPr/>
              </a:pPr>
              <a:r>
                <a:rPr lang="en-US" sz="1200" b="1" i="1" dirty="0" smtClean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-</a:t>
              </a:r>
            </a:p>
            <a:p>
              <a:pPr algn="ctr" defTabSz="889000" eaLnBrk="0" fontAlgn="base" hangingPunct="0">
                <a:lnSpc>
                  <a:spcPct val="90000"/>
                </a:lnSpc>
                <a:spcBef>
                  <a:spcPct val="0"/>
                </a:spcBef>
                <a:defRPr/>
              </a:pPr>
              <a:r>
                <a:rPr lang="en-US" sz="1200" b="1" i="1" dirty="0" smtClean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400</a:t>
              </a:r>
              <a:endParaRPr lang="ru-RU" sz="1200" b="1" i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1" name="Группа 7"/>
          <p:cNvGrpSpPr>
            <a:grpSpLocks/>
          </p:cNvGrpSpPr>
          <p:nvPr/>
        </p:nvGrpSpPr>
        <p:grpSpPr bwMode="auto">
          <a:xfrm>
            <a:off x="5292081" y="1419619"/>
            <a:ext cx="689240" cy="642499"/>
            <a:chOff x="2728026" y="70"/>
            <a:chExt cx="1310630" cy="1506471"/>
          </a:xfrm>
          <a:solidFill>
            <a:srgbClr val="7D0925"/>
          </a:solidFill>
        </p:grpSpPr>
        <p:sp>
          <p:nvSpPr>
            <p:cNvPr id="12" name="Шестиугольник 18"/>
            <p:cNvSpPr/>
            <p:nvPr/>
          </p:nvSpPr>
          <p:spPr>
            <a:xfrm rot="5400000">
              <a:off x="2630105" y="97991"/>
              <a:ext cx="1506471" cy="131063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3" name="Шестиугольник 4"/>
            <p:cNvSpPr txBox="1"/>
            <p:nvPr/>
          </p:nvSpPr>
          <p:spPr>
            <a:xfrm>
              <a:off x="2728026" y="70"/>
              <a:ext cx="1310630" cy="1506469"/>
            </a:xfrm>
            <a:prstGeom prst="rect">
              <a:avLst/>
            </a:prstGeom>
            <a:grp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37160" tIns="137160" rIns="137160" bIns="137160" spcCol="1270" anchor="ctr"/>
            <a:lstStyle/>
            <a:p>
              <a:pPr algn="ctr" defTabSz="1600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defRPr/>
              </a:pPr>
              <a:r>
                <a:rPr lang="en-US" sz="2800" b="1" i="1" dirty="0" smtClean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13</a:t>
              </a:r>
              <a:endParaRPr lang="ru-RU" sz="2800" b="1" i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4" name="Группа 9"/>
          <p:cNvGrpSpPr>
            <a:grpSpLocks/>
          </p:cNvGrpSpPr>
          <p:nvPr/>
        </p:nvGrpSpPr>
        <p:grpSpPr bwMode="auto">
          <a:xfrm>
            <a:off x="4499993" y="1419620"/>
            <a:ext cx="654062" cy="642500"/>
            <a:chOff x="1312545" y="71"/>
            <a:chExt cx="1310630" cy="1506471"/>
          </a:xfrm>
          <a:solidFill>
            <a:srgbClr val="0C5C2C"/>
          </a:solidFill>
        </p:grpSpPr>
        <p:sp>
          <p:nvSpPr>
            <p:cNvPr id="15" name="Шестиугольник 21"/>
            <p:cNvSpPr/>
            <p:nvPr/>
          </p:nvSpPr>
          <p:spPr>
            <a:xfrm rot="5400000">
              <a:off x="1214625" y="97991"/>
              <a:ext cx="1506471" cy="131063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6" name="Шестиугольник 8"/>
            <p:cNvSpPr txBox="1"/>
            <p:nvPr/>
          </p:nvSpPr>
          <p:spPr>
            <a:xfrm>
              <a:off x="1517479" y="235258"/>
              <a:ext cx="900761" cy="1036096"/>
            </a:xfrm>
            <a:prstGeom prst="rect">
              <a:avLst/>
            </a:prstGeom>
            <a:grp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0" tIns="0" rIns="0" bIns="0" spcCol="1270" anchor="ctr"/>
            <a:lstStyle/>
            <a:p>
              <a:pPr algn="ctr" defTabSz="889000" eaLnBrk="0" fontAlgn="base" hangingPunct="0">
                <a:lnSpc>
                  <a:spcPct val="90000"/>
                </a:lnSpc>
                <a:spcBef>
                  <a:spcPct val="0"/>
                </a:spcBef>
                <a:defRPr/>
              </a:pPr>
              <a:r>
                <a:rPr lang="en-US" sz="1400" b="1" i="1" dirty="0" smtClean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401</a:t>
              </a:r>
            </a:p>
            <a:p>
              <a:pPr algn="ctr" defTabSz="889000" eaLnBrk="0" fontAlgn="base" hangingPunct="0">
                <a:lnSpc>
                  <a:spcPct val="90000"/>
                </a:lnSpc>
                <a:spcBef>
                  <a:spcPct val="0"/>
                </a:spcBef>
                <a:defRPr/>
              </a:pPr>
              <a:r>
                <a:rPr lang="en-US" sz="1400" b="1" i="1" dirty="0" smtClean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-</a:t>
              </a:r>
            </a:p>
            <a:p>
              <a:pPr algn="ctr" defTabSz="889000" eaLnBrk="0" fontAlgn="base" hangingPunct="0">
                <a:lnSpc>
                  <a:spcPct val="90000"/>
                </a:lnSpc>
                <a:spcBef>
                  <a:spcPct val="0"/>
                </a:spcBef>
                <a:defRPr/>
              </a:pPr>
              <a:r>
                <a:rPr lang="en-US" sz="1400" b="1" i="1" dirty="0" smtClean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450</a:t>
              </a:r>
              <a:endParaRPr lang="ru-RU" sz="1400" b="1" i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aphicFrame>
        <p:nvGraphicFramePr>
          <p:cNvPr id="17" name="Таблица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9106550"/>
              </p:ext>
            </p:extLst>
          </p:nvPr>
        </p:nvGraphicFramePr>
        <p:xfrm>
          <a:off x="357157" y="2211710"/>
          <a:ext cx="3710788" cy="2209779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316634">
                  <a:extLst>
                    <a:ext uri="{9D8B030D-6E8A-4147-A177-3AD203B41FA5}">
                      <a16:colId xmlns="" xmlns:a16="http://schemas.microsoft.com/office/drawing/2014/main" val="2330513441"/>
                    </a:ext>
                  </a:extLst>
                </a:gridCol>
                <a:gridCol w="1197077">
                  <a:extLst>
                    <a:ext uri="{9D8B030D-6E8A-4147-A177-3AD203B41FA5}">
                      <a16:colId xmlns="" xmlns:a16="http://schemas.microsoft.com/office/drawing/2014/main" val="3457173109"/>
                    </a:ext>
                  </a:extLst>
                </a:gridCol>
                <a:gridCol w="1197077">
                  <a:extLst>
                    <a:ext uri="{9D8B030D-6E8A-4147-A177-3AD203B41FA5}">
                      <a16:colId xmlns="" xmlns:a16="http://schemas.microsoft.com/office/drawing/2014/main" val="300081960"/>
                    </a:ext>
                  </a:extLst>
                </a:gridCol>
              </a:tblGrid>
              <a:tr h="900193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«</a:t>
                      </a:r>
                      <a:r>
                        <a:rPr kumimoji="0" lang="ru-RU" altLang="ru-RU" sz="1400" b="1" i="0" u="sng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SCImago</a:t>
                      </a:r>
                      <a:r>
                        <a:rPr kumimoji="0" lang="ru-RU" altLang="ru-RU" sz="14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ru-RU" altLang="ru-RU" sz="1400" b="1" i="0" u="sng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Institutions</a:t>
                      </a:r>
                      <a:r>
                        <a:rPr kumimoji="0" lang="ru-RU" altLang="ru-RU" sz="14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ru-RU" altLang="ru-RU" sz="1400" b="1" i="0" u="sng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Rankings</a:t>
                      </a: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»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рейтинг научно-исследовательских организаций мира, подготовленный исследовательской группой </a:t>
                      </a:r>
                      <a:r>
                        <a:rPr kumimoji="0" lang="ru-RU" alt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Scimago</a:t>
                      </a:r>
                      <a:endParaRPr lang="ru-RU" sz="1200" i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51" marR="91451" marT="45724" marB="45724">
                    <a:solidFill>
                      <a:srgbClr val="0C5C2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marL="91451" marR="91451" marT="45724" marB="45724"/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marL="91451" marR="91451" marT="45724" marB="45724"/>
                </a:tc>
                <a:extLst>
                  <a:ext uri="{0D108BD9-81ED-4DB2-BD59-A6C34878D82A}">
                    <a16:rowId xmlns="" xmlns:a16="http://schemas.microsoft.com/office/drawing/2014/main" val="1101901151"/>
                  </a:ext>
                </a:extLst>
              </a:tr>
              <a:tr h="62946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990033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800000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990033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Позиция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НГТУ НЭТИ</a:t>
                      </a:r>
                      <a:endParaRPr kumimoji="0" lang="ru-RU" alt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990033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800000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990033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Количество вузов, включенных в рейтинг</a:t>
                      </a:r>
                    </a:p>
                  </a:txBody>
                  <a:tcPr marL="68580" marR="68580" marT="0" marB="0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990033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800000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990033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Количество российских вузов</a:t>
                      </a:r>
                      <a:endParaRPr kumimoji="0" lang="ru-RU" alt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520427495"/>
                  </a:ext>
                </a:extLst>
              </a:tr>
              <a:tr h="65065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990033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800000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990033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663</a:t>
                      </a:r>
                      <a:endParaRPr kumimoji="0" lang="ru-RU" alt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 horzOverflow="overflow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990033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800000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990033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5147</a:t>
                      </a:r>
                      <a:endParaRPr kumimoji="0" lang="ru-RU" alt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 horzOverflow="overflow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990033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800000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990033"/>
                        </a:buClr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41</a:t>
                      </a:r>
                      <a:endParaRPr kumimoji="0" lang="ru-RU" alt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 horzOverflow="overflow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579817533"/>
                  </a:ext>
                </a:extLst>
              </a:tr>
            </a:tbl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1866254" y="1334624"/>
            <a:ext cx="2465155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altLang="ru-RU" sz="2000" b="1" dirty="0" smtClean="0">
                <a:solidFill>
                  <a:srgbClr val="000000">
                    <a:hueOff val="0"/>
                    <a:satOff val="0"/>
                    <a:lumOff val="0"/>
                    <a:alphaOff val="0"/>
                  </a:srgbClr>
                </a:solidFill>
                <a:latin typeface="Arial" panose="020B0604020202020204" pitchFamily="34" charset="0"/>
                <a:ea typeface="Stem Bold" panose="020B0703020203020204" pitchFamily="34" charset="-52"/>
                <a:cs typeface="Arial" panose="020B0604020202020204" pitchFamily="34" charset="0"/>
              </a:rPr>
              <a:t>ИНЖЕНЕРИЯ </a:t>
            </a:r>
          </a:p>
          <a:p>
            <a:r>
              <a:rPr lang="ru-RU" altLang="ru-RU" sz="1050" b="1" dirty="0" smtClean="0">
                <a:solidFill>
                  <a:srgbClr val="000000">
                    <a:hueOff val="0"/>
                    <a:satOff val="0"/>
                    <a:lumOff val="0"/>
                    <a:alphaOff val="0"/>
                  </a:srgbClr>
                </a:solidFill>
                <a:latin typeface="Arial" panose="020B0604020202020204" pitchFamily="34" charset="0"/>
                <a:ea typeface="Stem Bold" panose="020B0703020203020204" pitchFamily="34" charset="-52"/>
                <a:cs typeface="Arial" panose="020B0604020202020204" pitchFamily="34" charset="0"/>
              </a:rPr>
              <a:t>ЭЛЕКТРОТЕХНИЧЕСКАЯ </a:t>
            </a:r>
          </a:p>
          <a:p>
            <a:r>
              <a:rPr lang="ru-RU" altLang="ru-RU" sz="1050" b="1" dirty="0" smtClean="0">
                <a:solidFill>
                  <a:srgbClr val="000000">
                    <a:hueOff val="0"/>
                    <a:satOff val="0"/>
                    <a:lumOff val="0"/>
                    <a:alphaOff val="0"/>
                  </a:srgbClr>
                </a:solidFill>
                <a:latin typeface="Arial" panose="020B0604020202020204" pitchFamily="34" charset="0"/>
                <a:ea typeface="Stem Bold" panose="020B0703020203020204" pitchFamily="34" charset="-52"/>
                <a:cs typeface="Arial" panose="020B0604020202020204" pitchFamily="34" charset="0"/>
              </a:rPr>
              <a:t>И ЭЛЕКТРОННАЯ</a:t>
            </a:r>
            <a:endParaRPr lang="ru-RU" sz="1050" dirty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Arial" panose="020B0604020202020204" pitchFamily="34" charset="0"/>
              <a:ea typeface="Stem Bold" panose="020B0703020203020204" pitchFamily="34" charset="-52"/>
              <a:cs typeface="Arial" panose="020B0604020202020204" pitchFamily="34" charset="0"/>
            </a:endParaRPr>
          </a:p>
          <a:p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9" name="Группа 8"/>
          <p:cNvGrpSpPr>
            <a:grpSpLocks/>
          </p:cNvGrpSpPr>
          <p:nvPr/>
        </p:nvGrpSpPr>
        <p:grpSpPr bwMode="auto">
          <a:xfrm>
            <a:off x="4420068" y="316886"/>
            <a:ext cx="2110641" cy="786893"/>
            <a:chOff x="-5358452" y="-30676"/>
            <a:chExt cx="11118100" cy="1235923"/>
          </a:xfrm>
        </p:grpSpPr>
        <p:sp>
          <p:nvSpPr>
            <p:cNvPr id="20" name="Прямоугольник 19"/>
            <p:cNvSpPr/>
            <p:nvPr/>
          </p:nvSpPr>
          <p:spPr>
            <a:xfrm>
              <a:off x="4078426" y="301365"/>
              <a:ext cx="1681222" cy="903882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1" name="TextBox 20"/>
            <p:cNvSpPr txBox="1"/>
            <p:nvPr/>
          </p:nvSpPr>
          <p:spPr>
            <a:xfrm>
              <a:off x="-5358452" y="-30676"/>
              <a:ext cx="10906830" cy="110433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lIns="45720" rIns="45720" spcCol="1270" anchor="ctr"/>
            <a:lstStyle/>
            <a:p>
              <a:pPr defTabSz="533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defRPr/>
              </a:pPr>
              <a:r>
                <a:rPr lang="ru-RU" b="1" dirty="0" smtClean="0">
                  <a:solidFill>
                    <a:srgbClr val="000000">
                      <a:hueOff val="0"/>
                      <a:satOff val="0"/>
                      <a:lumOff val="0"/>
                      <a:alphaOff val="0"/>
                    </a:srgb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ОБЩИЙ </a:t>
              </a:r>
            </a:p>
            <a:p>
              <a:pPr defTabSz="533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defRPr/>
              </a:pPr>
              <a:r>
                <a:rPr lang="ru-RU" b="1" dirty="0" smtClean="0">
                  <a:solidFill>
                    <a:srgbClr val="000000">
                      <a:hueOff val="0"/>
                      <a:satOff val="0"/>
                      <a:lumOff val="0"/>
                      <a:alphaOff val="0"/>
                    </a:srgb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РЕЙТИНГ</a:t>
              </a:r>
              <a:endParaRPr lang="ru-RU" b="1" dirty="0">
                <a:solidFill>
                  <a:srgbClr val="000000">
                    <a:hueOff val="0"/>
                    <a:satOff val="0"/>
                    <a:lumOff val="0"/>
                    <a:alphaOff val="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22" name="Группа 7"/>
          <p:cNvGrpSpPr>
            <a:grpSpLocks/>
          </p:cNvGrpSpPr>
          <p:nvPr/>
        </p:nvGrpSpPr>
        <p:grpSpPr bwMode="auto">
          <a:xfrm>
            <a:off x="8071458" y="362341"/>
            <a:ext cx="760248" cy="725452"/>
            <a:chOff x="2728026" y="70"/>
            <a:chExt cx="1310630" cy="1506471"/>
          </a:xfrm>
          <a:solidFill>
            <a:srgbClr val="7D0925"/>
          </a:solidFill>
        </p:grpSpPr>
        <p:sp>
          <p:nvSpPr>
            <p:cNvPr id="23" name="Шестиугольник 18"/>
            <p:cNvSpPr/>
            <p:nvPr/>
          </p:nvSpPr>
          <p:spPr>
            <a:xfrm rot="5400000">
              <a:off x="2630105" y="97991"/>
              <a:ext cx="1506471" cy="131063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4" name="Шестиугольник 4"/>
            <p:cNvSpPr txBox="1"/>
            <p:nvPr/>
          </p:nvSpPr>
          <p:spPr>
            <a:xfrm>
              <a:off x="2728026" y="15932"/>
              <a:ext cx="1310630" cy="1484324"/>
            </a:xfrm>
            <a:prstGeom prst="rect">
              <a:avLst/>
            </a:prstGeom>
            <a:grp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37160" tIns="137160" rIns="137160" bIns="137160" spcCol="1270" anchor="ctr"/>
            <a:lstStyle/>
            <a:p>
              <a:pPr algn="ctr" defTabSz="1600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defRPr/>
              </a:pPr>
              <a:r>
                <a:rPr lang="ru-RU" sz="2000" dirty="0" smtClean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21</a:t>
              </a:r>
              <a:endParaRPr lang="ru-RU" sz="20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25" name="Группа 9"/>
          <p:cNvGrpSpPr>
            <a:grpSpLocks/>
          </p:cNvGrpSpPr>
          <p:nvPr/>
        </p:nvGrpSpPr>
        <p:grpSpPr bwMode="auto">
          <a:xfrm>
            <a:off x="7225263" y="362340"/>
            <a:ext cx="742347" cy="724292"/>
            <a:chOff x="1312546" y="-6148"/>
            <a:chExt cx="1310630" cy="1512689"/>
          </a:xfrm>
          <a:solidFill>
            <a:srgbClr val="0C5C2C"/>
          </a:solidFill>
        </p:grpSpPr>
        <p:sp>
          <p:nvSpPr>
            <p:cNvPr id="26" name="Шестиугольник 21"/>
            <p:cNvSpPr/>
            <p:nvPr/>
          </p:nvSpPr>
          <p:spPr>
            <a:xfrm rot="5400000">
              <a:off x="1214625" y="97991"/>
              <a:ext cx="1506471" cy="131063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7" name="Шестиугольник 8"/>
            <p:cNvSpPr txBox="1"/>
            <p:nvPr/>
          </p:nvSpPr>
          <p:spPr>
            <a:xfrm>
              <a:off x="1312546" y="-6148"/>
              <a:ext cx="1310628" cy="1512689"/>
            </a:xfrm>
            <a:prstGeom prst="rect">
              <a:avLst/>
            </a:prstGeom>
            <a:grp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0" tIns="0" rIns="0" bIns="0" spcCol="1270" anchor="ctr"/>
            <a:lstStyle/>
            <a:p>
              <a:pPr algn="ctr" defTabSz="889000" eaLnBrk="0" fontAlgn="base" hangingPunct="0">
                <a:lnSpc>
                  <a:spcPct val="90000"/>
                </a:lnSpc>
                <a:spcBef>
                  <a:spcPct val="0"/>
                </a:spcBef>
                <a:defRPr/>
              </a:pPr>
              <a:r>
                <a:rPr lang="ru-RU" sz="1200" dirty="0" smtClean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801</a:t>
              </a:r>
              <a:endParaRPr lang="en-US" sz="1200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 defTabSz="889000" eaLnBrk="0" fontAlgn="base" hangingPunct="0">
                <a:lnSpc>
                  <a:spcPct val="90000"/>
                </a:lnSpc>
                <a:spcBef>
                  <a:spcPct val="0"/>
                </a:spcBef>
                <a:defRPr/>
              </a:pPr>
              <a:r>
                <a:rPr lang="en-US" sz="1200" dirty="0" smtClean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-</a:t>
              </a:r>
            </a:p>
            <a:p>
              <a:pPr algn="ctr" defTabSz="889000" eaLnBrk="0" fontAlgn="base" hangingPunct="0">
                <a:lnSpc>
                  <a:spcPct val="90000"/>
                </a:lnSpc>
                <a:spcBef>
                  <a:spcPct val="0"/>
                </a:spcBef>
                <a:defRPr/>
              </a:pPr>
              <a:r>
                <a:rPr lang="ru-RU" sz="1200" dirty="0" smtClean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1000</a:t>
              </a:r>
              <a:endParaRPr lang="ru-RU" sz="12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28" name="Прямоугольник 27"/>
          <p:cNvSpPr/>
          <p:nvPr/>
        </p:nvSpPr>
        <p:spPr bwMode="auto">
          <a:xfrm>
            <a:off x="7435653" y="540050"/>
            <a:ext cx="1449771" cy="575488"/>
          </a:xfrm>
          <a:prstGeom prst="rect">
            <a:avLst/>
          </a:pr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9" name="TextBox 28"/>
          <p:cNvSpPr txBox="1"/>
          <p:nvPr/>
        </p:nvSpPr>
        <p:spPr>
          <a:xfrm>
            <a:off x="6084168" y="1334624"/>
            <a:ext cx="2465155" cy="7771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altLang="ru-RU" sz="2000" b="1" dirty="0" smtClean="0">
                <a:solidFill>
                  <a:srgbClr val="000000">
                    <a:hueOff val="0"/>
                    <a:satOff val="0"/>
                    <a:lumOff val="0"/>
                    <a:alphaOff val="0"/>
                  </a:srgbClr>
                </a:solidFill>
                <a:latin typeface="Arial" panose="020B0604020202020204" pitchFamily="34" charset="0"/>
                <a:ea typeface="Stem Bold" panose="020B0703020203020204" pitchFamily="34" charset="-52"/>
                <a:cs typeface="Arial" panose="020B0604020202020204" pitchFamily="34" charset="0"/>
              </a:rPr>
              <a:t>ФИЗИКА</a:t>
            </a:r>
          </a:p>
          <a:p>
            <a:r>
              <a:rPr lang="ru-RU" altLang="ru-RU" sz="1050" b="1" dirty="0" smtClean="0">
                <a:solidFill>
                  <a:srgbClr val="000000">
                    <a:hueOff val="0"/>
                    <a:satOff val="0"/>
                    <a:lumOff val="0"/>
                    <a:alphaOff val="0"/>
                  </a:srgbClr>
                </a:solidFill>
                <a:latin typeface="Arial" panose="020B0604020202020204" pitchFamily="34" charset="0"/>
                <a:ea typeface="Stem Bold" panose="020B0703020203020204" pitchFamily="34" charset="-52"/>
                <a:cs typeface="Arial" panose="020B0604020202020204" pitchFamily="34" charset="0"/>
              </a:rPr>
              <a:t>И АСТРОНОМИЯ</a:t>
            </a:r>
            <a:endParaRPr lang="ru-RU" sz="1050" dirty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Arial" panose="020B0604020202020204" pitchFamily="34" charset="0"/>
              <a:ea typeface="Stem Bold" panose="020B0703020203020204" pitchFamily="34" charset="-52"/>
              <a:cs typeface="Arial" panose="020B0604020202020204" pitchFamily="34" charset="0"/>
            </a:endParaRPr>
          </a:p>
          <a:p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51520" y="297458"/>
            <a:ext cx="266130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РЕЙТИНГИ</a:t>
            </a:r>
            <a:endParaRPr lang="ru-RU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54630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1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003798"/>
            <a:ext cx="2099926" cy="7746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 descr="Картинки по запросу рейтинг th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0386" y="943789"/>
            <a:ext cx="1571358" cy="911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3528" y="1086544"/>
            <a:ext cx="1591792" cy="455940"/>
          </a:xfrm>
          <a:prstGeom prst="rect">
            <a:avLst/>
          </a:prstGeom>
        </p:spPr>
      </p:pic>
      <p:pic>
        <p:nvPicPr>
          <p:cNvPr id="9" name="Picture 6" descr="Картинки по запросу QS University Rankings: EECA 2018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210" b="27126"/>
          <a:stretch/>
        </p:blipFill>
        <p:spPr bwMode="auto">
          <a:xfrm>
            <a:off x="2753755" y="1048469"/>
            <a:ext cx="1640058" cy="4748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Прямоугольник 9"/>
          <p:cNvSpPr/>
          <p:nvPr/>
        </p:nvSpPr>
        <p:spPr>
          <a:xfrm>
            <a:off x="2789501" y="3492877"/>
            <a:ext cx="720080" cy="72008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89000" eaLnBrk="0" fontAlgn="base" hangingPunct="0">
              <a:lnSpc>
                <a:spcPct val="90000"/>
              </a:lnSpc>
              <a:spcBef>
                <a:spcPct val="0"/>
              </a:spcBef>
              <a:defRPr/>
            </a:pPr>
            <a:r>
              <a:rPr lang="en-US" sz="14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351</a:t>
            </a:r>
          </a:p>
          <a:p>
            <a:pPr algn="ctr" defTabSz="889000" eaLnBrk="0" fontAlgn="base" hangingPunct="0">
              <a:lnSpc>
                <a:spcPct val="90000"/>
              </a:lnSpc>
              <a:spcBef>
                <a:spcPct val="0"/>
              </a:spcBef>
              <a:defRPr/>
            </a:pPr>
            <a:r>
              <a:rPr lang="en-US" sz="14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</a:p>
          <a:p>
            <a:pPr algn="ctr" defTabSz="889000" eaLnBrk="0" fontAlgn="base" hangingPunct="0">
              <a:lnSpc>
                <a:spcPct val="90000"/>
              </a:lnSpc>
              <a:spcBef>
                <a:spcPct val="0"/>
              </a:spcBef>
              <a:defRPr/>
            </a:pPr>
            <a:r>
              <a:rPr lang="en-US" sz="14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400</a:t>
            </a:r>
            <a:endParaRPr lang="ru-RU" sz="1400" b="1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033517" y="3484030"/>
            <a:ext cx="720080" cy="72008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89000" eaLnBrk="0" fontAlgn="base" hangingPunct="0">
              <a:lnSpc>
                <a:spcPct val="90000"/>
              </a:lnSpc>
              <a:spcBef>
                <a:spcPct val="0"/>
              </a:spcBef>
              <a:defRPr/>
            </a:pPr>
            <a:r>
              <a:rPr lang="en-US" sz="14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401</a:t>
            </a:r>
          </a:p>
          <a:p>
            <a:pPr algn="ctr" defTabSz="889000" eaLnBrk="0" fontAlgn="base" hangingPunct="0">
              <a:lnSpc>
                <a:spcPct val="90000"/>
              </a:lnSpc>
              <a:spcBef>
                <a:spcPct val="0"/>
              </a:spcBef>
              <a:defRPr/>
            </a:pPr>
            <a:r>
              <a:rPr lang="en-US" sz="14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</a:p>
          <a:p>
            <a:pPr algn="ctr" defTabSz="889000" eaLnBrk="0" fontAlgn="base" hangingPunct="0">
              <a:lnSpc>
                <a:spcPct val="90000"/>
              </a:lnSpc>
              <a:spcBef>
                <a:spcPct val="0"/>
              </a:spcBef>
              <a:defRPr/>
            </a:pPr>
            <a:r>
              <a:rPr lang="en-US" sz="14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450</a:t>
            </a:r>
            <a:endParaRPr lang="ru-RU" sz="1400" b="1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7233852" y="3484030"/>
            <a:ext cx="720080" cy="72008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89000" eaLnBrk="0" fontAlgn="base" hangingPunct="0">
              <a:lnSpc>
                <a:spcPct val="90000"/>
              </a:lnSpc>
              <a:spcBef>
                <a:spcPct val="0"/>
              </a:spcBef>
              <a:defRPr/>
            </a:pPr>
            <a:r>
              <a:rPr lang="ru-RU" sz="14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801</a:t>
            </a:r>
            <a:endParaRPr lang="en-US" sz="1400" b="1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889000" eaLnBrk="0" fontAlgn="base" hangingPunct="0">
              <a:lnSpc>
                <a:spcPct val="90000"/>
              </a:lnSpc>
              <a:spcBef>
                <a:spcPct val="0"/>
              </a:spcBef>
              <a:defRPr/>
            </a:pPr>
            <a:r>
              <a:rPr lang="en-US" sz="14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</a:p>
          <a:p>
            <a:pPr algn="ctr" defTabSz="889000" eaLnBrk="0" fontAlgn="base" hangingPunct="0">
              <a:lnSpc>
                <a:spcPct val="90000"/>
              </a:lnSpc>
              <a:spcBef>
                <a:spcPct val="0"/>
              </a:spcBef>
              <a:defRPr/>
            </a:pPr>
            <a:r>
              <a:rPr lang="ru-RU" sz="14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1000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3725605" y="3490408"/>
            <a:ext cx="720080" cy="720080"/>
          </a:xfrm>
          <a:prstGeom prst="rect">
            <a:avLst/>
          </a:prstGeom>
          <a:solidFill>
            <a:srgbClr val="7D092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600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/>
            </a:pPr>
            <a:r>
              <a:rPr lang="en-US" sz="20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endParaRPr lang="ru-RU" sz="2000" b="1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5959709" y="3484030"/>
            <a:ext cx="720080" cy="720080"/>
          </a:xfrm>
          <a:prstGeom prst="rect">
            <a:avLst/>
          </a:prstGeom>
          <a:solidFill>
            <a:srgbClr val="7D092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600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/>
            </a:pPr>
            <a:r>
              <a:rPr lang="en-US" sz="20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13</a:t>
            </a:r>
            <a:endParaRPr lang="ru-RU" sz="2000" b="1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1258827" y="1908549"/>
            <a:ext cx="720080" cy="720080"/>
          </a:xfrm>
          <a:prstGeom prst="rect">
            <a:avLst/>
          </a:prstGeom>
          <a:solidFill>
            <a:srgbClr val="7D092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600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/>
            </a:pPr>
            <a:r>
              <a:rPr lang="ru-RU" sz="2000" b="1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27</a:t>
            </a:r>
            <a:endParaRPr lang="ru-RU" sz="2000" b="1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8160044" y="3491920"/>
            <a:ext cx="720080" cy="720080"/>
          </a:xfrm>
          <a:prstGeom prst="rect">
            <a:avLst/>
          </a:prstGeom>
          <a:solidFill>
            <a:srgbClr val="7D092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600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/>
            </a:pPr>
            <a:r>
              <a:rPr lang="ru-RU" sz="20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21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323528" y="1908549"/>
            <a:ext cx="720080" cy="72008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107</a:t>
            </a:r>
            <a:endParaRPr lang="ru-RU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221599" y="1596794"/>
            <a:ext cx="2303784" cy="2871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533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/>
            </a:pPr>
            <a:r>
              <a:rPr lang="ru-RU" sz="1400" b="1" dirty="0" smtClean="0">
                <a:solidFill>
                  <a:srgbClr val="000000">
                    <a:hueOff val="0"/>
                    <a:satOff val="0"/>
                    <a:lumOff val="0"/>
                    <a:alphaOff val="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ОБЩИЙ РЕЙТИНГ</a:t>
            </a:r>
            <a:endParaRPr lang="ru-RU" sz="1400" b="1" dirty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699792" y="2844805"/>
            <a:ext cx="2465155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altLang="ru-RU" sz="1600" b="1" dirty="0" smtClean="0">
                <a:solidFill>
                  <a:srgbClr val="000000">
                    <a:hueOff val="0"/>
                    <a:satOff val="0"/>
                    <a:lumOff val="0"/>
                    <a:alphaOff val="0"/>
                  </a:srgbClr>
                </a:solidFill>
                <a:latin typeface="Arial" panose="020B0604020202020204" pitchFamily="34" charset="0"/>
                <a:ea typeface="Stem Bold" panose="020B0703020203020204" pitchFamily="34" charset="-52"/>
                <a:cs typeface="Arial" panose="020B0604020202020204" pitchFamily="34" charset="0"/>
              </a:rPr>
              <a:t>ИНЖЕНЕРИЯ</a:t>
            </a:r>
            <a:r>
              <a:rPr lang="ru-RU" altLang="ru-RU" sz="2000" b="1" dirty="0" smtClean="0">
                <a:solidFill>
                  <a:srgbClr val="000000">
                    <a:hueOff val="0"/>
                    <a:satOff val="0"/>
                    <a:lumOff val="0"/>
                    <a:alphaOff val="0"/>
                  </a:srgbClr>
                </a:solidFill>
                <a:latin typeface="Arial" panose="020B0604020202020204" pitchFamily="34" charset="0"/>
                <a:ea typeface="Stem Bold" panose="020B0703020203020204" pitchFamily="34" charset="-52"/>
                <a:cs typeface="Arial" panose="020B0604020202020204" pitchFamily="34" charset="0"/>
              </a:rPr>
              <a:t> </a:t>
            </a:r>
          </a:p>
          <a:p>
            <a:r>
              <a:rPr lang="ru-RU" altLang="ru-RU" sz="900" b="1" dirty="0" smtClean="0">
                <a:solidFill>
                  <a:srgbClr val="000000">
                    <a:hueOff val="0"/>
                    <a:satOff val="0"/>
                    <a:lumOff val="0"/>
                    <a:alphaOff val="0"/>
                  </a:srgbClr>
                </a:solidFill>
                <a:latin typeface="Arial" panose="020B0604020202020204" pitchFamily="34" charset="0"/>
                <a:ea typeface="Stem Bold" panose="020B0703020203020204" pitchFamily="34" charset="-52"/>
                <a:cs typeface="Arial" panose="020B0604020202020204" pitchFamily="34" charset="0"/>
              </a:rPr>
              <a:t>ЭЛЕКТРОТЕХНИЧЕСКАЯ </a:t>
            </a:r>
          </a:p>
          <a:p>
            <a:r>
              <a:rPr lang="ru-RU" altLang="ru-RU" sz="900" b="1" dirty="0" smtClean="0">
                <a:solidFill>
                  <a:srgbClr val="000000">
                    <a:hueOff val="0"/>
                    <a:satOff val="0"/>
                    <a:lumOff val="0"/>
                    <a:alphaOff val="0"/>
                  </a:srgbClr>
                </a:solidFill>
                <a:latin typeface="Arial" panose="020B0604020202020204" pitchFamily="34" charset="0"/>
                <a:ea typeface="Stem Bold" panose="020B0703020203020204" pitchFamily="34" charset="-52"/>
                <a:cs typeface="Arial" panose="020B0604020202020204" pitchFamily="34" charset="0"/>
              </a:rPr>
              <a:t>И ЭЛЕКТРОННАЯ</a:t>
            </a:r>
            <a:endParaRPr lang="ru-RU" sz="900" dirty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Arial" panose="020B0604020202020204" pitchFamily="34" charset="0"/>
              <a:ea typeface="Stem Bold" panose="020B0703020203020204" pitchFamily="34" charset="-52"/>
              <a:cs typeface="Arial" panose="020B0604020202020204" pitchFamily="34" charset="0"/>
            </a:endParaRPr>
          </a:p>
          <a:p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950386" y="3023448"/>
            <a:ext cx="2465155" cy="7155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altLang="ru-RU" sz="1600" b="1" dirty="0" smtClean="0">
                <a:solidFill>
                  <a:srgbClr val="000000">
                    <a:hueOff val="0"/>
                    <a:satOff val="0"/>
                    <a:lumOff val="0"/>
                    <a:alphaOff val="0"/>
                  </a:srgbClr>
                </a:solidFill>
                <a:latin typeface="Arial" panose="020B0604020202020204" pitchFamily="34" charset="0"/>
                <a:ea typeface="Stem Bold" panose="020B0703020203020204" pitchFamily="34" charset="-52"/>
                <a:cs typeface="Arial" panose="020B0604020202020204" pitchFamily="34" charset="0"/>
              </a:rPr>
              <a:t>ФИЗИКА</a:t>
            </a:r>
          </a:p>
          <a:p>
            <a:r>
              <a:rPr lang="ru-RU" altLang="ru-RU" sz="900" b="1" dirty="0" smtClean="0">
                <a:solidFill>
                  <a:srgbClr val="000000">
                    <a:hueOff val="0"/>
                    <a:satOff val="0"/>
                    <a:lumOff val="0"/>
                    <a:alphaOff val="0"/>
                  </a:srgbClr>
                </a:solidFill>
                <a:latin typeface="Arial" panose="020B0604020202020204" pitchFamily="34" charset="0"/>
                <a:ea typeface="Stem Bold" panose="020B0703020203020204" pitchFamily="34" charset="-52"/>
                <a:cs typeface="Arial" panose="020B0604020202020204" pitchFamily="34" charset="0"/>
              </a:rPr>
              <a:t>И АСТРОНОМИЯ</a:t>
            </a:r>
            <a:endParaRPr lang="ru-RU" sz="900" dirty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Arial" panose="020B0604020202020204" pitchFamily="34" charset="0"/>
              <a:ea typeface="Stem Bold" panose="020B0703020203020204" pitchFamily="34" charset="-52"/>
              <a:cs typeface="Arial" panose="020B0604020202020204" pitchFamily="34" charset="0"/>
            </a:endParaRPr>
          </a:p>
          <a:p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150721" y="3006047"/>
            <a:ext cx="2465155" cy="7155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altLang="ru-RU" sz="1600" b="1" dirty="0" smtClean="0">
                <a:solidFill>
                  <a:srgbClr val="000000">
                    <a:hueOff val="0"/>
                    <a:satOff val="0"/>
                    <a:lumOff val="0"/>
                    <a:alphaOff val="0"/>
                  </a:srgbClr>
                </a:solidFill>
                <a:latin typeface="Arial" panose="020B0604020202020204" pitchFamily="34" charset="0"/>
                <a:ea typeface="Stem Bold" panose="020B0703020203020204" pitchFamily="34" charset="-52"/>
                <a:cs typeface="Arial" panose="020B0604020202020204" pitchFamily="34" charset="0"/>
              </a:rPr>
              <a:t>ОБЩИЙ</a:t>
            </a:r>
          </a:p>
          <a:p>
            <a:r>
              <a:rPr lang="ru-RU" altLang="ru-RU" sz="900" b="1" dirty="0" smtClean="0">
                <a:solidFill>
                  <a:srgbClr val="000000">
                    <a:hueOff val="0"/>
                    <a:satOff val="0"/>
                    <a:lumOff val="0"/>
                    <a:alphaOff val="0"/>
                  </a:srgbClr>
                </a:solidFill>
                <a:latin typeface="Arial" panose="020B0604020202020204" pitchFamily="34" charset="0"/>
                <a:ea typeface="Stem Bold" panose="020B0703020203020204" pitchFamily="34" charset="-52"/>
                <a:cs typeface="Arial" panose="020B0604020202020204" pitchFamily="34" charset="0"/>
              </a:rPr>
              <a:t>РЕЙТИНГ</a:t>
            </a:r>
            <a:endParaRPr lang="ru-RU" sz="900" dirty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Arial" panose="020B0604020202020204" pitchFamily="34" charset="0"/>
              <a:ea typeface="Stem Bold" panose="020B0703020203020204" pitchFamily="34" charset="-52"/>
              <a:cs typeface="Arial" panose="020B0604020202020204" pitchFamily="34" charset="0"/>
            </a:endParaRPr>
          </a:p>
          <a:p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5049693" y="1907698"/>
            <a:ext cx="1656184" cy="718577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81-100</a:t>
            </a:r>
            <a:endParaRPr lang="ru-RU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3680887" y="1923678"/>
            <a:ext cx="720080" cy="720080"/>
          </a:xfrm>
          <a:prstGeom prst="rect">
            <a:avLst/>
          </a:prstGeom>
          <a:solidFill>
            <a:srgbClr val="7D092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600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/>
            </a:pPr>
            <a:r>
              <a:rPr lang="ru-RU" sz="2000" b="1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18</a:t>
            </a:r>
            <a:endParaRPr lang="ru-RU" sz="2000" b="1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2778809" y="1923678"/>
            <a:ext cx="720080" cy="72008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73</a:t>
            </a:r>
            <a:endParaRPr lang="ru-RU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2677826" y="1586667"/>
            <a:ext cx="2202919" cy="2871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533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/>
            </a:pPr>
            <a:r>
              <a:rPr lang="ru-RU" sz="1400" b="1" dirty="0">
                <a:solidFill>
                  <a:srgbClr val="000000">
                    <a:hueOff val="0"/>
                    <a:satOff val="0"/>
                    <a:lumOff val="0"/>
                    <a:alphaOff val="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ОБЩИЙ </a:t>
            </a:r>
            <a:r>
              <a:rPr lang="ru-RU" sz="1400" b="1" dirty="0" smtClean="0">
                <a:solidFill>
                  <a:srgbClr val="000000">
                    <a:hueOff val="0"/>
                    <a:satOff val="0"/>
                    <a:lumOff val="0"/>
                    <a:alphaOff val="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РЕЙТИНГ</a:t>
            </a:r>
            <a:endParaRPr lang="ru-RU" sz="1400" b="1" dirty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51520" y="297458"/>
            <a:ext cx="266130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РЕЙТИНГИ</a:t>
            </a:r>
            <a:endParaRPr lang="ru-RU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7" name="Прямая соединительная линия 26"/>
          <p:cNvCxnSpPr/>
          <p:nvPr/>
        </p:nvCxnSpPr>
        <p:spPr>
          <a:xfrm>
            <a:off x="251520" y="2844805"/>
            <a:ext cx="8628604" cy="0"/>
          </a:xfrm>
          <a:prstGeom prst="line">
            <a:avLst/>
          </a:prstGeom>
          <a:ln w="571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Прямоугольник 27"/>
          <p:cNvSpPr/>
          <p:nvPr/>
        </p:nvSpPr>
        <p:spPr>
          <a:xfrm>
            <a:off x="251992" y="3972101"/>
            <a:ext cx="2447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533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/>
            </a:pPr>
            <a:r>
              <a:rPr lang="ru-RU" sz="2000" b="1" dirty="0" smtClean="0">
                <a:solidFill>
                  <a:srgbClr val="000000">
                    <a:hueOff val="0"/>
                    <a:satOff val="0"/>
                    <a:lumOff val="0"/>
                    <a:alphaOff val="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ПРЕДМЕТАМ</a:t>
            </a:r>
            <a:endParaRPr lang="ru-RU" sz="2000" b="1" dirty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00648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7"/>
          <p:cNvSpPr txBox="1">
            <a:spLocks/>
          </p:cNvSpPr>
          <p:nvPr/>
        </p:nvSpPr>
        <p:spPr>
          <a:xfrm>
            <a:off x="4488825" y="396659"/>
            <a:ext cx="3035300" cy="998690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altLang="ru-RU" sz="24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НГТУ</a:t>
            </a:r>
            <a:r>
              <a:rPr lang="en-US" altLang="ru-RU" sz="24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altLang="ru-RU" sz="24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НЭТИ</a:t>
            </a:r>
          </a:p>
          <a:p>
            <a:pPr algn="l"/>
            <a:r>
              <a:rPr lang="ru-RU" altLang="ru-RU" sz="24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БД РИНЦ </a:t>
            </a:r>
            <a:r>
              <a:rPr lang="ru-RU" altLang="ru-RU" sz="18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ru-RU" altLang="ru-RU" sz="18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ru-RU" altLang="ru-RU" sz="18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в 20___ году</a:t>
            </a:r>
            <a:endParaRPr lang="ru-RU" altLang="ru-RU" sz="1800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Заголовок 7"/>
          <p:cNvSpPr txBox="1">
            <a:spLocks/>
          </p:cNvSpPr>
          <p:nvPr/>
        </p:nvSpPr>
        <p:spPr bwMode="auto">
          <a:xfrm>
            <a:off x="272033" y="267494"/>
            <a:ext cx="3669169" cy="134188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anchor="ctr"/>
          <a:lstStyle>
            <a:lvl1pPr>
              <a:spcBef>
                <a:spcPct val="20000"/>
              </a:spcBef>
              <a:buClr>
                <a:srgbClr val="990033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800000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9003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lang="ru-RU" altLang="ru-RU" sz="2400" b="1" dirty="0" smtClean="0">
                <a:ea typeface="Calibri" panose="020F0502020204030204" pitchFamily="34" charset="0"/>
                <a:cs typeface="Arial" panose="020B0604020202020204" pitchFamily="34" charset="0"/>
              </a:rPr>
              <a:t>ПУБЛИКАЦИИ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lang="ru-RU" altLang="ru-RU" sz="2400" b="1" dirty="0" smtClean="0">
                <a:ea typeface="Calibri" panose="020F0502020204030204" pitchFamily="34" charset="0"/>
                <a:cs typeface="Arial" panose="020B0604020202020204" pitchFamily="34" charset="0"/>
              </a:rPr>
              <a:t>АВТОРОВ НГТУ НЭТИ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lang="ru-RU" altLang="ru-RU" sz="1800" b="1" dirty="0" smtClean="0">
                <a:ea typeface="Calibri" panose="020F0502020204030204" pitchFamily="34" charset="0"/>
                <a:cs typeface="Arial" panose="020B0604020202020204" pitchFamily="34" charset="0"/>
              </a:rPr>
              <a:t>в 20___ </a:t>
            </a:r>
            <a:r>
              <a:rPr lang="ru-RU" altLang="ru-RU" sz="1800" b="1" dirty="0">
                <a:ea typeface="Calibri" panose="020F0502020204030204" pitchFamily="34" charset="0"/>
                <a:cs typeface="Arial" panose="020B0604020202020204" pitchFamily="34" charset="0"/>
              </a:rPr>
              <a:t>году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123728" y="2468196"/>
            <a:ext cx="1375684" cy="1327690"/>
          </a:xfrm>
          <a:prstGeom prst="rect">
            <a:avLst/>
          </a:prstGeom>
          <a:solidFill>
            <a:srgbClr val="7D0925"/>
          </a:solidFill>
          <a:ln w="7620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3171</a:t>
            </a:r>
            <a:endParaRPr lang="ru-RU" sz="3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88433" y="2468196"/>
            <a:ext cx="1375684" cy="1327690"/>
          </a:xfrm>
          <a:prstGeom prst="rect">
            <a:avLst/>
          </a:prstGeom>
          <a:solidFill>
            <a:srgbClr val="00B050"/>
          </a:solidFill>
          <a:ln w="7620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4622</a:t>
            </a:r>
            <a:endParaRPr lang="ru-RU" sz="3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70508" y="2057378"/>
            <a:ext cx="152477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SCOPUS</a:t>
            </a:r>
          </a:p>
          <a:p>
            <a:endParaRPr 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029356" y="2045228"/>
            <a:ext cx="12465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WoS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388433" y="1779662"/>
            <a:ext cx="3110979" cy="0"/>
          </a:xfrm>
          <a:prstGeom prst="line">
            <a:avLst/>
          </a:prstGeom>
          <a:ln w="571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4572000" y="1779662"/>
            <a:ext cx="3110979" cy="0"/>
          </a:xfrm>
          <a:prstGeom prst="line">
            <a:avLst/>
          </a:prstGeom>
          <a:ln w="571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рямоугольник 10"/>
          <p:cNvSpPr/>
          <p:nvPr/>
        </p:nvSpPr>
        <p:spPr>
          <a:xfrm>
            <a:off x="4611266" y="2468196"/>
            <a:ext cx="1328886" cy="823634"/>
          </a:xfrm>
          <a:prstGeom prst="rect">
            <a:avLst/>
          </a:prstGeom>
          <a:solidFill>
            <a:srgbClr val="00B050"/>
          </a:solidFill>
          <a:ln w="7620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2600</a:t>
            </a:r>
            <a:endParaRPr lang="ru-RU" sz="2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494545" y="2182674"/>
            <a:ext cx="1036881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АВТОРЫ</a:t>
            </a:r>
            <a:endParaRPr lang="en-U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6194042" y="2460726"/>
            <a:ext cx="2067812" cy="2000468"/>
          </a:xfrm>
          <a:prstGeom prst="rect">
            <a:avLst/>
          </a:prstGeom>
          <a:solidFill>
            <a:srgbClr val="7D0925"/>
          </a:solidFill>
          <a:ln w="7620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94</a:t>
            </a:r>
            <a:endParaRPr lang="ru-RU" sz="5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127489" y="2141443"/>
            <a:ext cx="207960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ИНДЕКС ХИРША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4611266" y="3637560"/>
            <a:ext cx="1328886" cy="823634"/>
          </a:xfrm>
          <a:prstGeom prst="rect">
            <a:avLst/>
          </a:prstGeom>
          <a:solidFill>
            <a:srgbClr val="00B050"/>
          </a:solidFill>
          <a:ln w="7620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37849</a:t>
            </a:r>
            <a:endParaRPr lang="ru-RU" sz="2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494545" y="3334802"/>
            <a:ext cx="1546827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ПУБЛИКАЦИИ</a:t>
            </a:r>
            <a:endParaRPr lang="en-U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055700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</TotalTime>
  <Words>293</Words>
  <Application>Microsoft Office PowerPoint</Application>
  <PresentationFormat>Экран (16:9)</PresentationFormat>
  <Paragraphs>145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8" baseType="lpstr">
      <vt:lpstr>Arial</vt:lpstr>
      <vt:lpstr>Arial Black</vt:lpstr>
      <vt:lpstr>Calibri</vt:lpstr>
      <vt:lpstr>Stem Bold</vt:lpstr>
      <vt:lpstr>Stem Text</vt:lpstr>
      <vt:lpstr>Stem Text Bold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Пользователь Windows</cp:lastModifiedBy>
  <cp:revision>9</cp:revision>
  <dcterms:created xsi:type="dcterms:W3CDTF">2019-09-27T08:18:31Z</dcterms:created>
  <dcterms:modified xsi:type="dcterms:W3CDTF">2021-10-01T09:17:05Z</dcterms:modified>
</cp:coreProperties>
</file>