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ru-RU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0925"/>
    <a:srgbClr val="8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558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Пункт 1</c:v>
                </c:pt>
                <c:pt idx="1">
                  <c:v>Пункт 2</c:v>
                </c:pt>
                <c:pt idx="2">
                  <c:v>Пункт 3</c:v>
                </c:pt>
                <c:pt idx="3">
                  <c:v>Пункт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2CF-4533-9A89-2E1701F30ED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CC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Пункт 1</c:v>
                </c:pt>
                <c:pt idx="1">
                  <c:v>Пункт 2</c:v>
                </c:pt>
                <c:pt idx="2">
                  <c:v>Пункт 3</c:v>
                </c:pt>
                <c:pt idx="3">
                  <c:v>Пункт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2CF-4533-9A89-2E1701F30ED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0C5C2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Пункт 1</c:v>
                </c:pt>
                <c:pt idx="1">
                  <c:v>Пункт 2</c:v>
                </c:pt>
                <c:pt idx="2">
                  <c:v>Пункт 3</c:v>
                </c:pt>
                <c:pt idx="3">
                  <c:v>Пункт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2CF-4533-9A89-2E1701F30ED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62238000"/>
        <c:axId val="162239176"/>
      </c:barChart>
      <c:catAx>
        <c:axId val="162238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1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62239176"/>
        <c:crosses val="autoZero"/>
        <c:auto val="1"/>
        <c:lblAlgn val="ctr"/>
        <c:lblOffset val="100"/>
        <c:noMultiLvlLbl val="0"/>
      </c:catAx>
      <c:valAx>
        <c:axId val="1622391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2238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9"/>
          <p:cNvSpPr>
            <a:spLocks noGrp="1"/>
          </p:cNvSpPr>
          <p:nvPr>
            <p:ph type="body" sz="quarter" idx="10"/>
          </p:nvPr>
        </p:nvSpPr>
        <p:spPr>
          <a:xfrm>
            <a:off x="571472" y="357172"/>
            <a:ext cx="5857894" cy="914400"/>
          </a:xfrm>
          <a:prstGeom prst="rect">
            <a:avLst/>
          </a:prstGeom>
        </p:spPr>
        <p:txBody>
          <a:bodyPr/>
          <a:lstStyle>
            <a:lvl1pPr marL="88900" indent="-88900">
              <a:buSzPct val="120000"/>
              <a:buFontTx/>
              <a:buBlip>
                <a:blip r:embed="rId2"/>
              </a:buBlip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2925" indent="-85725">
              <a:buSzPct val="12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87425" indent="-73025">
              <a:buSzPct val="12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20825" indent="-88900">
              <a:buSzPct val="12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85950" indent="-88900">
              <a:buSzPct val="12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17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860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20" y="4780629"/>
            <a:ext cx="623852" cy="20107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2356" y="4877734"/>
            <a:ext cx="488212" cy="103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34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96" y="0"/>
            <a:ext cx="5142608" cy="51435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01584" y="4714890"/>
            <a:ext cx="1042416" cy="428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85720" y="285734"/>
            <a:ext cx="4714908" cy="4714908"/>
          </a:xfrm>
          <a:prstGeom prst="rect">
            <a:avLst/>
          </a:prstGeom>
        </p:spPr>
        <p:txBody>
          <a:bodyPr vert="horz" lIns="0" tIns="45720" rIns="91440" bIns="45720" rtlCol="0" anchor="t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Stem Text Bold" pitchFamily="34" charset="-52"/>
                <a:cs typeface="Arial" panose="020B0604020202020204" pitchFamily="34" charset="0"/>
              </a:rPr>
              <a:t>НАЗВАНИЕ</a:t>
            </a:r>
            <a:r>
              <a:rPr kumimoji="0" lang="ru-RU" sz="3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Stem Text Bold" pitchFamily="34" charset="-52"/>
                <a:cs typeface="Arial" panose="020B0604020202020204" pitchFamily="34" charset="0"/>
              </a:rPr>
              <a:t> ВАШЕЙ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baseline="0" dirty="0" smtClean="0">
                <a:solidFill>
                  <a:schemeClr val="bg1"/>
                </a:solidFill>
                <a:latin typeface="Arial" panose="020B0604020202020204" pitchFamily="34" charset="0"/>
                <a:ea typeface="Stem Text Bold" pitchFamily="34" charset="-52"/>
                <a:cs typeface="Arial" panose="020B0604020202020204" pitchFamily="34" charset="0"/>
              </a:rPr>
              <a:t>ПРЕЗЕНТАЦИИ</a:t>
            </a:r>
            <a:endParaRPr lang="en-US" sz="3600" b="1" baseline="0" dirty="0" smtClean="0">
              <a:solidFill>
                <a:schemeClr val="bg1"/>
              </a:solidFill>
              <a:latin typeface="Arial" panose="020B0604020202020204" pitchFamily="34" charset="0"/>
              <a:ea typeface="Stem Text Bold" pitchFamily="34" charset="-5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Stem Text Bold" pitchFamily="34" charset="-5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baseline="0" dirty="0" smtClean="0">
              <a:solidFill>
                <a:schemeClr val="bg1"/>
              </a:solidFill>
              <a:latin typeface="Arial" panose="020B0604020202020204" pitchFamily="34" charset="0"/>
              <a:ea typeface="Stem Text Bold" pitchFamily="34" charset="-52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ea typeface="Stem Text Bold" pitchFamily="34" charset="-52"/>
                <a:cs typeface="Arial" panose="020B0604020202020204" pitchFamily="34" charset="0"/>
              </a:rPr>
              <a:t>Также можно по размеру поля 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ea typeface="Stem Text Bold" pitchFamily="34" charset="-52"/>
                <a:cs typeface="Arial" panose="020B0604020202020204" pitchFamily="34" charset="0"/>
              </a:rPr>
              <a:t/>
            </a:r>
            <a:b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ea typeface="Stem Text Bold" pitchFamily="34" charset="-52"/>
                <a:cs typeface="Arial" panose="020B0604020202020204" pitchFamily="34" charset="0"/>
              </a:rPr>
            </a:b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ea typeface="Stem Text Bold" pitchFamily="34" charset="-52"/>
                <a:cs typeface="Arial" panose="020B0604020202020204" pitchFamily="34" charset="0"/>
              </a:rPr>
              <a:t>установить тематическую картинку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00700" y="3357569"/>
            <a:ext cx="27517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latin typeface="Arial" panose="020B0604020202020204" pitchFamily="34" charset="0"/>
                <a:ea typeface="Stem Text Bold" pitchFamily="34" charset="-52"/>
                <a:cs typeface="Arial" panose="020B0604020202020204" pitchFamily="34" charset="0"/>
              </a:rPr>
              <a:t>Фамилия</a:t>
            </a:r>
            <a:endParaRPr lang="en-US" sz="2200" b="1" dirty="0" smtClean="0">
              <a:latin typeface="Arial" panose="020B0604020202020204" pitchFamily="34" charset="0"/>
              <a:ea typeface="Stem Text Bold" pitchFamily="34" charset="-52"/>
              <a:cs typeface="Arial" panose="020B0604020202020204" pitchFamily="34" charset="0"/>
            </a:endParaRPr>
          </a:p>
          <a:p>
            <a:r>
              <a:rPr lang="ru-RU" sz="2200" b="1" dirty="0" smtClean="0">
                <a:latin typeface="Arial" panose="020B0604020202020204" pitchFamily="34" charset="0"/>
                <a:ea typeface="Stem Text Bold" pitchFamily="34" charset="-52"/>
                <a:cs typeface="Arial" panose="020B0604020202020204" pitchFamily="34" charset="0"/>
              </a:rPr>
              <a:t>Имя Отчество</a:t>
            </a:r>
          </a:p>
          <a:p>
            <a:endParaRPr lang="ru-RU" sz="2000" i="1" dirty="0" smtClean="0">
              <a:latin typeface="Arial Black" panose="020B0A04020102020204" pitchFamily="34" charset="0"/>
              <a:ea typeface="Stem Text Bold" pitchFamily="34" charset="-52"/>
              <a:cs typeface="Arial" pitchFamily="34" charset="0"/>
            </a:endParaRPr>
          </a:p>
          <a:p>
            <a:r>
              <a:rPr lang="ru-RU" sz="1600" i="1" dirty="0" smtClean="0">
                <a:latin typeface="Arial" panose="020B0604020202020204" pitchFamily="34" charset="0"/>
                <a:ea typeface="Stem Text" pitchFamily="34" charset="-52"/>
                <a:cs typeface="Arial" panose="020B0604020202020204" pitchFamily="34" charset="0"/>
              </a:rPr>
              <a:t>курс, группа, факультет, </a:t>
            </a:r>
          </a:p>
          <a:p>
            <a:r>
              <a:rPr lang="ru-RU" sz="1600" i="1" dirty="0" smtClean="0">
                <a:latin typeface="Arial" panose="020B0604020202020204" pitchFamily="34" charset="0"/>
                <a:ea typeface="Stem Text" pitchFamily="34" charset="-52"/>
                <a:cs typeface="Arial" panose="020B0604020202020204" pitchFamily="34" charset="0"/>
              </a:rPr>
              <a:t>должность</a:t>
            </a:r>
            <a:endParaRPr lang="ru-RU" sz="1600" i="1" dirty="0">
              <a:latin typeface="Arial" panose="020B0604020202020204" pitchFamily="34" charset="0"/>
              <a:ea typeface="Stem Text" pitchFamily="34" charset="-52"/>
              <a:cs typeface="Arial" panose="020B0604020202020204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5500694" y="1857371"/>
            <a:ext cx="1143008" cy="42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>
                <a:latin typeface="Arial" panose="020B0604020202020204" pitchFamily="34" charset="0"/>
                <a:ea typeface="Stem Text" pitchFamily="34" charset="-52"/>
                <a:cs typeface="Arial" panose="020B0604020202020204" pitchFamily="34" charset="0"/>
              </a:rPr>
              <a:t>n</a:t>
            </a: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Stem Text" pitchFamily="34" charset="-52"/>
                <a:cs typeface="Arial" panose="020B0604020202020204" pitchFamily="34" charset="0"/>
              </a:rPr>
              <a:t>stu.ru</a:t>
            </a:r>
            <a:endParaRPr kumimoji="0" lang="ru-RU" sz="2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Stem Text" pitchFamily="34" charset="-52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00696" y="1190145"/>
            <a:ext cx="32672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ea typeface="Stem Text" pitchFamily="34" charset="-52"/>
                <a:cs typeface="Arial" panose="020B0604020202020204" pitchFamily="34" charset="0"/>
              </a:rPr>
              <a:t>Новосибирский государственный</a:t>
            </a:r>
          </a:p>
          <a:p>
            <a:r>
              <a:rPr lang="ru-RU" sz="1400" dirty="0">
                <a:latin typeface="Arial" panose="020B0604020202020204" pitchFamily="34" charset="0"/>
                <a:ea typeface="Stem Text" pitchFamily="34" charset="-52"/>
                <a:cs typeface="Arial" panose="020B0604020202020204" pitchFamily="34" charset="0"/>
              </a:rPr>
              <a:t>т</a:t>
            </a:r>
            <a:r>
              <a:rPr lang="ru-RU" sz="1400" dirty="0" smtClean="0">
                <a:latin typeface="Arial" panose="020B0604020202020204" pitchFamily="34" charset="0"/>
                <a:ea typeface="Stem Text" pitchFamily="34" charset="-52"/>
                <a:cs typeface="Arial" panose="020B0604020202020204" pitchFamily="34" charset="0"/>
              </a:rPr>
              <a:t>ехнический университет НЭТИ</a:t>
            </a:r>
          </a:p>
          <a:p>
            <a:endParaRPr lang="ru-RU" sz="1400" dirty="0">
              <a:latin typeface="Arial" panose="020B0604020202020204" pitchFamily="34" charset="0"/>
              <a:ea typeface="Stem Text" pitchFamily="34" charset="-52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788" y="469186"/>
            <a:ext cx="1520796" cy="49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899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1059582"/>
            <a:ext cx="2232248" cy="936104"/>
          </a:xfrm>
          <a:prstGeom prst="rect">
            <a:avLst/>
          </a:prstGeom>
          <a:solidFill>
            <a:srgbClr val="7D09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ТЕХНИЧЕСКИЕ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9695" y="2283718"/>
            <a:ext cx="2232248" cy="936104"/>
          </a:xfrm>
          <a:prstGeom prst="rect">
            <a:avLst/>
          </a:prstGeom>
          <a:solidFill>
            <a:srgbClr val="7D09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ЭКОНОМИЧЕСКИЕ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9695" y="3507854"/>
            <a:ext cx="2232248" cy="936104"/>
          </a:xfrm>
          <a:prstGeom prst="rect">
            <a:avLst/>
          </a:prstGeom>
          <a:solidFill>
            <a:srgbClr val="7D09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ГУМАНИТАРНЫЕ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97458"/>
            <a:ext cx="67260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НАБОР ПО НАПРАВЛЕНИЯМ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2848857" y="1061122"/>
            <a:ext cx="2291548" cy="936104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2952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2915816" y="2283718"/>
            <a:ext cx="2291548" cy="936104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508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2915816" y="3507854"/>
            <a:ext cx="2291548" cy="936104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807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5508104" y="1059582"/>
            <a:ext cx="2291548" cy="936104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3058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5510967" y="2300052"/>
            <a:ext cx="2291548" cy="936104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606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5508104" y="3540522"/>
            <a:ext cx="2291548" cy="936104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881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15816" y="10436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15816" y="228371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38353" y="350785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29026" y="10436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29026" y="2283718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51563" y="350785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469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75"/>
            <a:ext cx="8143932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ЗАГОЛОВОК СЛАЙДА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(кегль не менее 24, жирный, верхний регистр)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1142990"/>
            <a:ext cx="8072494" cy="2714644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 слайда (кегль не менее 1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154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668" y="1111929"/>
            <a:ext cx="958660" cy="1077218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indent="85725">
              <a:buBlip>
                <a:blip r:embed="rId2"/>
              </a:buBlip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Пункт 1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indent="85725">
              <a:buBlip>
                <a:blip r:embed="rId2"/>
              </a:buBlip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Пункт 2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indent="85725">
              <a:buBlip>
                <a:blip r:embed="rId2"/>
              </a:buBlip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Пункт 3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85725">
              <a:buBlip>
                <a:blip r:embed="rId2"/>
              </a:buBlip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37112" y="1111929"/>
            <a:ext cx="2626104" cy="1815882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indent="85725">
              <a:buBlip>
                <a:blip r:embed="rId2"/>
              </a:buBlip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ГЛАВНЫЙ ПУНКТ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 indent="85725">
              <a:buBlip>
                <a:blip r:embed="rId2"/>
              </a:buBlip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Подпункт 1</a:t>
            </a:r>
          </a:p>
          <a:p>
            <a:pPr lvl="1" indent="85725">
              <a:buBlip>
                <a:blip r:embed="rId2"/>
              </a:buBlip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Подпункт 1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indent="85725">
              <a:buBlip>
                <a:blip r:embed="rId2"/>
              </a:buBlip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Подпункт 2</a:t>
            </a:r>
          </a:p>
          <a:p>
            <a:pPr lvl="2" indent="85725">
              <a:buBlip>
                <a:blip r:embed="rId2"/>
              </a:buBlip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Подпункт 2</a:t>
            </a:r>
          </a:p>
          <a:p>
            <a:pPr lvl="3" indent="85725">
              <a:buBlip>
                <a:blip r:embed="rId2"/>
              </a:buBlip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Подпункт 3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85725">
              <a:buBlip>
                <a:blip r:embed="rId2"/>
              </a:buBlip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357175"/>
            <a:ext cx="8143932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ЗАГОЛОВОК СЛАЙДА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(кегль не менее 24, жирный, верхний регистр)</a:t>
            </a:r>
          </a:p>
        </p:txBody>
      </p:sp>
    </p:spTree>
    <p:extLst>
      <p:ext uri="{BB962C8B-B14F-4D97-AF65-F5344CB8AC3E}">
        <p14:creationId xmlns:p14="http://schemas.microsoft.com/office/powerpoint/2010/main" val="3270193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330799"/>
              </p:ext>
            </p:extLst>
          </p:nvPr>
        </p:nvGraphicFramePr>
        <p:xfrm>
          <a:off x="357158" y="428610"/>
          <a:ext cx="8429686" cy="278608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28628"/>
                <a:gridCol w="1285884"/>
                <a:gridCol w="1357322"/>
                <a:gridCol w="1357322"/>
                <a:gridCol w="1357322"/>
                <a:gridCol w="1214446"/>
                <a:gridCol w="1428762"/>
              </a:tblGrid>
              <a:tr h="464347">
                <a:tc gridSpan="7">
                  <a:txBody>
                    <a:bodyPr/>
                    <a:lstStyle/>
                    <a:p>
                      <a:pPr>
                        <a:tabLst>
                          <a:tab pos="1790700" algn="l"/>
                        </a:tabLst>
                      </a:pPr>
                      <a:r>
                        <a:rPr lang="ru-RU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НАЗВАНИЕ</a:t>
                      </a:r>
                      <a:r>
                        <a:rPr lang="ru-RU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ТАБЛИЦЫ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C5C2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C5C2C"/>
                    </a:solidFill>
                  </a:tcPr>
                </a:tc>
              </a:tr>
              <a:tr h="464347"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Столбец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Столбец 2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Столбец 3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Столбец 4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Столбец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Столбец 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247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2588298"/>
              </p:ext>
            </p:extLst>
          </p:nvPr>
        </p:nvGraphicFramePr>
        <p:xfrm>
          <a:off x="357158" y="1347614"/>
          <a:ext cx="752721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84168" y="339502"/>
            <a:ext cx="299070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редакции числовых значений и наименований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правая кнопка мыши</a:t>
            </a:r>
            <a:r>
              <a:rPr lang="en-US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значению – изменить данные – выдает </a:t>
            </a:r>
            <a:r>
              <a:rPr lang="en-US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 </a:t>
            </a:r>
            <a:r>
              <a:rPr lang="ru-RU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таблицу –</a:t>
            </a:r>
          </a:p>
          <a:p>
            <a:r>
              <a:rPr lang="ru-RU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зменяем, добавляем.</a:t>
            </a:r>
            <a:endParaRPr lang="ru-RU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1520" y="348630"/>
            <a:ext cx="3322712" cy="7109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ГРАФИК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54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5816" y="411510"/>
            <a:ext cx="1224136" cy="12241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4" name="TextBox 71"/>
          <p:cNvSpPr txBox="1">
            <a:spLocks noChangeArrowheads="1"/>
          </p:cNvSpPr>
          <p:nvPr/>
        </p:nvSpPr>
        <p:spPr bwMode="auto">
          <a:xfrm>
            <a:off x="909696" y="699542"/>
            <a:ext cx="159205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Текст 1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</p:txBody>
      </p:sp>
      <p:cxnSp>
        <p:nvCxnSpPr>
          <p:cNvPr id="5" name="Straight Arrow Connector 72"/>
          <p:cNvCxnSpPr/>
          <p:nvPr/>
        </p:nvCxnSpPr>
        <p:spPr bwMode="auto">
          <a:xfrm>
            <a:off x="909696" y="1000935"/>
            <a:ext cx="1790096" cy="319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9B9B9B"/>
            </a:solidFill>
            <a:prstDash val="solid"/>
            <a:round/>
            <a:headEnd type="none" w="med" len="med"/>
            <a:tailEnd type="oval"/>
          </a:ln>
          <a:effectLst>
            <a:outerShdw blurRad="12700" dist="12700" dir="5400000" algn="t" rotWithShape="0">
              <a:schemeClr val="tx1">
                <a:alpha val="50000"/>
              </a:schemeClr>
            </a:outerShdw>
          </a:effectLst>
        </p:spPr>
      </p:cxnSp>
      <p:cxnSp>
        <p:nvCxnSpPr>
          <p:cNvPr id="6" name="Straight Arrow Connector 75"/>
          <p:cNvCxnSpPr/>
          <p:nvPr/>
        </p:nvCxnSpPr>
        <p:spPr bwMode="auto">
          <a:xfrm flipH="1">
            <a:off x="6136825" y="2349342"/>
            <a:ext cx="181955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9B9B9B"/>
            </a:solidFill>
            <a:prstDash val="solid"/>
            <a:round/>
            <a:headEnd type="none" w="med" len="med"/>
            <a:tailEnd type="oval"/>
          </a:ln>
          <a:effectLst>
            <a:outerShdw blurRad="12700" dist="12700" dir="5400000" algn="t" rotWithShape="0">
              <a:schemeClr val="tx1">
                <a:alpha val="50000"/>
              </a:schemeClr>
            </a:outerShdw>
          </a:effectLst>
        </p:spPr>
      </p:cxnSp>
      <p:cxnSp>
        <p:nvCxnSpPr>
          <p:cNvPr id="7" name="Straight Arrow Connector 73"/>
          <p:cNvCxnSpPr/>
          <p:nvPr/>
        </p:nvCxnSpPr>
        <p:spPr bwMode="auto">
          <a:xfrm flipH="1">
            <a:off x="6012160" y="1007319"/>
            <a:ext cx="19442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9B9B9B"/>
            </a:solidFill>
            <a:prstDash val="solid"/>
            <a:round/>
            <a:headEnd type="none" w="med" len="med"/>
            <a:tailEnd type="oval"/>
          </a:ln>
          <a:effectLst>
            <a:outerShdw blurRad="12700" dist="12700" dir="5400000" algn="t" rotWithShape="0">
              <a:schemeClr val="tx1">
                <a:alpha val="50000"/>
              </a:schemeClr>
            </a:outerShdw>
          </a:effectLst>
        </p:spPr>
      </p:cxnSp>
      <p:cxnSp>
        <p:nvCxnSpPr>
          <p:cNvPr id="8" name="Straight Arrow Connector 79"/>
          <p:cNvCxnSpPr/>
          <p:nvPr/>
        </p:nvCxnSpPr>
        <p:spPr bwMode="auto">
          <a:xfrm flipH="1">
            <a:off x="6136825" y="3723878"/>
            <a:ext cx="181955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9B9B9B"/>
            </a:solidFill>
            <a:prstDash val="solid"/>
            <a:round/>
            <a:headEnd type="none" w="med" len="med"/>
            <a:tailEnd type="oval"/>
          </a:ln>
          <a:effectLst>
            <a:outerShdw blurRad="12700" dist="12700" dir="5400000" algn="t" rotWithShape="0">
              <a:schemeClr val="tx1">
                <a:alpha val="50000"/>
              </a:schemeClr>
            </a:outerShdw>
          </a:effectLst>
        </p:spPr>
      </p:cxnSp>
      <p:sp>
        <p:nvSpPr>
          <p:cNvPr id="9" name="TextBox 71"/>
          <p:cNvSpPr txBox="1">
            <a:spLocks noChangeArrowheads="1"/>
          </p:cNvSpPr>
          <p:nvPr/>
        </p:nvSpPr>
        <p:spPr bwMode="auto">
          <a:xfrm>
            <a:off x="899592" y="2006241"/>
            <a:ext cx="159205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Текст 2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899592" y="3416101"/>
            <a:ext cx="1800201" cy="307777"/>
            <a:chOff x="1187624" y="1686263"/>
            <a:chExt cx="1990493" cy="307777"/>
          </a:xfrm>
        </p:grpSpPr>
        <p:sp>
          <p:nvSpPr>
            <p:cNvPr id="11" name="TextBox 71"/>
            <p:cNvSpPr txBox="1">
              <a:spLocks noChangeArrowheads="1"/>
            </p:cNvSpPr>
            <p:nvPr/>
          </p:nvSpPr>
          <p:spPr bwMode="auto">
            <a:xfrm>
              <a:off x="1187624" y="1686263"/>
              <a:ext cx="159205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anchor="b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Текст 3</a:t>
              </a:r>
            </a:p>
          </p:txBody>
        </p:sp>
        <p:cxnSp>
          <p:nvCxnSpPr>
            <p:cNvPr id="12" name="Straight Arrow Connector 72"/>
            <p:cNvCxnSpPr/>
            <p:nvPr/>
          </p:nvCxnSpPr>
          <p:spPr bwMode="auto">
            <a:xfrm>
              <a:off x="1187624" y="1994040"/>
              <a:ext cx="1990493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9B9B9B"/>
              </a:solidFill>
              <a:prstDash val="solid"/>
              <a:round/>
              <a:headEnd type="none" w="med" len="med"/>
              <a:tailEnd type="oval"/>
            </a:ln>
            <a:effectLst>
              <a:outerShdw blurRad="12700" dist="12700" dir="5400000" algn="t" rotWithShape="0">
                <a:schemeClr val="tx1">
                  <a:alpha val="50000"/>
                </a:schemeClr>
              </a:outerShdw>
            </a:effectLst>
          </p:spPr>
        </p:cxnSp>
      </p:grpSp>
      <p:sp>
        <p:nvSpPr>
          <p:cNvPr id="13" name="TextBox 71"/>
          <p:cNvSpPr txBox="1">
            <a:spLocks noChangeArrowheads="1"/>
          </p:cNvSpPr>
          <p:nvPr/>
        </p:nvSpPr>
        <p:spPr bwMode="auto">
          <a:xfrm>
            <a:off x="6436331" y="693158"/>
            <a:ext cx="159205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Текст 4</a:t>
            </a:r>
          </a:p>
        </p:txBody>
      </p:sp>
      <p:sp>
        <p:nvSpPr>
          <p:cNvPr id="14" name="TextBox 71"/>
          <p:cNvSpPr txBox="1">
            <a:spLocks noChangeArrowheads="1"/>
          </p:cNvSpPr>
          <p:nvPr/>
        </p:nvSpPr>
        <p:spPr bwMode="auto">
          <a:xfrm>
            <a:off x="6516216" y="2041565"/>
            <a:ext cx="159205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Текст 5</a:t>
            </a:r>
          </a:p>
        </p:txBody>
      </p:sp>
      <p:sp>
        <p:nvSpPr>
          <p:cNvPr id="15" name="TextBox 71"/>
          <p:cNvSpPr txBox="1">
            <a:spLocks noChangeArrowheads="1"/>
          </p:cNvSpPr>
          <p:nvPr/>
        </p:nvSpPr>
        <p:spPr bwMode="auto">
          <a:xfrm>
            <a:off x="6443147" y="3360717"/>
            <a:ext cx="159205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Текст 6</a:t>
            </a:r>
          </a:p>
        </p:txBody>
      </p:sp>
      <p:cxnSp>
        <p:nvCxnSpPr>
          <p:cNvPr id="16" name="Straight Arrow Connector 72"/>
          <p:cNvCxnSpPr/>
          <p:nvPr/>
        </p:nvCxnSpPr>
        <p:spPr bwMode="auto">
          <a:xfrm>
            <a:off x="915094" y="2349342"/>
            <a:ext cx="1784698" cy="638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9B9B9B"/>
            </a:solidFill>
            <a:prstDash val="solid"/>
            <a:round/>
            <a:headEnd type="none" w="med" len="med"/>
            <a:tailEnd type="oval"/>
          </a:ln>
          <a:effectLst>
            <a:outerShdw blurRad="12700" dist="12700" dir="5400000" algn="t" rotWithShape="0">
              <a:schemeClr val="tx1">
                <a:alpha val="50000"/>
              </a:schemeClr>
            </a:outerShdw>
          </a:effectLst>
        </p:spPr>
      </p:cxnSp>
      <p:sp>
        <p:nvSpPr>
          <p:cNvPr id="17" name="Прямоугольник 16"/>
          <p:cNvSpPr/>
          <p:nvPr/>
        </p:nvSpPr>
        <p:spPr>
          <a:xfrm>
            <a:off x="2906739" y="1765816"/>
            <a:ext cx="1224136" cy="12241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906739" y="3147814"/>
            <a:ext cx="1224136" cy="12241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72000" y="411510"/>
            <a:ext cx="1224136" cy="12241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572000" y="1765816"/>
            <a:ext cx="1224136" cy="12241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72000" y="3147814"/>
            <a:ext cx="1224136" cy="12241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22" name="TextBox 71"/>
          <p:cNvSpPr txBox="1">
            <a:spLocks noChangeArrowheads="1"/>
          </p:cNvSpPr>
          <p:nvPr/>
        </p:nvSpPr>
        <p:spPr bwMode="auto">
          <a:xfrm>
            <a:off x="3118253" y="776486"/>
            <a:ext cx="15920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Картинка,</a:t>
            </a:r>
          </a:p>
          <a:p>
            <a:pPr eaLnBrk="1" hangingPunct="1"/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ч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исло </a:t>
            </a:r>
            <a:r>
              <a:rPr lang="ru-RU" sz="1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и.т.д</a:t>
            </a: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5851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983"/>
          <a:stretch/>
        </p:blipFill>
        <p:spPr bwMode="auto">
          <a:xfrm>
            <a:off x="5720174" y="367449"/>
            <a:ext cx="1379897" cy="720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023580"/>
              </p:ext>
            </p:extLst>
          </p:nvPr>
        </p:nvGraphicFramePr>
        <p:xfrm>
          <a:off x="4487200" y="2211710"/>
          <a:ext cx="4384676" cy="22419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5738">
                  <a:extLst>
                    <a:ext uri="{9D8B030D-6E8A-4147-A177-3AD203B41FA5}">
                      <a16:colId xmlns="" xmlns:a16="http://schemas.microsoft.com/office/drawing/2014/main" val="2330513441"/>
                    </a:ext>
                  </a:extLst>
                </a:gridCol>
                <a:gridCol w="1414469">
                  <a:extLst>
                    <a:ext uri="{9D8B030D-6E8A-4147-A177-3AD203B41FA5}">
                      <a16:colId xmlns="" xmlns:a16="http://schemas.microsoft.com/office/drawing/2014/main" val="3457173109"/>
                    </a:ext>
                  </a:extLst>
                </a:gridCol>
                <a:gridCol w="1414469">
                  <a:extLst>
                    <a:ext uri="{9D8B030D-6E8A-4147-A177-3AD203B41FA5}">
                      <a16:colId xmlns="" xmlns:a16="http://schemas.microsoft.com/office/drawing/2014/main" val="300081960"/>
                    </a:ext>
                  </a:extLst>
                </a:gridCol>
              </a:tblGrid>
              <a:tr h="9171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Webometrics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ru-RU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1" marR="91451" marT="45724" marB="45724">
                    <a:solidFill>
                      <a:srgbClr val="0C5C2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полугодие 20__ года</a:t>
                      </a:r>
                      <a:endParaRPr lang="ru-RU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1" marR="91451" marT="45724" marB="45724">
                    <a:solidFill>
                      <a:srgbClr val="0C5C2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полугодие 20__ года</a:t>
                      </a:r>
                      <a:endParaRPr lang="ru-RU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1" marR="91451" marT="45724" marB="45724">
                    <a:solidFill>
                      <a:srgbClr val="0C5C2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01901151"/>
                  </a:ext>
                </a:extLst>
              </a:tr>
              <a:tr h="66240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ea typeface="Stem Bold" panose="020B0703020203020204" pitchFamily="34" charset="-52"/>
                          <a:cs typeface="Arial" panose="020B0604020202020204" pitchFamily="34" charset="0"/>
                        </a:rPr>
                        <a:t>Среди 25 000 вузов мира</a:t>
                      </a:r>
                      <a:endParaRPr lang="ru-RU" sz="1400" dirty="0">
                        <a:solidFill>
                          <a:srgbClr val="BC1312"/>
                        </a:solidFill>
                        <a:latin typeface="Arial" panose="020B0604020202020204" pitchFamily="34" charset="0"/>
                        <a:ea typeface="Stem Bold" panose="020B0703020203020204" pitchFamily="34" charset="-52"/>
                        <a:cs typeface="Arial" panose="020B0604020202020204" pitchFamily="34" charset="0"/>
                      </a:endParaRPr>
                    </a:p>
                  </a:txBody>
                  <a:tcPr marL="91451" marR="91451" marT="45724" marB="45724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Arial" panose="020B0604020202020204" pitchFamily="34" charset="0"/>
                          <a:ea typeface="Stem Bold" panose="020B0703020203020204" pitchFamily="34" charset="-52"/>
                          <a:cs typeface="Arial" panose="020B0604020202020204" pitchFamily="34" charset="0"/>
                        </a:rPr>
                        <a:t>2 666</a:t>
                      </a:r>
                      <a:endParaRPr lang="ru-RU" sz="1800" b="0" dirty="0" smtClean="0">
                        <a:solidFill>
                          <a:srgbClr val="BC1312"/>
                        </a:solidFill>
                        <a:latin typeface="Arial" panose="020B0604020202020204" pitchFamily="34" charset="0"/>
                        <a:ea typeface="Stem Bold" panose="020B0703020203020204" pitchFamily="34" charset="-52"/>
                        <a:cs typeface="Arial" panose="020B0604020202020204" pitchFamily="34" charset="0"/>
                      </a:endParaRPr>
                    </a:p>
                  </a:txBody>
                  <a:tcPr marL="91451" marR="91451" marT="45724" marB="4572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Arial" panose="020B0604020202020204" pitchFamily="34" charset="0"/>
                          <a:ea typeface="Stem Bold" panose="020B0703020203020204" pitchFamily="34" charset="-52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800" b="0" baseline="0" dirty="0" smtClean="0">
                          <a:latin typeface="Arial" panose="020B0604020202020204" pitchFamily="34" charset="0"/>
                          <a:ea typeface="Stem Bold" panose="020B0703020203020204" pitchFamily="34" charset="-52"/>
                          <a:cs typeface="Arial" panose="020B0604020202020204" pitchFamily="34" charset="0"/>
                        </a:rPr>
                        <a:t> 126</a:t>
                      </a:r>
                      <a:endParaRPr lang="ru-RU" sz="1800" b="0" dirty="0">
                        <a:solidFill>
                          <a:srgbClr val="BC1312"/>
                        </a:solidFill>
                        <a:latin typeface="Arial" panose="020B0604020202020204" pitchFamily="34" charset="0"/>
                        <a:ea typeface="Stem Bold" panose="020B0703020203020204" pitchFamily="34" charset="-52"/>
                        <a:cs typeface="Arial" panose="020B0604020202020204" pitchFamily="34" charset="0"/>
                      </a:endParaRPr>
                    </a:p>
                  </a:txBody>
                  <a:tcPr marL="91451" marR="91451" marT="45724" marB="4572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0427495"/>
                  </a:ext>
                </a:extLst>
              </a:tr>
              <a:tr h="66240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ea typeface="Stem Bold" panose="020B0703020203020204" pitchFamily="34" charset="-52"/>
                          <a:cs typeface="Arial" panose="020B0604020202020204" pitchFamily="34" charset="0"/>
                        </a:rPr>
                        <a:t>Среди 1 300 вузов России</a:t>
                      </a:r>
                      <a:endParaRPr lang="ru-RU" sz="1400" dirty="0">
                        <a:solidFill>
                          <a:srgbClr val="BC1312"/>
                        </a:solidFill>
                        <a:latin typeface="Arial" panose="020B0604020202020204" pitchFamily="34" charset="0"/>
                        <a:ea typeface="Stem Bold" panose="020B0703020203020204" pitchFamily="34" charset="-52"/>
                        <a:cs typeface="Arial" panose="020B0604020202020204" pitchFamily="34" charset="0"/>
                      </a:endParaRPr>
                    </a:p>
                  </a:txBody>
                  <a:tcPr marL="91451" marR="91451" marT="45724" marB="45724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Arial" panose="020B0604020202020204" pitchFamily="34" charset="0"/>
                          <a:ea typeface="Stem Bold" panose="020B0703020203020204" pitchFamily="34" charset="-52"/>
                          <a:cs typeface="Arial" panose="020B0604020202020204" pitchFamily="34" charset="0"/>
                        </a:rPr>
                        <a:t>26</a:t>
                      </a:r>
                      <a:endParaRPr lang="ru-RU" sz="1800" b="0" dirty="0">
                        <a:solidFill>
                          <a:srgbClr val="BC1312"/>
                        </a:solidFill>
                        <a:latin typeface="Arial" panose="020B0604020202020204" pitchFamily="34" charset="0"/>
                        <a:ea typeface="Stem Bold" panose="020B0703020203020204" pitchFamily="34" charset="-52"/>
                        <a:cs typeface="Arial" panose="020B0604020202020204" pitchFamily="34" charset="0"/>
                      </a:endParaRPr>
                    </a:p>
                  </a:txBody>
                  <a:tcPr marL="91451" marR="91451" marT="45724" marB="4572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Arial" panose="020B0604020202020204" pitchFamily="34" charset="0"/>
                          <a:ea typeface="Stem Bold" panose="020B0703020203020204" pitchFamily="34" charset="-52"/>
                          <a:cs typeface="Arial" panose="020B0604020202020204" pitchFamily="34" charset="0"/>
                        </a:rPr>
                        <a:t>22</a:t>
                      </a:r>
                      <a:endParaRPr lang="ru-RU" sz="1800" b="0" dirty="0">
                        <a:solidFill>
                          <a:srgbClr val="BC1312"/>
                        </a:solidFill>
                        <a:latin typeface="Arial" panose="020B0604020202020204" pitchFamily="34" charset="0"/>
                        <a:ea typeface="Stem Bold" panose="020B0703020203020204" pitchFamily="34" charset="-52"/>
                        <a:cs typeface="Arial" panose="020B0604020202020204" pitchFamily="34" charset="0"/>
                      </a:endParaRPr>
                    </a:p>
                  </a:txBody>
                  <a:tcPr marL="91451" marR="91451" marT="45724" marB="45724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9817533"/>
                  </a:ext>
                </a:extLst>
              </a:tr>
            </a:tbl>
          </a:graphicData>
        </a:graphic>
      </p:graphicFrame>
      <p:grpSp>
        <p:nvGrpSpPr>
          <p:cNvPr id="5" name="Группа 7"/>
          <p:cNvGrpSpPr>
            <a:grpSpLocks/>
          </p:cNvGrpSpPr>
          <p:nvPr/>
        </p:nvGrpSpPr>
        <p:grpSpPr bwMode="auto">
          <a:xfrm>
            <a:off x="1156078" y="1419620"/>
            <a:ext cx="679620" cy="664333"/>
            <a:chOff x="2728026" y="68"/>
            <a:chExt cx="1310632" cy="1506473"/>
          </a:xfrm>
          <a:solidFill>
            <a:srgbClr val="7D0925"/>
          </a:solidFill>
        </p:grpSpPr>
        <p:sp>
          <p:nvSpPr>
            <p:cNvPr id="6" name="Шестиугольник 12"/>
            <p:cNvSpPr/>
            <p:nvPr/>
          </p:nvSpPr>
          <p:spPr>
            <a:xfrm rot="5400000">
              <a:off x="2630105" y="97991"/>
              <a:ext cx="1506471" cy="1310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Шестиугольник 4"/>
            <p:cNvSpPr txBox="1"/>
            <p:nvPr/>
          </p:nvSpPr>
          <p:spPr>
            <a:xfrm>
              <a:off x="2740438" y="68"/>
              <a:ext cx="1298220" cy="1506473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7160" tIns="137160" rIns="137160" bIns="137160" spcCol="1270" anchor="ctr"/>
            <a:lstStyle/>
            <a:p>
              <a:pPr algn="ctr" defTabSz="16002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US" sz="2800" b="1" i="1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ru-RU" sz="280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Группа 9"/>
          <p:cNvGrpSpPr>
            <a:grpSpLocks/>
          </p:cNvGrpSpPr>
          <p:nvPr/>
        </p:nvGrpSpPr>
        <p:grpSpPr bwMode="auto">
          <a:xfrm>
            <a:off x="355337" y="1419622"/>
            <a:ext cx="688271" cy="655228"/>
            <a:chOff x="1312545" y="71"/>
            <a:chExt cx="1310630" cy="1506471"/>
          </a:xfrm>
          <a:solidFill>
            <a:srgbClr val="00B050"/>
          </a:solidFill>
        </p:grpSpPr>
        <p:sp>
          <p:nvSpPr>
            <p:cNvPr id="9" name="Шестиугольник 15"/>
            <p:cNvSpPr/>
            <p:nvPr/>
          </p:nvSpPr>
          <p:spPr>
            <a:xfrm rot="5400000">
              <a:off x="1214625" y="97991"/>
              <a:ext cx="1506471" cy="1310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Шестиугольник 8"/>
            <p:cNvSpPr txBox="1"/>
            <p:nvPr/>
          </p:nvSpPr>
          <p:spPr>
            <a:xfrm>
              <a:off x="1517479" y="235258"/>
              <a:ext cx="900761" cy="1036096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889000" eaLnBrk="0" fontAlgn="base" hangingPunct="0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n-US" sz="1200" b="1" i="1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351</a:t>
              </a:r>
            </a:p>
            <a:p>
              <a:pPr algn="ctr" defTabSz="889000" eaLnBrk="0" fontAlgn="base" hangingPunct="0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n-US" sz="1200" b="1" i="1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  <a:p>
              <a:pPr algn="ctr" defTabSz="889000" eaLnBrk="0" fontAlgn="base" hangingPunct="0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n-US" sz="1200" b="1" i="1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400</a:t>
              </a:r>
              <a:endParaRPr lang="ru-RU" sz="120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Группа 7"/>
          <p:cNvGrpSpPr>
            <a:grpSpLocks/>
          </p:cNvGrpSpPr>
          <p:nvPr/>
        </p:nvGrpSpPr>
        <p:grpSpPr bwMode="auto">
          <a:xfrm>
            <a:off x="5292081" y="1419619"/>
            <a:ext cx="689240" cy="642499"/>
            <a:chOff x="2728026" y="70"/>
            <a:chExt cx="1310630" cy="1506471"/>
          </a:xfrm>
          <a:solidFill>
            <a:srgbClr val="7D0925"/>
          </a:solidFill>
        </p:grpSpPr>
        <p:sp>
          <p:nvSpPr>
            <p:cNvPr id="12" name="Шестиугольник 18"/>
            <p:cNvSpPr/>
            <p:nvPr/>
          </p:nvSpPr>
          <p:spPr>
            <a:xfrm rot="5400000">
              <a:off x="2630105" y="97991"/>
              <a:ext cx="1506471" cy="1310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Шестиугольник 4"/>
            <p:cNvSpPr txBox="1"/>
            <p:nvPr/>
          </p:nvSpPr>
          <p:spPr>
            <a:xfrm>
              <a:off x="2728026" y="70"/>
              <a:ext cx="1310630" cy="1506469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7160" tIns="137160" rIns="137160" bIns="137160" spcCol="1270" anchor="ctr"/>
            <a:lstStyle/>
            <a:p>
              <a:pPr algn="ctr" defTabSz="16002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n-US" sz="2800" b="1" i="1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13</a:t>
              </a:r>
              <a:endParaRPr lang="ru-RU" sz="280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Группа 9"/>
          <p:cNvGrpSpPr>
            <a:grpSpLocks/>
          </p:cNvGrpSpPr>
          <p:nvPr/>
        </p:nvGrpSpPr>
        <p:grpSpPr bwMode="auto">
          <a:xfrm>
            <a:off x="4499993" y="1419620"/>
            <a:ext cx="654062" cy="642500"/>
            <a:chOff x="1312545" y="71"/>
            <a:chExt cx="1310630" cy="1506471"/>
          </a:xfrm>
          <a:solidFill>
            <a:srgbClr val="0C5C2C"/>
          </a:solidFill>
        </p:grpSpPr>
        <p:sp>
          <p:nvSpPr>
            <p:cNvPr id="15" name="Шестиугольник 21"/>
            <p:cNvSpPr/>
            <p:nvPr/>
          </p:nvSpPr>
          <p:spPr>
            <a:xfrm rot="5400000">
              <a:off x="1214625" y="97991"/>
              <a:ext cx="1506471" cy="1310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Шестиугольник 8"/>
            <p:cNvSpPr txBox="1"/>
            <p:nvPr/>
          </p:nvSpPr>
          <p:spPr>
            <a:xfrm>
              <a:off x="1517479" y="235258"/>
              <a:ext cx="900761" cy="1036096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889000" eaLnBrk="0" fontAlgn="base" hangingPunct="0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n-US" sz="1400" b="1" i="1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401</a:t>
              </a:r>
            </a:p>
            <a:p>
              <a:pPr algn="ctr" defTabSz="889000" eaLnBrk="0" fontAlgn="base" hangingPunct="0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n-US" sz="1400" b="1" i="1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  <a:p>
              <a:pPr algn="ctr" defTabSz="889000" eaLnBrk="0" fontAlgn="base" hangingPunct="0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n-US" sz="1400" b="1" i="1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450</a:t>
              </a:r>
              <a:endParaRPr lang="ru-RU" sz="140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106550"/>
              </p:ext>
            </p:extLst>
          </p:nvPr>
        </p:nvGraphicFramePr>
        <p:xfrm>
          <a:off x="357157" y="2211710"/>
          <a:ext cx="3710788" cy="22097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16634">
                  <a:extLst>
                    <a:ext uri="{9D8B030D-6E8A-4147-A177-3AD203B41FA5}">
                      <a16:colId xmlns="" xmlns:a16="http://schemas.microsoft.com/office/drawing/2014/main" val="2330513441"/>
                    </a:ext>
                  </a:extLst>
                </a:gridCol>
                <a:gridCol w="1197077">
                  <a:extLst>
                    <a:ext uri="{9D8B030D-6E8A-4147-A177-3AD203B41FA5}">
                      <a16:colId xmlns="" xmlns:a16="http://schemas.microsoft.com/office/drawing/2014/main" val="3457173109"/>
                    </a:ext>
                  </a:extLst>
                </a:gridCol>
                <a:gridCol w="1197077">
                  <a:extLst>
                    <a:ext uri="{9D8B030D-6E8A-4147-A177-3AD203B41FA5}">
                      <a16:colId xmlns="" xmlns:a16="http://schemas.microsoft.com/office/drawing/2014/main" val="300081960"/>
                    </a:ext>
                  </a:extLst>
                </a:gridCol>
              </a:tblGrid>
              <a:tr h="90019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kumimoji="0" lang="ru-RU" altLang="ru-RU" sz="14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SCImago</a:t>
                      </a:r>
                      <a:r>
                        <a:rPr kumimoji="0" lang="ru-RU" altLang="ru-RU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4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Institutions</a:t>
                      </a:r>
                      <a:r>
                        <a:rPr kumimoji="0" lang="ru-RU" altLang="ru-RU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4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Rankings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рейтинг научно-исследовательских организаций мира, подготовленный исследовательской группой </a:t>
                      </a: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Scimago</a:t>
                      </a:r>
                      <a:endParaRPr lang="ru-RU" sz="120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1" marR="91451" marT="45724" marB="45724">
                    <a:solidFill>
                      <a:srgbClr val="0C5C2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marL="91451" marR="91451" marT="45724" marB="45724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marL="91451" marR="91451" marT="45724" marB="45724"/>
                </a:tc>
                <a:extLst>
                  <a:ext uri="{0D108BD9-81ED-4DB2-BD59-A6C34878D82A}">
                    <a16:rowId xmlns="" xmlns:a16="http://schemas.microsoft.com/office/drawing/2014/main" val="1101901151"/>
                  </a:ext>
                </a:extLst>
              </a:tr>
              <a:tr h="6294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90033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00000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90033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Позиция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НГТУ НЭТИ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90033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00000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90033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Количество вузов, включенных в рейтинг</a:t>
                      </a:r>
                    </a:p>
                  </a:txBody>
                  <a:tcPr marL="68580" marR="68580" marT="0" marB="0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90033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00000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90033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российских вузов</a:t>
                      </a: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0427495"/>
                  </a:ext>
                </a:extLst>
              </a:tr>
              <a:tr h="6506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90033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00000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90033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663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90033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00000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90033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5147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990033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00000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990033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9817533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866254" y="1334624"/>
            <a:ext cx="246515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20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ea typeface="Stem Bold" panose="020B0703020203020204" pitchFamily="34" charset="-52"/>
                <a:cs typeface="Arial" panose="020B0604020202020204" pitchFamily="34" charset="0"/>
              </a:rPr>
              <a:t>ИНЖЕНЕРИЯ </a:t>
            </a:r>
          </a:p>
          <a:p>
            <a:r>
              <a:rPr lang="ru-RU" altLang="ru-RU" sz="105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ea typeface="Stem Bold" panose="020B0703020203020204" pitchFamily="34" charset="-52"/>
                <a:cs typeface="Arial" panose="020B0604020202020204" pitchFamily="34" charset="0"/>
              </a:rPr>
              <a:t>ЭЛЕКТРОТЕХНИЧЕСКАЯ </a:t>
            </a:r>
          </a:p>
          <a:p>
            <a:r>
              <a:rPr lang="ru-RU" altLang="ru-RU" sz="105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ea typeface="Stem Bold" panose="020B0703020203020204" pitchFamily="34" charset="-52"/>
                <a:cs typeface="Arial" panose="020B0604020202020204" pitchFamily="34" charset="0"/>
              </a:rPr>
              <a:t>И ЭЛЕКТРОННАЯ</a:t>
            </a:r>
            <a:endParaRPr lang="ru-RU" sz="105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 pitchFamily="34" charset="0"/>
              <a:ea typeface="Stem Bold" panose="020B0703020203020204" pitchFamily="34" charset="-52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Группа 8"/>
          <p:cNvGrpSpPr>
            <a:grpSpLocks/>
          </p:cNvGrpSpPr>
          <p:nvPr/>
        </p:nvGrpSpPr>
        <p:grpSpPr bwMode="auto">
          <a:xfrm>
            <a:off x="4420068" y="316886"/>
            <a:ext cx="2110641" cy="786893"/>
            <a:chOff x="-5358452" y="-30676"/>
            <a:chExt cx="11118100" cy="1235923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078426" y="301365"/>
              <a:ext cx="1681222" cy="90388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TextBox 20"/>
            <p:cNvSpPr txBox="1"/>
            <p:nvPr/>
          </p:nvSpPr>
          <p:spPr>
            <a:xfrm>
              <a:off x="-5358452" y="-30676"/>
              <a:ext cx="10906830" cy="11043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45720" rIns="45720" spcCol="1270" anchor="ctr"/>
            <a:lstStyle/>
            <a:p>
              <a:pPr defTabSz="5334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ru-RU" b="1" dirty="0" smtClean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ОБЩИЙ </a:t>
              </a:r>
            </a:p>
            <a:p>
              <a:pPr defTabSz="5334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ru-RU" b="1" dirty="0" smtClean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РЕЙТИНГ</a:t>
              </a:r>
              <a:endParaRPr lang="ru-RU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Группа 7"/>
          <p:cNvGrpSpPr>
            <a:grpSpLocks/>
          </p:cNvGrpSpPr>
          <p:nvPr/>
        </p:nvGrpSpPr>
        <p:grpSpPr bwMode="auto">
          <a:xfrm>
            <a:off x="8071458" y="362341"/>
            <a:ext cx="760248" cy="725452"/>
            <a:chOff x="2728026" y="70"/>
            <a:chExt cx="1310630" cy="1506471"/>
          </a:xfrm>
          <a:solidFill>
            <a:srgbClr val="7D0925"/>
          </a:solidFill>
        </p:grpSpPr>
        <p:sp>
          <p:nvSpPr>
            <p:cNvPr id="23" name="Шестиугольник 18"/>
            <p:cNvSpPr/>
            <p:nvPr/>
          </p:nvSpPr>
          <p:spPr>
            <a:xfrm rot="5400000">
              <a:off x="2630105" y="97991"/>
              <a:ext cx="1506471" cy="1310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Шестиугольник 4"/>
            <p:cNvSpPr txBox="1"/>
            <p:nvPr/>
          </p:nvSpPr>
          <p:spPr>
            <a:xfrm>
              <a:off x="2728026" y="15932"/>
              <a:ext cx="1310630" cy="1484324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7160" tIns="137160" rIns="137160" bIns="137160" spcCol="1270" anchor="ctr"/>
            <a:lstStyle/>
            <a:p>
              <a:pPr algn="ctr" defTabSz="16002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ru-RU" sz="20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21</a:t>
              </a:r>
              <a:endParaRPr lang="ru-RU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" name="Группа 9"/>
          <p:cNvGrpSpPr>
            <a:grpSpLocks/>
          </p:cNvGrpSpPr>
          <p:nvPr/>
        </p:nvGrpSpPr>
        <p:grpSpPr bwMode="auto">
          <a:xfrm>
            <a:off x="7225263" y="362340"/>
            <a:ext cx="742347" cy="724292"/>
            <a:chOff x="1312546" y="-6148"/>
            <a:chExt cx="1310630" cy="1512689"/>
          </a:xfrm>
          <a:solidFill>
            <a:srgbClr val="0C5C2C"/>
          </a:solidFill>
        </p:grpSpPr>
        <p:sp>
          <p:nvSpPr>
            <p:cNvPr id="26" name="Шестиугольник 21"/>
            <p:cNvSpPr/>
            <p:nvPr/>
          </p:nvSpPr>
          <p:spPr>
            <a:xfrm rot="5400000">
              <a:off x="1214625" y="97991"/>
              <a:ext cx="1506471" cy="13106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Шестиугольник 8"/>
            <p:cNvSpPr txBox="1"/>
            <p:nvPr/>
          </p:nvSpPr>
          <p:spPr>
            <a:xfrm>
              <a:off x="1312546" y="-6148"/>
              <a:ext cx="1310628" cy="1512689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889000" eaLnBrk="0" fontAlgn="base" hangingPunct="0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ru-RU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801</a:t>
              </a:r>
              <a:endParaRPr lang="en-US" sz="12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889000" eaLnBrk="0" fontAlgn="base" hangingPunct="0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  <a:p>
              <a:pPr algn="ctr" defTabSz="889000" eaLnBrk="0" fontAlgn="base" hangingPunct="0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ru-RU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1000</a:t>
              </a:r>
              <a:endParaRPr lang="ru-RU" sz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Прямоугольник 27"/>
          <p:cNvSpPr/>
          <p:nvPr/>
        </p:nvSpPr>
        <p:spPr bwMode="auto">
          <a:xfrm>
            <a:off x="7435653" y="540050"/>
            <a:ext cx="1449771" cy="575488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9" name="TextBox 28"/>
          <p:cNvSpPr txBox="1"/>
          <p:nvPr/>
        </p:nvSpPr>
        <p:spPr>
          <a:xfrm>
            <a:off x="6084168" y="1334624"/>
            <a:ext cx="2465155" cy="777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20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ea typeface="Stem Bold" panose="020B0703020203020204" pitchFamily="34" charset="-52"/>
                <a:cs typeface="Arial" panose="020B0604020202020204" pitchFamily="34" charset="0"/>
              </a:rPr>
              <a:t>ФИЗИКА</a:t>
            </a:r>
          </a:p>
          <a:p>
            <a:r>
              <a:rPr lang="ru-RU" altLang="ru-RU" sz="105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ea typeface="Stem Bold" panose="020B0703020203020204" pitchFamily="34" charset="-52"/>
                <a:cs typeface="Arial" panose="020B0604020202020204" pitchFamily="34" charset="0"/>
              </a:rPr>
              <a:t>И АСТРОНОМИЯ</a:t>
            </a:r>
            <a:endParaRPr lang="ru-RU" sz="105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 pitchFamily="34" charset="0"/>
              <a:ea typeface="Stem Bold" panose="020B0703020203020204" pitchFamily="34" charset="-52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1520" y="297458"/>
            <a:ext cx="26613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РЕЙТИНГИ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463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003798"/>
            <a:ext cx="2099926" cy="774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Картинки по запросу рейтинг th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386" y="943789"/>
            <a:ext cx="1571358" cy="91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1086544"/>
            <a:ext cx="1591792" cy="455940"/>
          </a:xfrm>
          <a:prstGeom prst="rect">
            <a:avLst/>
          </a:prstGeom>
        </p:spPr>
      </p:pic>
      <p:pic>
        <p:nvPicPr>
          <p:cNvPr id="9" name="Picture 6" descr="Картинки по запросу QS University Rankings: EECA 2018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10" b="27126"/>
          <a:stretch/>
        </p:blipFill>
        <p:spPr bwMode="auto">
          <a:xfrm>
            <a:off x="2753755" y="1048469"/>
            <a:ext cx="1640058" cy="47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789501" y="3492877"/>
            <a:ext cx="720080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89000" eaLnBrk="0" fontAlgn="base" hangingPunct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351</a:t>
            </a:r>
          </a:p>
          <a:p>
            <a:pPr algn="ctr" defTabSz="889000" eaLnBrk="0" fontAlgn="base" hangingPunct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 defTabSz="889000" eaLnBrk="0" fontAlgn="base" hangingPunct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  <a:endParaRPr lang="ru-RU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33517" y="3484030"/>
            <a:ext cx="720080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89000" eaLnBrk="0" fontAlgn="base" hangingPunct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401</a:t>
            </a:r>
          </a:p>
          <a:p>
            <a:pPr algn="ctr" defTabSz="889000" eaLnBrk="0" fontAlgn="base" hangingPunct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 defTabSz="889000" eaLnBrk="0" fontAlgn="base" hangingPunct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450</a:t>
            </a:r>
            <a:endParaRPr lang="ru-RU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233852" y="3484030"/>
            <a:ext cx="720080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89000" eaLnBrk="0" fontAlgn="base" hangingPunct="0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801</a:t>
            </a:r>
            <a:endParaRPr lang="en-US" sz="1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89000" eaLnBrk="0" fontAlgn="base" hangingPunct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 defTabSz="889000" eaLnBrk="0" fontAlgn="base" hangingPunct="0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725605" y="3490408"/>
            <a:ext cx="720080" cy="720080"/>
          </a:xfrm>
          <a:prstGeom prst="rect">
            <a:avLst/>
          </a:prstGeom>
          <a:solidFill>
            <a:srgbClr val="7D09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00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2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959709" y="3484030"/>
            <a:ext cx="720080" cy="720080"/>
          </a:xfrm>
          <a:prstGeom prst="rect">
            <a:avLst/>
          </a:prstGeom>
          <a:solidFill>
            <a:srgbClr val="7D09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00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ru-RU" sz="2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58827" y="1908549"/>
            <a:ext cx="720080" cy="720080"/>
          </a:xfrm>
          <a:prstGeom prst="rect">
            <a:avLst/>
          </a:prstGeom>
          <a:solidFill>
            <a:srgbClr val="7D09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00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20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endParaRPr lang="ru-RU" sz="2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160044" y="3491920"/>
            <a:ext cx="720080" cy="720080"/>
          </a:xfrm>
          <a:prstGeom prst="rect">
            <a:avLst/>
          </a:prstGeom>
          <a:solidFill>
            <a:srgbClr val="7D09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00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23528" y="1908549"/>
            <a:ext cx="720080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107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21599" y="1596794"/>
            <a:ext cx="2303784" cy="287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33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4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ОБЩИЙ РЕЙТИНГ</a:t>
            </a:r>
            <a:endParaRPr lang="ru-RU" sz="1400" b="1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99792" y="2844805"/>
            <a:ext cx="246515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6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ea typeface="Stem Bold" panose="020B0703020203020204" pitchFamily="34" charset="-52"/>
                <a:cs typeface="Arial" panose="020B0604020202020204" pitchFamily="34" charset="0"/>
              </a:rPr>
              <a:t>ИНЖЕНЕРИЯ</a:t>
            </a:r>
            <a:r>
              <a:rPr lang="ru-RU" altLang="ru-RU" sz="20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ea typeface="Stem Bold" panose="020B0703020203020204" pitchFamily="34" charset="-52"/>
                <a:cs typeface="Arial" panose="020B0604020202020204" pitchFamily="34" charset="0"/>
              </a:rPr>
              <a:t> </a:t>
            </a:r>
          </a:p>
          <a:p>
            <a:r>
              <a:rPr lang="ru-RU" altLang="ru-RU" sz="9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ea typeface="Stem Bold" panose="020B0703020203020204" pitchFamily="34" charset="-52"/>
                <a:cs typeface="Arial" panose="020B0604020202020204" pitchFamily="34" charset="0"/>
              </a:rPr>
              <a:t>ЭЛЕКТРОТЕХНИЧЕСКАЯ </a:t>
            </a:r>
          </a:p>
          <a:p>
            <a:r>
              <a:rPr lang="ru-RU" altLang="ru-RU" sz="9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ea typeface="Stem Bold" panose="020B0703020203020204" pitchFamily="34" charset="-52"/>
                <a:cs typeface="Arial" panose="020B0604020202020204" pitchFamily="34" charset="0"/>
              </a:rPr>
              <a:t>И ЭЛЕКТРОННАЯ</a:t>
            </a:r>
            <a:endParaRPr lang="ru-RU" sz="9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 pitchFamily="34" charset="0"/>
              <a:ea typeface="Stem Bold" panose="020B0703020203020204" pitchFamily="34" charset="-52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50386" y="3023448"/>
            <a:ext cx="246515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6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ea typeface="Stem Bold" panose="020B0703020203020204" pitchFamily="34" charset="-52"/>
                <a:cs typeface="Arial" panose="020B0604020202020204" pitchFamily="34" charset="0"/>
              </a:rPr>
              <a:t>ФИЗИКА</a:t>
            </a:r>
          </a:p>
          <a:p>
            <a:r>
              <a:rPr lang="ru-RU" altLang="ru-RU" sz="9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ea typeface="Stem Bold" panose="020B0703020203020204" pitchFamily="34" charset="-52"/>
                <a:cs typeface="Arial" panose="020B0604020202020204" pitchFamily="34" charset="0"/>
              </a:rPr>
              <a:t>И АСТРОНОМИЯ</a:t>
            </a:r>
            <a:endParaRPr lang="ru-RU" sz="9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 pitchFamily="34" charset="0"/>
              <a:ea typeface="Stem Bold" panose="020B0703020203020204" pitchFamily="34" charset="-52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50721" y="3006047"/>
            <a:ext cx="246515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6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ea typeface="Stem Bold" panose="020B0703020203020204" pitchFamily="34" charset="-52"/>
                <a:cs typeface="Arial" panose="020B0604020202020204" pitchFamily="34" charset="0"/>
              </a:rPr>
              <a:t>ОБЩИЙ</a:t>
            </a:r>
          </a:p>
          <a:p>
            <a:r>
              <a:rPr lang="ru-RU" altLang="ru-RU" sz="9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ea typeface="Stem Bold" panose="020B0703020203020204" pitchFamily="34" charset="-52"/>
                <a:cs typeface="Arial" panose="020B0604020202020204" pitchFamily="34" charset="0"/>
              </a:rPr>
              <a:t>РЕЙТИНГ</a:t>
            </a:r>
            <a:endParaRPr lang="ru-RU" sz="9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 pitchFamily="34" charset="0"/>
              <a:ea typeface="Stem Bold" panose="020B0703020203020204" pitchFamily="34" charset="-52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049693" y="1907698"/>
            <a:ext cx="1656184" cy="71857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81-100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680887" y="1923678"/>
            <a:ext cx="720080" cy="720080"/>
          </a:xfrm>
          <a:prstGeom prst="rect">
            <a:avLst/>
          </a:prstGeom>
          <a:solidFill>
            <a:srgbClr val="7D09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00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20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ru-RU" sz="2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78809" y="1923678"/>
            <a:ext cx="720080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677826" y="1586667"/>
            <a:ext cx="2202919" cy="287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33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4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ОБЩИЙ </a:t>
            </a:r>
            <a:r>
              <a:rPr lang="ru-RU" sz="14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</a:t>
            </a:r>
            <a:endParaRPr lang="ru-RU" sz="1400" b="1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1520" y="297458"/>
            <a:ext cx="26613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РЕЙТИНГИ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251520" y="2844805"/>
            <a:ext cx="8628604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251992" y="3972101"/>
            <a:ext cx="244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33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2000" b="1" dirty="0" smtClean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ПРЕДМЕТАМ</a:t>
            </a:r>
            <a:endParaRPr lang="ru-RU" sz="2000" b="1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064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7"/>
          <p:cNvSpPr txBox="1">
            <a:spLocks/>
          </p:cNvSpPr>
          <p:nvPr/>
        </p:nvSpPr>
        <p:spPr>
          <a:xfrm>
            <a:off x="4488825" y="396659"/>
            <a:ext cx="3035300" cy="99869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altLang="ru-RU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НГТУ</a:t>
            </a:r>
            <a:r>
              <a:rPr lang="en-US" altLang="ru-RU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НЭТИ</a:t>
            </a:r>
          </a:p>
          <a:p>
            <a:pPr algn="l"/>
            <a:r>
              <a:rPr lang="ru-RU" altLang="ru-RU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БД РИНЦ </a:t>
            </a:r>
            <a:r>
              <a:rPr lang="ru-RU" altLang="ru-RU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altLang="ru-RU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altLang="ru-RU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20___ году</a:t>
            </a:r>
            <a:endParaRPr lang="ru-RU" altLang="ru-RU" sz="1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7"/>
          <p:cNvSpPr txBox="1">
            <a:spLocks/>
          </p:cNvSpPr>
          <p:nvPr/>
        </p:nvSpPr>
        <p:spPr bwMode="auto">
          <a:xfrm>
            <a:off x="272033" y="267494"/>
            <a:ext cx="3669169" cy="1341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lr>
                <a:srgbClr val="990033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90033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sz="2400" b="1" dirty="0" smtClean="0">
                <a:ea typeface="Calibri" panose="020F0502020204030204" pitchFamily="34" charset="0"/>
                <a:cs typeface="Arial" panose="020B0604020202020204" pitchFamily="34" charset="0"/>
              </a:rPr>
              <a:t>ПУБЛИКАЦИИ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sz="2400" b="1" dirty="0" smtClean="0">
                <a:ea typeface="Calibri" panose="020F0502020204030204" pitchFamily="34" charset="0"/>
                <a:cs typeface="Arial" panose="020B0604020202020204" pitchFamily="34" charset="0"/>
              </a:rPr>
              <a:t>АВТОРОВ НГТУ НЭТИ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altLang="ru-RU" sz="1800" b="1" dirty="0" smtClean="0">
                <a:ea typeface="Calibri" panose="020F0502020204030204" pitchFamily="34" charset="0"/>
                <a:cs typeface="Arial" panose="020B0604020202020204" pitchFamily="34" charset="0"/>
              </a:rPr>
              <a:t>в 20___ </a:t>
            </a:r>
            <a:r>
              <a:rPr lang="ru-RU" altLang="ru-RU" sz="1800" b="1" dirty="0">
                <a:ea typeface="Calibri" panose="020F0502020204030204" pitchFamily="34" charset="0"/>
                <a:cs typeface="Arial" panose="020B0604020202020204" pitchFamily="34" charset="0"/>
              </a:rPr>
              <a:t>году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2468196"/>
            <a:ext cx="1375684" cy="1327690"/>
          </a:xfrm>
          <a:prstGeom prst="rect">
            <a:avLst/>
          </a:prstGeom>
          <a:solidFill>
            <a:srgbClr val="7D0925"/>
          </a:solidFill>
          <a:ln w="762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3171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8433" y="2468196"/>
            <a:ext cx="1375684" cy="1327690"/>
          </a:xfrm>
          <a:prstGeom prst="rect">
            <a:avLst/>
          </a:prstGeom>
          <a:solidFill>
            <a:srgbClr val="00B050"/>
          </a:solidFill>
          <a:ln w="762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4622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0508" y="2057378"/>
            <a:ext cx="15247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SCOPUS</a:t>
            </a:r>
          </a:p>
          <a:p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29356" y="2045228"/>
            <a:ext cx="1246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8433" y="1779662"/>
            <a:ext cx="3110979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572000" y="1779662"/>
            <a:ext cx="3110979" cy="0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611266" y="2468196"/>
            <a:ext cx="1328886" cy="823634"/>
          </a:xfrm>
          <a:prstGeom prst="rect">
            <a:avLst/>
          </a:prstGeom>
          <a:solidFill>
            <a:srgbClr val="00B050"/>
          </a:solidFill>
          <a:ln w="762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2600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4545" y="2182674"/>
            <a:ext cx="103688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АВТОРЫ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94042" y="2460726"/>
            <a:ext cx="2067812" cy="2000468"/>
          </a:xfrm>
          <a:prstGeom prst="rect">
            <a:avLst/>
          </a:prstGeom>
          <a:solidFill>
            <a:srgbClr val="7D0925"/>
          </a:solidFill>
          <a:ln w="762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94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27489" y="2141443"/>
            <a:ext cx="20796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ИНДЕКС ХИРША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11266" y="3637560"/>
            <a:ext cx="1328886" cy="823634"/>
          </a:xfrm>
          <a:prstGeom prst="rect">
            <a:avLst/>
          </a:prstGeom>
          <a:solidFill>
            <a:srgbClr val="00B050"/>
          </a:solidFill>
          <a:ln w="762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37849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94545" y="3334802"/>
            <a:ext cx="154682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ПУБЛИКАЦИИ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5570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293</Words>
  <Application>Microsoft Office PowerPoint</Application>
  <PresentationFormat>Экран (16:9)</PresentationFormat>
  <Paragraphs>145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Stem Bold</vt:lpstr>
      <vt:lpstr>Stem Text</vt:lpstr>
      <vt:lpstr>Stem Text Bold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9</cp:revision>
  <dcterms:created xsi:type="dcterms:W3CDTF">2019-09-27T08:18:31Z</dcterms:created>
  <dcterms:modified xsi:type="dcterms:W3CDTF">2021-10-01T09:17:05Z</dcterms:modified>
</cp:coreProperties>
</file>