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5" r:id="rId19"/>
    <p:sldId id="276" r:id="rId20"/>
    <p:sldId id="277" r:id="rId21"/>
  </p:sldIdLst>
  <p:sldSz cx="5851525" cy="3292475"/>
  <p:notesSz cx="6858000" cy="9144000"/>
  <p:defaultTextStyle>
    <a:defPPr>
      <a:defRPr lang="ru-RU"/>
    </a:defPPr>
    <a:lvl1pPr marL="0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219456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438912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658368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877824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097280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316736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1536192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1755648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775" userDrawn="1">
          <p15:clr>
            <a:srgbClr val="A4A3A4"/>
          </p15:clr>
        </p15:guide>
        <p15:guide id="3" orient="horz" pos="10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F33"/>
    <a:srgbClr val="00B767"/>
    <a:srgbClr val="8C664D"/>
    <a:srgbClr val="FFAB00"/>
    <a:srgbClr val="A53535"/>
    <a:srgbClr val="143F82"/>
    <a:srgbClr val="C4166D"/>
    <a:srgbClr val="FF436B"/>
    <a:srgbClr val="EB59D0"/>
    <a:srgbClr val="F18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230" d="100"/>
          <a:sy n="230" d="100"/>
        </p:scale>
        <p:origin x="534" y="168"/>
      </p:cViewPr>
      <p:guideLst>
        <p:guide pos="1775"/>
        <p:guide orient="horz" pos="10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441" y="538838"/>
            <a:ext cx="4388644" cy="1146269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441" y="1729312"/>
            <a:ext cx="4388644" cy="794919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7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7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7498" y="175294"/>
            <a:ext cx="1261735" cy="279022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292" y="175294"/>
            <a:ext cx="3712061" cy="27902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6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3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820833"/>
            <a:ext cx="5046940" cy="136957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245" y="2203367"/>
            <a:ext cx="5046940" cy="720229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9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92" y="876469"/>
            <a:ext cx="2486898" cy="20890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2335" y="876469"/>
            <a:ext cx="2486898" cy="20890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88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175294"/>
            <a:ext cx="5046940" cy="6363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055" y="807114"/>
            <a:ext cx="2475469" cy="395554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055" y="1202668"/>
            <a:ext cx="2475469" cy="17689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2335" y="807114"/>
            <a:ext cx="2487660" cy="395554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2335" y="1202668"/>
            <a:ext cx="2487660" cy="17689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7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6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219498"/>
            <a:ext cx="1887269" cy="76824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660" y="474056"/>
            <a:ext cx="2962335" cy="2339791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55" y="987743"/>
            <a:ext cx="1887269" cy="1829915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1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219498"/>
            <a:ext cx="1887269" cy="76824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7660" y="474056"/>
            <a:ext cx="2962335" cy="2339791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55" y="987743"/>
            <a:ext cx="1887269" cy="1829915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293" y="175294"/>
            <a:ext cx="504694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93" y="876469"/>
            <a:ext cx="504694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BDE5-7B4E-4D65-B43D-A93C17EBB029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9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gif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"/>
            <a:ext cx="5851525" cy="32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3368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2397372"/>
            <a:ext cx="1849163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</a:t>
            </a:r>
          </a:p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НГТУ НЭТИ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75"/>
          <a:stretch/>
        </p:blipFill>
        <p:spPr>
          <a:xfrm>
            <a:off x="2817813" y="417086"/>
            <a:ext cx="808957" cy="2805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29029" y="163789"/>
            <a:ext cx="2938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1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СО РАН</a:t>
            </a:r>
            <a:endParaRPr lang="ru-RU" sz="1400" b="1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2" b="28380"/>
          <a:stretch/>
        </p:blipFill>
        <p:spPr>
          <a:xfrm>
            <a:off x="3660224" y="465384"/>
            <a:ext cx="808960" cy="2322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1"/>
          <a:stretch/>
        </p:blipFill>
        <p:spPr>
          <a:xfrm>
            <a:off x="4483586" y="463640"/>
            <a:ext cx="808958" cy="2071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29029" y="759136"/>
            <a:ext cx="2938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1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ГОСКОМПАНИИ</a:t>
            </a:r>
            <a:endParaRPr lang="ru-RU" sz="1400" b="1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5" r="45267" b="30456"/>
          <a:stretch/>
        </p:blipFill>
        <p:spPr>
          <a:xfrm>
            <a:off x="4299536" y="1054782"/>
            <a:ext cx="646383" cy="3403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7" t="69830"/>
          <a:stretch/>
        </p:blipFill>
        <p:spPr>
          <a:xfrm>
            <a:off x="4903671" y="1050147"/>
            <a:ext cx="556871" cy="2817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29029" y="1425210"/>
            <a:ext cx="2938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1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БИЗНЕС</a:t>
            </a:r>
            <a:endParaRPr lang="ru-RU" sz="1400" b="1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2" b="34734"/>
          <a:stretch/>
        </p:blipFill>
        <p:spPr>
          <a:xfrm>
            <a:off x="4799261" y="1819435"/>
            <a:ext cx="723805" cy="167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96" y="2463452"/>
            <a:ext cx="732376" cy="3631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00" y="1707326"/>
            <a:ext cx="652265" cy="4170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28" y="2144958"/>
            <a:ext cx="711663" cy="237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3" t="24301" r="18665" b="26402"/>
          <a:stretch/>
        </p:blipFill>
        <p:spPr>
          <a:xfrm>
            <a:off x="4301637" y="2463452"/>
            <a:ext cx="572046" cy="3076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07" y="1700815"/>
            <a:ext cx="560534" cy="4204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65" y="2171277"/>
            <a:ext cx="805687" cy="18036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29" y="2475867"/>
            <a:ext cx="511434" cy="34145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43" y="2463452"/>
            <a:ext cx="606791" cy="3414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56" y="2521847"/>
            <a:ext cx="513069" cy="22466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57" y="2015597"/>
            <a:ext cx="626861" cy="4431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98" y="1827859"/>
            <a:ext cx="597795" cy="168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27773" r="11355" b="26403"/>
          <a:stretch/>
        </p:blipFill>
        <p:spPr>
          <a:xfrm>
            <a:off x="3531401" y="2133809"/>
            <a:ext cx="538645" cy="2283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0" r="45622"/>
          <a:stretch/>
        </p:blipFill>
        <p:spPr>
          <a:xfrm>
            <a:off x="3764942" y="1081215"/>
            <a:ext cx="642192" cy="281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63"/>
          <a:stretch/>
        </p:blipFill>
        <p:spPr>
          <a:xfrm>
            <a:off x="2698713" y="1076785"/>
            <a:ext cx="1180977" cy="324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85796" y="2936942"/>
            <a:ext cx="7339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5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Полный список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5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компаний-партнеров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5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представлен на сайте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5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НГТУ НЭТИ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36" y="2817316"/>
            <a:ext cx="428595" cy="4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139947"/>
            <a:ext cx="3884973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РЕЙТИНГИ</a:t>
            </a:r>
            <a:r>
              <a:rPr lang="ru-RU" sz="2000" b="1" spc="15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b="1" spc="15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2419" y="142336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ru-RU" sz="12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3476" y="540057"/>
            <a:ext cx="53619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942904" y="247650"/>
            <a:ext cx="628650" cy="184150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56958" y="214297"/>
            <a:ext cx="468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cap="all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мир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0347" y="234949"/>
            <a:ext cx="5945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Россия</a:t>
            </a:r>
          </a:p>
        </p:txBody>
      </p:sp>
      <p:pic>
        <p:nvPicPr>
          <p:cNvPr id="11" name="Рисунок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94"/>
          <a:stretch/>
        </p:blipFill>
        <p:spPr bwMode="auto">
          <a:xfrm>
            <a:off x="223476" y="840612"/>
            <a:ext cx="739395" cy="19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6" y="1204821"/>
            <a:ext cx="836180" cy="359782"/>
          </a:xfrm>
          <a:prstGeom prst="rect">
            <a:avLst/>
          </a:prstGeom>
        </p:spPr>
      </p:pic>
      <p:pic>
        <p:nvPicPr>
          <p:cNvPr id="13" name="Picture 2" descr="Картинки по запросу рейтинг th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7" y="1625442"/>
            <a:ext cx="734892" cy="42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24603" y="846881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801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603" y="1286603"/>
            <a:ext cx="5445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101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24603" y="1761281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1201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+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6" y="2629248"/>
            <a:ext cx="754196" cy="34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24603" y="2720982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1883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/>
          <a:srcRect l="9900" t="8972" b="4630"/>
          <a:stretch/>
        </p:blipFill>
        <p:spPr>
          <a:xfrm>
            <a:off x="159977" y="2132394"/>
            <a:ext cx="848558" cy="4012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24603" y="2232417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649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817813" y="840612"/>
            <a:ext cx="0" cy="21472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1979090" y="829443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960287" y="820235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25</a:t>
            </a: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3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979090" y="1285470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960287" y="1276262"/>
            <a:ext cx="641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 / 121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79090" y="1737875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960287" y="1728667"/>
            <a:ext cx="641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43 </a:t>
            </a: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/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100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979090" y="2190280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960287" y="2181072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33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95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99935" y="1052605"/>
            <a:ext cx="250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ИНЖЕНЕРИЯ</a:t>
            </a:r>
            <a:endParaRPr lang="en-US" sz="600" b="1" cap="all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spcAft>
                <a:spcPts val="0"/>
              </a:spcAft>
            </a:pPr>
            <a:r>
              <a:rPr lang="ru-RU" sz="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э</a:t>
            </a:r>
            <a:r>
              <a:rPr lang="ru-RU" sz="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лектротехническая </a:t>
            </a:r>
            <a:endParaRPr lang="en-US" sz="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spcAft>
                <a:spcPts val="0"/>
              </a:spcAft>
            </a:pPr>
            <a:r>
              <a:rPr lang="ru-RU" sz="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электронная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949204" y="1129301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54264" y="1083690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451 / 500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908751" y="1066252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896298" y="1057044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11</a:t>
            </a:r>
            <a:endParaRPr lang="ru-RU" sz="1000" b="1" cap="all" dirty="0" smtClean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99935" y="1373807"/>
            <a:ext cx="25014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ИНЖЕНЕРИЯ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</a:t>
            </a:r>
            <a:endParaRPr lang="en-US" sz="700" b="1" cap="all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spcAft>
                <a:spcPts val="0"/>
              </a:spcAft>
            </a:pPr>
            <a:r>
              <a:rPr lang="ru-RU" sz="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механическая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949204" y="1450503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54264" y="1404892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51 /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908751" y="1387454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4896298" y="1378246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1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999935" y="2196304"/>
            <a:ext cx="250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Инженерия</a:t>
            </a:r>
          </a:p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технологии</a:t>
            </a:r>
            <a:endParaRPr lang="ru-RU" sz="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949204" y="2273000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54264" y="2227389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80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 /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908751" y="2209951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4896298" y="2200743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22</a:t>
            </a: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9935" y="1646157"/>
            <a:ext cx="250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Физика</a:t>
            </a:r>
          </a:p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астрономия</a:t>
            </a:r>
            <a:endParaRPr lang="ru-RU" sz="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949204" y="1722853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54264" y="1677242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51 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908751" y="1659804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4896298" y="1650596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</a:t>
            </a: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1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999935" y="2480229"/>
            <a:ext cx="250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Физические</a:t>
            </a:r>
          </a:p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науки</a:t>
            </a:r>
            <a:endParaRPr lang="ru-RU" sz="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949204" y="2556925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54264" y="2511314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80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 /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908751" y="2493876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4896298" y="2484668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21</a:t>
            </a: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999935" y="2766436"/>
            <a:ext cx="250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Компьютерные</a:t>
            </a:r>
          </a:p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науки</a:t>
            </a:r>
            <a:endParaRPr lang="ru-RU" sz="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949204" y="2843132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54264" y="2797521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6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 /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908751" y="2780083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4896298" y="2770875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</a:t>
            </a: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586476" y="3010144"/>
            <a:ext cx="13415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*данные на 2022 год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979090" y="2665677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1960287" y="2656469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59" y="1957612"/>
            <a:ext cx="540231" cy="306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4" b="21835"/>
          <a:stretch/>
        </p:blipFill>
        <p:spPr>
          <a:xfrm>
            <a:off x="2923916" y="794417"/>
            <a:ext cx="620540" cy="2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139947"/>
            <a:ext cx="4683804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РЕЙТИНГИ</a:t>
            </a:r>
            <a:r>
              <a:rPr lang="ru-RU" sz="2000" b="1" spc="15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b="1" spc="15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1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ru-RU" sz="12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3476" y="540057"/>
            <a:ext cx="53619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3476" y="1368421"/>
            <a:ext cx="678224" cy="8171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3200" b="1" cap="all" dirty="0" smtClean="0">
                <a:solidFill>
                  <a:srgbClr val="0EA5A9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43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0EA5A9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</a:t>
            </a:r>
            <a:r>
              <a:rPr lang="ru-RU" sz="900" dirty="0" smtClean="0">
                <a:solidFill>
                  <a:srgbClr val="0EA5A9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бщее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0EA5A9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</a:t>
            </a:r>
            <a:r>
              <a:rPr lang="ru-RU" sz="900" dirty="0" smtClean="0">
                <a:solidFill>
                  <a:srgbClr val="0EA5A9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есто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0EA5A9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в</a:t>
            </a:r>
            <a:r>
              <a:rPr lang="ru-RU" sz="900" dirty="0" smtClean="0">
                <a:solidFill>
                  <a:srgbClr val="0EA5A9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рейтинге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/>
          <a:stretch/>
        </p:blipFill>
        <p:spPr>
          <a:xfrm>
            <a:off x="2806699" y="659599"/>
            <a:ext cx="2263127" cy="6142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4" b="32883"/>
          <a:stretch/>
        </p:blipFill>
        <p:spPr>
          <a:xfrm>
            <a:off x="88081" y="623259"/>
            <a:ext cx="2075581" cy="589592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073150" y="1435100"/>
            <a:ext cx="0" cy="14089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8226" y="1406521"/>
            <a:ext cx="849674" cy="4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38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образование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98226" y="1878002"/>
            <a:ext cx="849674" cy="4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50-52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исследования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98226" y="2349483"/>
            <a:ext cx="849674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36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б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ренд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университета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26976" y="1368421"/>
            <a:ext cx="678224" cy="8171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3200" b="1" cap="all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42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</a:t>
            </a:r>
            <a:r>
              <a:rPr lang="ru-RU" sz="900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бщее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</a:t>
            </a:r>
            <a:r>
              <a:rPr lang="ru-RU" sz="900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есто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в</a:t>
            </a:r>
            <a:r>
              <a:rPr lang="ru-RU" sz="900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рейтинге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676650" y="1435100"/>
            <a:ext cx="0" cy="168078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01726" y="1406521"/>
            <a:ext cx="1577384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31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аучно-исследовательская деятельность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1725" y="1978401"/>
            <a:ext cx="1174749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51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в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остребованность выпускников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01726" y="2589582"/>
            <a:ext cx="1577384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53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у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словия для качественного образования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055" y="3010144"/>
            <a:ext cx="13415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*данные на 2021 год</a:t>
            </a:r>
          </a:p>
        </p:txBody>
      </p:sp>
    </p:spTree>
    <p:extLst>
      <p:ext uri="{BB962C8B-B14F-4D97-AF65-F5344CB8AC3E}">
        <p14:creationId xmlns:p14="http://schemas.microsoft.com/office/powerpoint/2010/main" val="8825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35" y="1802095"/>
            <a:ext cx="2237185" cy="1243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76" y="139947"/>
            <a:ext cx="5262924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ИНКЛЮЗИВНОЕ ОБРАЗОВАНИЕ</a:t>
            </a:r>
            <a:endParaRPr lang="ru-RU" sz="1200" b="1" spc="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1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rgbClr val="00B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200" dirty="0" smtClean="0">
              <a:solidFill>
                <a:srgbClr val="00B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3476" y="540057"/>
            <a:ext cx="5361984" cy="0"/>
          </a:xfrm>
          <a:prstGeom prst="line">
            <a:avLst/>
          </a:prstGeom>
          <a:ln w="12700">
            <a:solidFill>
              <a:srgbClr val="00B76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3476" y="679701"/>
            <a:ext cx="32880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Центр инклюзивного сопровождения НГТУ НЭТИ: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156" y="1406242"/>
            <a:ext cx="2164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Международный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инклюзивный 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клуб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3476" y="1482938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857" y="1870996"/>
            <a:ext cx="158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Городская студия инклюзивного искусства «Белый воробей»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3476" y="1947692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856" y="2315349"/>
            <a:ext cx="16244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Лаборатории русского жестового языка </a:t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адаптивной физкультуры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3476" y="2392045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670" y="2759702"/>
            <a:ext cx="1697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Центр коллективного пользования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6289" y="2836398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8500" y="1414320"/>
            <a:ext cx="134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Отдел инклюзивного </a:t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социально-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психологического 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сопровождения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24119" y="1491016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8499" y="1967974"/>
            <a:ext cx="145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Отдел профориентации, </a:t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ассистивного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</a:t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постдипломного 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сопровождения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24119" y="2044670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21244" y="693551"/>
            <a:ext cx="751948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35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 err="1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а</a:t>
            </a:r>
            <a:r>
              <a:rPr lang="ru-RU" sz="900" dirty="0" err="1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ссистивных</a:t>
            </a:r>
            <a:endParaRPr lang="ru-RU" sz="900" dirty="0" smtClean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помощников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2699" y="1961267"/>
            <a:ext cx="98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Территория 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РУМЦ НГТУ НЭТИ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74236" y="2544335"/>
            <a:ext cx="148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Ресурсный учебно-методический центр </a:t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по обучению инвалидов и лиц ОВЗ НГТУ НЭТИ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29856" y="2621031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92794" y="693551"/>
            <a:ext cx="1090468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274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студента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</a:t>
            </a:r>
            <a:r>
              <a:rPr lang="ru-RU" sz="900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инвалидностью</a:t>
            </a:r>
          </a:p>
        </p:txBody>
      </p:sp>
    </p:spTree>
    <p:extLst>
      <p:ext uri="{BB962C8B-B14F-4D97-AF65-F5344CB8AC3E}">
        <p14:creationId xmlns:p14="http://schemas.microsoft.com/office/powerpoint/2010/main" val="28974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7" y="317"/>
            <a:ext cx="2563368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2397372"/>
            <a:ext cx="1849163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</a:t>
            </a:r>
          </a:p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7325" y="217145"/>
            <a:ext cx="2958635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B767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Студенческий </a:t>
            </a:r>
            <a:r>
              <a:rPr lang="ru-RU" sz="1200" b="1" dirty="0">
                <a:solidFill>
                  <a:srgbClr val="00B767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город в городе-</a:t>
            </a:r>
            <a:r>
              <a:rPr lang="ru-RU" sz="1200" b="1" dirty="0" err="1">
                <a:solidFill>
                  <a:srgbClr val="00B767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миллионнике</a:t>
            </a:r>
            <a:r>
              <a:rPr lang="ru-RU" sz="1200" b="1" dirty="0">
                <a:solidFill>
                  <a:srgbClr val="00B767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 —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из лучших университетских кампусов России: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культуры, современная библиотека,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спорт-комплекс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манежем,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собственный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боулинг, парки и станция метро!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33397" y="1621702"/>
            <a:ext cx="108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rgbClr val="00B767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кв. м — 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площадь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зданий и сооружений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29559" y="1320589"/>
            <a:ext cx="135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000" b="1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200 000</a:t>
            </a:r>
            <a:endParaRPr lang="ru-RU" sz="2000" b="1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1975" y="1621702"/>
            <a:ext cx="10893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м</a:t>
            </a:r>
            <a:r>
              <a:rPr lang="ru-RU" sz="7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ест в общежитиях</a:t>
            </a:r>
            <a:endParaRPr lang="ru-RU" sz="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88137" y="1320589"/>
            <a:ext cx="135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000" b="1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4500</a:t>
            </a:r>
            <a:endParaRPr lang="ru-RU" sz="2000" b="1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33397" y="2838940"/>
            <a:ext cx="10893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учебных корпусов</a:t>
            </a:r>
            <a:endParaRPr lang="ru-RU" sz="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29559" y="2537827"/>
            <a:ext cx="135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</a:t>
            </a:r>
            <a:endParaRPr lang="ru-RU" sz="2000" b="1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91975" y="2838940"/>
            <a:ext cx="10893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общежитий</a:t>
            </a:r>
            <a:endParaRPr lang="ru-RU" sz="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88137" y="2537827"/>
            <a:ext cx="135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33396" y="2226890"/>
            <a:ext cx="2242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rgbClr val="00B767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кв. м — 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площадь спортивных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 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культурных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объектов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29559" y="1925777"/>
            <a:ext cx="196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25 000</a:t>
            </a:r>
            <a:endParaRPr lang="ru-RU" sz="2000" b="1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03775" y="2227995"/>
            <a:ext cx="108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б</a:t>
            </a:r>
            <a:r>
              <a:rPr lang="ru-RU" sz="7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азы отдыха на море и в горах Алтая</a:t>
            </a:r>
            <a:endParaRPr lang="ru-RU" sz="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99937" y="1926882"/>
            <a:ext cx="135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08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63" y="317"/>
            <a:ext cx="2563368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2397372"/>
            <a:ext cx="1849163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СПОРТ,</a:t>
            </a:r>
          </a:p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ЖИЗНЬ!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7812" y="185667"/>
            <a:ext cx="2889567" cy="761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F1842B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НЭТИ —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это сертифицированные для международных соревнований спортивные объекты, это победы на региональных </a:t>
            </a:r>
            <a:b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 российских чемпионатах. 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3463" y="1103346"/>
            <a:ext cx="21641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Дворец спорта</a:t>
            </a: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25433" y="1165526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9814" y="1295554"/>
            <a:ext cx="20831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Круглогодичный бассейн</a:t>
            </a: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25433" y="1364630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9812" y="1493988"/>
            <a:ext cx="2797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Спортивные и тренажерные залы </a:t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 передовым оснащением</a:t>
            </a: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25433" y="1559032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7888" y="1784169"/>
            <a:ext cx="24308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Стрелковый тир, боулинг и бильярд</a:t>
            </a:r>
            <a:endParaRPr lang="ru-RU" sz="7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23508" y="1845625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7888" y="1979820"/>
            <a:ext cx="2534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Залы лечебной и адаптивной физкультуры</a:t>
            </a:r>
            <a:endParaRPr lang="ru-RU" sz="7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23508" y="2041276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3464" y="2156939"/>
            <a:ext cx="228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Открытые площадки для футбола, хоккея, </a:t>
            </a:r>
            <a:r>
              <a:rPr lang="ru-RU" sz="700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стритбола</a:t>
            </a:r>
            <a:endParaRPr lang="ru-RU" sz="7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19083" y="2218395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63464" y="2471078"/>
            <a:ext cx="2284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Мини-футбольная площадка</a:t>
            </a:r>
            <a:endParaRPr lang="ru-RU" sz="7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19083" y="2532534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3360">
            <a:off x="5020137" y="2395939"/>
            <a:ext cx="1115433" cy="15981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62193" y="2650794"/>
            <a:ext cx="2284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Невероятный </a:t>
            </a:r>
            <a:r>
              <a:rPr lang="ru-RU" sz="700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маскот</a:t>
            </a:r>
            <a:r>
              <a:rPr lang="ru-RU" sz="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— Йети </a:t>
            </a:r>
            <a:r>
              <a:rPr lang="en-US" sz="700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Neti</a:t>
            </a:r>
            <a:endParaRPr lang="ru-RU" sz="7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17812" y="2712250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7" y="317"/>
            <a:ext cx="2563368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2504052"/>
            <a:ext cx="2594336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ЭСТРАДНО-</a:t>
            </a:r>
          </a:p>
          <a:p>
            <a:r>
              <a:rPr lang="ru-RU" sz="16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ТАНЦЕВАЛЬНЫЙ</a:t>
            </a:r>
            <a:endParaRPr lang="ru-RU" sz="105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7812" y="185667"/>
            <a:ext cx="2889567" cy="1084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E70F33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НЭТИ —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это множество танцевальных, театральных, музыкальных коллективов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студий прикладного творчества.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Более </a:t>
            </a:r>
            <a:b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20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творческих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коллективов,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лауреаты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всероссийских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международных</a:t>
            </a:r>
            <a:b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фестивалей и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конкурсов.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5097" y="1693772"/>
            <a:ext cx="989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ТАНЦЕВАЛЬНЫХКОЛЛЕКТИВОВ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4036" y="1693772"/>
            <a:ext cx="114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МУЗЫКАЛЬНЫХ</a:t>
            </a:r>
          </a:p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АНСАМБЛЕЙ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4036" y="1261843"/>
            <a:ext cx="86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08</a:t>
            </a:r>
            <a:endParaRPr lang="ru-RU" sz="2800" b="1" dirty="0">
              <a:solidFill>
                <a:srgbClr val="E70F33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5098" y="2449522"/>
            <a:ext cx="1148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ТЕАТРАЛЬНО-ХУДОЖЕСТВЕННЫХ КОЛЛЕКТИВОВ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0012" y="2017593"/>
            <a:ext cx="121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11</a:t>
            </a:r>
            <a:endParaRPr lang="ru-RU" sz="2800" b="1" dirty="0">
              <a:solidFill>
                <a:srgbClr val="E70F33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1261" y="1270579"/>
            <a:ext cx="86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07</a:t>
            </a:r>
            <a:endParaRPr lang="ru-RU" sz="2800" b="1" dirty="0">
              <a:solidFill>
                <a:srgbClr val="E70F33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4036" y="2454065"/>
            <a:ext cx="1704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СТУДЕНТОВ И СОТРУДНИКОВ ЗАНИМАЮТСЯ В ЦЕНТРЕ КУЛЬТУРЫ НГТУ НЭТИ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4036" y="2022136"/>
            <a:ext cx="105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800" b="1" dirty="0" smtClean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</a:t>
            </a:r>
            <a:r>
              <a:rPr lang="en-US" sz="2800" b="1" dirty="0" smtClean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2800" b="1" dirty="0">
              <a:solidFill>
                <a:srgbClr val="E70F33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421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"/>
            <a:ext cx="5851525" cy="3291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34" y="0"/>
            <a:ext cx="2561491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8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213830"/>
            <a:ext cx="46076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</a:t>
            </a:r>
          </a:p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ВАШЕГО </a:t>
            </a:r>
          </a:p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СЛАЙДА</a:t>
            </a:r>
            <a:endParaRPr lang="ru-RU" sz="1200" b="1" spc="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97" y="1236220"/>
            <a:ext cx="130814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Подзаголовок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096" y="2889706"/>
            <a:ext cx="108930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 smtClean="0">
                <a:solidFill>
                  <a:srgbClr val="E70F33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Текст уточнения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096" y="2682403"/>
            <a:ext cx="222762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О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сновной текст сообщения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57" y="317"/>
            <a:ext cx="256336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94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7" b="84"/>
          <a:stretch/>
        </p:blipFill>
        <p:spPr>
          <a:xfrm>
            <a:off x="3292004" y="-6351"/>
            <a:ext cx="2559521" cy="3295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76" y="213830"/>
            <a:ext cx="46076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</a:t>
            </a:r>
          </a:p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ТАБЛИЧНОГО</a:t>
            </a:r>
          </a:p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СЛАЙДА</a:t>
            </a:r>
            <a:endParaRPr lang="ru-RU" sz="1200" b="1" spc="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23476" y="1398588"/>
          <a:ext cx="2594337" cy="808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7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7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79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ЗАГОЛОВОК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88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ЗАГОЛОВОК</a:t>
                      </a:r>
                      <a:r>
                        <a:rPr lang="ru-RU" baseline="0" dirty="0" smtClean="0"/>
                        <a:t> 2</a:t>
                      </a:r>
                      <a:endParaRPr lang="ru-RU" dirty="0" smtClean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88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ЗАГОЛОВОК</a:t>
                      </a:r>
                      <a:r>
                        <a:rPr lang="ru-RU" baseline="0" dirty="0" smtClean="0"/>
                        <a:t> 3</a:t>
                      </a:r>
                      <a:endParaRPr lang="ru-RU" dirty="0" smtClean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F8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0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Данные А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6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32" y="2057718"/>
            <a:ext cx="192024" cy="592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622" y="2526699"/>
            <a:ext cx="9896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ГОД ОСНОВАНИЯ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002" y="2079530"/>
            <a:ext cx="103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1950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5442" y="2526699"/>
            <a:ext cx="989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СТАТУС</a:t>
            </a:r>
          </a:p>
          <a:p>
            <a:pPr algn="ctr"/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УНИВЕРСИТЕТА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7822" y="2079530"/>
            <a:ext cx="103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1992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09" y="2057718"/>
            <a:ext cx="192024" cy="5928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44241" y="2526699"/>
            <a:ext cx="1107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УЧАСТНИК</a:t>
            </a:r>
          </a:p>
          <a:p>
            <a:pPr algn="ctr"/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ПРОГРАММЫ</a:t>
            </a:r>
          </a:p>
          <a:p>
            <a:pPr algn="ctr"/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«ПРИОРИТЕТ 2030»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1759" y="2079530"/>
            <a:ext cx="103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2021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1"/>
            <a:ext cx="5851525" cy="1648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8102" y="365649"/>
            <a:ext cx="304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1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МИССИЯ</a:t>
            </a:r>
            <a:r>
              <a:rPr lang="en-US" sz="1800" b="1" spc="1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:</a:t>
            </a:r>
            <a:endParaRPr lang="ru-RU" sz="1800" b="1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102" y="711842"/>
            <a:ext cx="208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создавать технологические и общественные практики новых эпох развития и воспитывать их лидеров.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02" y="506780"/>
            <a:ext cx="630922" cy="6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213830"/>
            <a:ext cx="460760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</a:t>
            </a:r>
          </a:p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СЛАЙДА С ТЕКСТОМ</a:t>
            </a:r>
            <a:endParaRPr lang="ru-RU" sz="1200" b="1" spc="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96" y="1139353"/>
            <a:ext cx="2227624" cy="1777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Но разбавленное изрядной долей </a:t>
            </a:r>
            <a:r>
              <a:rPr lang="ru-RU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эмпатии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, рациональное мышление предполагает независимые способы реализации анализа существующих паттернов поведения. Следует отметить,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что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постоянное информационно-пропагандистское обеспечение нашей деятельности требует от нас анализа первоочередных требований.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7813" y="1139353"/>
            <a:ext cx="2227624" cy="1131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Идейные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соображения высшего порядка, а также семантический разбор внешних противодействий в значительной степени обусловливает важность соответствующих условий активизации.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3476" y="927407"/>
            <a:ext cx="1192574" cy="0"/>
          </a:xfrm>
          <a:prstGeom prst="line">
            <a:avLst/>
          </a:prstGeom>
          <a:ln w="28575">
            <a:solidFill>
              <a:srgbClr val="00B76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3" y="2341858"/>
            <a:ext cx="2191173" cy="6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2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037662" y="1162818"/>
            <a:ext cx="121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&gt;2</a:t>
            </a:r>
            <a:r>
              <a:rPr lang="ru-RU" sz="27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</a:t>
            </a:r>
            <a:r>
              <a:rPr lang="en-US" sz="27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27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4"/>
            <a:ext cx="2560325" cy="3291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77" y="2397372"/>
            <a:ext cx="2076810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НГТУ НЭТИ </a:t>
            </a:r>
          </a:p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ЦИФРАХ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5097" y="533744"/>
            <a:ext cx="989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ФАКУЛЬТЕТОВ </a:t>
            </a:r>
            <a:endParaRPr lang="en-US" sz="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ИНСТИТУТОВ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4769" y="101815"/>
            <a:ext cx="65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ru-RU" sz="28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</a:t>
            </a:r>
            <a:endParaRPr lang="ru-RU" sz="28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4601" y="533744"/>
            <a:ext cx="9896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КАФЕДР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7510" y="116361"/>
            <a:ext cx="86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&gt;70</a:t>
            </a:r>
            <a:endParaRPr lang="ru-RU" sz="27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5098" y="1303106"/>
            <a:ext cx="1051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ПРЕПОДАВАТЕЛЕЙ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0012" y="871177"/>
            <a:ext cx="121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8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1500</a:t>
            </a:r>
            <a:endParaRPr lang="ru-RU" sz="28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6070" y="1068600"/>
            <a:ext cx="1051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СТУДЕНТОВ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8979" y="655214"/>
            <a:ext cx="160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7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13 000</a:t>
            </a:r>
            <a:endParaRPr lang="ru-RU" sz="27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7802" y="2035117"/>
            <a:ext cx="1145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ОБРАЗОВАТЕЛЬНЫХ ПРОГРАММ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29860" y="1603188"/>
            <a:ext cx="121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&gt;200</a:t>
            </a:r>
            <a:endParaRPr lang="ru-RU" sz="28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4600" y="2142839"/>
            <a:ext cx="11453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БЮДЖЕТНЫХ МЕСТ*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2090" y="3014152"/>
            <a:ext cx="1647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* при зачислении на 1 курс обучения</a:t>
            </a:r>
            <a:endParaRPr lang="ru-RU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6535" y="2677699"/>
            <a:ext cx="2941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образовательных программ, имеющих профессионально-общественную аккредитацию</a:t>
            </a:r>
            <a:endParaRPr lang="ru-RU" sz="11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73829" y="2254179"/>
            <a:ext cx="654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12</a:t>
            </a:r>
            <a:endParaRPr lang="ru-RU" sz="28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7510" y="1723250"/>
            <a:ext cx="1277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7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2000</a:t>
            </a:r>
            <a:endParaRPr lang="ru-RU" sz="27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4600" y="1579428"/>
            <a:ext cx="18064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ИНОСТРАННЫХ СТУДЕНТОВ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553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032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2397372"/>
            <a:ext cx="2194870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ФАКУЛЬТЕТЫ</a:t>
            </a:r>
          </a:p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ИНСТИТУТЫ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029" y="163789"/>
            <a:ext cx="293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150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ФАКУЛЬТЕТЫ</a:t>
            </a:r>
            <a:r>
              <a:rPr lang="en-US" sz="1800" b="1" spc="150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:</a:t>
            </a:r>
            <a:endParaRPr lang="ru-RU" sz="1800" b="1" spc="150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09978" y="2313055"/>
            <a:ext cx="293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150" dirty="0" smtClean="0">
                <a:solidFill>
                  <a:srgbClr val="FFAB00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ИНСТИТУТЫ</a:t>
            </a:r>
            <a:r>
              <a:rPr lang="en-US" sz="1800" b="1" spc="150" dirty="0" smtClean="0">
                <a:solidFill>
                  <a:srgbClr val="FFAB00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:</a:t>
            </a:r>
            <a:endParaRPr lang="ru-RU" sz="1800" b="1" spc="150" dirty="0">
              <a:solidFill>
                <a:srgbClr val="FFAB00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17813" y="2730579"/>
            <a:ext cx="64136" cy="64136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873277" y="2613740"/>
            <a:ext cx="2085117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Социальных технологий</a:t>
            </a:r>
          </a:p>
          <a:p>
            <a:pPr>
              <a:lnSpc>
                <a:spcPct val="150000"/>
              </a:lnSpc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Дистанционного обучения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817813" y="2918936"/>
            <a:ext cx="64136" cy="64136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26485" y="523337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81949" y="431227"/>
            <a:ext cx="2775046" cy="210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Автоматики и вычислительной </a:t>
            </a: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техники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Летательных аппаратов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Механико-технологический</a:t>
            </a:r>
          </a:p>
          <a:p>
            <a:pPr>
              <a:lnSpc>
                <a:spcPts val="1200"/>
              </a:lnSpc>
            </a:pPr>
            <a:r>
              <a:rPr lang="ru-RU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Мехатроники</a:t>
            </a: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и автоматизации</a:t>
            </a:r>
          </a:p>
          <a:p>
            <a:pPr>
              <a:lnSpc>
                <a:spcPts val="1200"/>
              </a:lnSpc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Прикладной математики и информатики</a:t>
            </a:r>
          </a:p>
          <a:p>
            <a:pPr>
              <a:lnSpc>
                <a:spcPts val="1200"/>
              </a:lnSpc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Радиотехники и электроники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Физико-технический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Энергетики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Бизнеса</a:t>
            </a:r>
          </a:p>
          <a:p>
            <a:pPr>
              <a:lnSpc>
                <a:spcPts val="1200"/>
              </a:lnSpc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Гуманитарного образования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</a:t>
            </a: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овышения квалификации</a:t>
            </a:r>
          </a:p>
          <a:p>
            <a:pPr>
              <a:lnSpc>
                <a:spcPts val="1200"/>
              </a:lnSpc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Народный</a:t>
            </a:r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lnSpc>
                <a:spcPct val="150000"/>
              </a:lnSpc>
            </a:pPr>
            <a:endParaRPr lang="ru-RU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26485" y="675273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26485" y="824022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26485" y="984028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26485" y="1142467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26485" y="1281432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26485" y="1449575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26485" y="1586906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26485" y="1743195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26485" y="1890750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26485" y="2042701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26485" y="2200727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032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2397372"/>
            <a:ext cx="2194870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</a:t>
            </a:r>
          </a:p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6329" y="139947"/>
            <a:ext cx="2938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НГТУ НЭТИ участник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Государственной федеральной программы «Приоритет 2030»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8613" y="1584075"/>
            <a:ext cx="303371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Силовая электроника 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 интеллектуальная энергетика</a:t>
            </a:r>
          </a:p>
          <a:p>
            <a:pPr>
              <a:spcAft>
                <a:spcPts val="0"/>
              </a:spcAft>
            </a:pP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Руководитель: д.т.н., профессор Харитонов С.</a:t>
            </a:r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А.</a:t>
            </a:r>
            <a:endParaRPr lang="en-US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Новые материалы 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для прорывных технологий</a:t>
            </a:r>
          </a:p>
          <a:p>
            <a:pPr>
              <a:spcAft>
                <a:spcPts val="0"/>
              </a:spcAft>
            </a:pP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Руководитель: к.т.н., доцент Тюрин А.</a:t>
            </a:r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Г. </a:t>
            </a:r>
            <a:endParaRPr lang="en-US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Новые инженерные решения 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 искусственный интеллект 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для биомедицины</a:t>
            </a:r>
          </a:p>
          <a:p>
            <a:pPr>
              <a:spcAft>
                <a:spcPts val="0"/>
              </a:spcAft>
            </a:pP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Руководитель: </a:t>
            </a:r>
            <a:r>
              <a:rPr lang="ru-RU" sz="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к.ф-м.н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. Баянов Е.</a:t>
            </a:r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В.</a:t>
            </a: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029" y="1180076"/>
            <a:ext cx="2938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143F82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Стратегические проекты</a:t>
            </a:r>
            <a:r>
              <a:rPr lang="en-US" sz="1200" b="1" dirty="0" smtClean="0">
                <a:solidFill>
                  <a:srgbClr val="143F82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rgbClr val="143F82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17813" y="1663996"/>
            <a:ext cx="64136" cy="64136"/>
          </a:xfrm>
          <a:prstGeom prst="rect">
            <a:avLst/>
          </a:prstGeom>
          <a:solidFill>
            <a:srgbClr val="14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17813" y="2137071"/>
            <a:ext cx="64136" cy="64136"/>
          </a:xfrm>
          <a:prstGeom prst="rect">
            <a:avLst/>
          </a:prstGeom>
          <a:solidFill>
            <a:srgbClr val="14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17813" y="2610146"/>
            <a:ext cx="64136" cy="64136"/>
          </a:xfrm>
          <a:prstGeom prst="rect">
            <a:avLst/>
          </a:prstGeom>
          <a:solidFill>
            <a:srgbClr val="14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139947"/>
            <a:ext cx="3884973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ПРОЕКТЫ</a:t>
            </a:r>
            <a:endParaRPr lang="ru-RU" sz="1200" b="1" spc="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1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6" y="1992579"/>
            <a:ext cx="4083231" cy="928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113" y="816644"/>
            <a:ext cx="1938337" cy="89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НГТУ НЭТИ является исторически сложившимся центром превосходства в разработке и внедрении технологий. </a:t>
            </a:r>
            <a:r>
              <a:rPr lang="ru-RU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стало возможным за счет формирования экспертного сообщества, обладающего исключительными технологическими компетенциями. </a:t>
            </a:r>
            <a:endParaRPr lang="ru-RU" sz="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2957" y="816644"/>
            <a:ext cx="2063750" cy="89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Эти компетенции складываются в ведущих научных школах университета, реализуются в масштабных исследовательских и опытно-конструкторских проектах, совместной работе с промышленными партнерами, оттачиваются в образовательных программах.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8157" y="816644"/>
            <a:ext cx="1476555" cy="775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Позиция НГТУ НЭТИ: </a:t>
            </a: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Сообщество экспертов-практиков, стремящихся </a:t>
            </a:r>
            <a:b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лидерству в отраслях </a:t>
            </a:r>
            <a:b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новой технологической </a:t>
            </a:r>
            <a:b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эпохи.</a:t>
            </a:r>
            <a:endParaRPr lang="ru-RU" sz="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81" y="1853789"/>
            <a:ext cx="1127762" cy="112776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23476" y="540057"/>
            <a:ext cx="5361984" cy="0"/>
          </a:xfrm>
          <a:prstGeom prst="line">
            <a:avLst/>
          </a:prstGeom>
          <a:ln w="12700">
            <a:solidFill>
              <a:srgbClr val="FFAB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43258" y="2981552"/>
            <a:ext cx="1033642" cy="2018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43258" y="2981551"/>
            <a:ext cx="1068885" cy="19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НАУЧНЫЕ ШКОЛЫ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032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2397372"/>
            <a:ext cx="2194870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4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</a:t>
            </a:r>
          </a:p>
          <a:p>
            <a:r>
              <a:rPr lang="ru-RU" sz="14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</a:t>
            </a:r>
          </a:p>
          <a:p>
            <a:r>
              <a:rPr lang="ru-RU" sz="14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endParaRPr lang="ru-RU" sz="10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5097" y="533744"/>
            <a:ext cx="9896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ЦЕНТРА КОЛЛЕКТИВНОГО</a:t>
            </a:r>
          </a:p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ПОЛЬЗОВАНИЯ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4036" y="533744"/>
            <a:ext cx="114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ИНЖИНИРИНГОВЫХ</a:t>
            </a:r>
          </a:p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ЦЕНТРА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4036" y="101815"/>
            <a:ext cx="86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03</a:t>
            </a:r>
            <a:endParaRPr lang="ru-RU" sz="2800" b="1" dirty="0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5098" y="1289494"/>
            <a:ext cx="1148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СТУДЕНЧЕСКИХ КОНСТРУКТОРСКИХ БЮРО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0012" y="857565"/>
            <a:ext cx="121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03</a:t>
            </a:r>
            <a:endParaRPr lang="ru-RU" sz="2800" b="1" dirty="0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6266" y="1289494"/>
            <a:ext cx="149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МАЛЫХ ИННОВАЦИОННЫХ ПРЕДПРИЯТИЙ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4036" y="857565"/>
            <a:ext cx="1456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</a:t>
            </a:r>
            <a:endParaRPr lang="ru-RU" sz="2800" b="1" dirty="0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1452" y="2082857"/>
            <a:ext cx="11453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НАУЧНЫХ ШКОЛ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4460" y="1650928"/>
            <a:ext cx="121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17</a:t>
            </a:r>
            <a:endParaRPr lang="ru-RU" sz="2800" b="1" dirty="0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460" y="2082857"/>
            <a:ext cx="1606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ЛАБОРАТОРИЙ И НАУЧНО-ОБРАЗОВАТЕЛЬНЫХ ЦЕНТРОВ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4761" y="1655069"/>
            <a:ext cx="121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38</a:t>
            </a:r>
            <a:endParaRPr lang="ru-RU" sz="2800" b="1" dirty="0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8544" y="2492729"/>
            <a:ext cx="12179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ИНСТИТУТ СИЛОВОЙ 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ЭЛЕКТРОНИКИ</a:t>
            </a:r>
          </a:p>
          <a:p>
            <a:pPr>
              <a:spcAft>
                <a:spcPts val="0"/>
              </a:spcAft>
            </a:pP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ЦЕНТР ТРАНСФЕРА 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ТЕХНОЛОГИЙ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21261" y="110551"/>
            <a:ext cx="86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03</a:t>
            </a:r>
            <a:endParaRPr lang="ru-RU" sz="2800" b="1" dirty="0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8274" y="2494786"/>
            <a:ext cx="161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ЦЕНТР ПОДДЕРЖКИ 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ТЕХНОЛОГИЙ И ИННОВАЦИЙ</a:t>
            </a:r>
          </a:p>
          <a:p>
            <a:pPr>
              <a:spcAft>
                <a:spcPts val="0"/>
              </a:spcAft>
            </a:pP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ТЕХНОЦЕНТР</a:t>
            </a:r>
            <a:endParaRPr lang="ru-RU" sz="11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17813" y="2569425"/>
            <a:ext cx="64136" cy="64136"/>
          </a:xfrm>
          <a:prstGeom prst="rect">
            <a:avLst/>
          </a:prstGeom>
          <a:solidFill>
            <a:srgbClr val="CB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17813" y="2885149"/>
            <a:ext cx="64136" cy="64136"/>
          </a:xfrm>
          <a:prstGeom prst="rect">
            <a:avLst/>
          </a:prstGeom>
          <a:solidFill>
            <a:srgbClr val="CB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70999" y="2569425"/>
            <a:ext cx="64136" cy="64136"/>
          </a:xfrm>
          <a:prstGeom prst="rect">
            <a:avLst/>
          </a:prstGeom>
          <a:solidFill>
            <a:srgbClr val="CB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70999" y="2885149"/>
            <a:ext cx="64136" cy="64136"/>
          </a:xfrm>
          <a:prstGeom prst="rect">
            <a:avLst/>
          </a:prstGeom>
          <a:solidFill>
            <a:srgbClr val="CB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0320" cy="3291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329" y="139947"/>
            <a:ext cx="293834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НГТУ НЭТИ участник </a:t>
            </a: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более 100 соглашений о сотрудничестве </a:t>
            </a:r>
            <a:b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в области науки, образования и культуры </a:t>
            </a:r>
            <a:b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с вузами и научными организациями </a:t>
            </a:r>
            <a:b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b="1" dirty="0" smtClean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из более, чем 20 стран мира.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3144" y="1222729"/>
            <a:ext cx="1341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Учебный центр «Институт Конфуция»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17813" y="1299425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6186" y="2223185"/>
            <a:ext cx="1514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Информационный 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центр 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DAAD</a:t>
            </a: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08156" y="2299881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5844" y="1600178"/>
            <a:ext cx="1341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Немецкий центр </a:t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НГТУ НЭТИ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17813" y="1676874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8012" y="1222729"/>
            <a:ext cx="1524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Центр русского языка </a:t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культуры в </a:t>
            </a:r>
            <a:r>
              <a:rPr lang="ru-RU" sz="700" b="1" cap="all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Сиане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(</a:t>
            </a:r>
            <a:r>
              <a:rPr lang="ru-RU" sz="700" b="1" cap="all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кнр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09981" y="1299425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8012" y="1527715"/>
            <a:ext cx="1341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Образовательный центр «Восток-Запад»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09981" y="1604411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8012" y="1829513"/>
            <a:ext cx="14193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Центр тестирования иностранных граждан по русскому языку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09981" y="1906209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137974" y="1997046"/>
            <a:ext cx="530560" cy="16858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60320" y="2687516"/>
            <a:ext cx="1514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b="1" cap="all" dirty="0" smtClean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Erasmus+</a:t>
            </a:r>
            <a:r>
              <a:rPr lang="ru-RU" sz="900" b="1" cap="all" dirty="0" smtClean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</a:t>
            </a:r>
            <a:r>
              <a:rPr lang="en-US" sz="900" b="1" cap="all" dirty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KA1, KA2</a:t>
            </a:r>
            <a:endParaRPr lang="ru-RU" sz="900" b="1" cap="all" dirty="0">
              <a:solidFill>
                <a:schemeClr val="bg1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46187" y="2544019"/>
            <a:ext cx="153010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450" dirty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Б</a:t>
            </a:r>
            <a:r>
              <a:rPr lang="ru-RU" sz="450" dirty="0" smtClean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азовый российский вуз по направлению </a:t>
            </a:r>
            <a:r>
              <a:rPr lang="ru-RU" sz="450" dirty="0" err="1" smtClean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подго-товки</a:t>
            </a:r>
            <a:r>
              <a:rPr lang="ru-RU" sz="450" dirty="0" smtClean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 «Энергетика» Университета Шанхайской организации сотрудничества, член Консорциума вузов-экспортеров российского образования, Ассоциации технических университетов России </a:t>
            </a:r>
            <a:br>
              <a:rPr lang="ru-RU" sz="450" dirty="0" smtClean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450" dirty="0" smtClean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 Китая, Ассоциации вузов восточных регионов России и </a:t>
            </a:r>
            <a:r>
              <a:rPr lang="ru-RU" sz="450" dirty="0" smtClean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Китая.</a:t>
            </a:r>
            <a:endParaRPr lang="ru-RU" sz="450" dirty="0">
              <a:solidFill>
                <a:srgbClr val="8847BD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3477" y="2507438"/>
            <a:ext cx="2194870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4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</a:t>
            </a:r>
          </a:p>
          <a:p>
            <a:r>
              <a:rPr lang="ru-RU" sz="14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ru-RU" sz="10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5844" y="1914305"/>
            <a:ext cx="134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Студенческая</a:t>
            </a:r>
          </a:p>
          <a:p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академическая мобильность</a:t>
            </a:r>
          </a:p>
          <a:p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17813" y="1991001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25" y="1003247"/>
            <a:ext cx="2272535" cy="2059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76" y="139947"/>
            <a:ext cx="5246374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ЕЖЕГОДНЫЕ МЕЖДУНАРОДНЫЕ КОНФЕРЕНЦИИ И ЛЕТНИЕ ШКОЛЫ</a:t>
            </a:r>
            <a:endParaRPr lang="ru-RU" sz="1200" b="1" spc="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1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3476" y="847833"/>
            <a:ext cx="5361984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8806" y="1001720"/>
            <a:ext cx="247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Пограничные вопросы теории моделей 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/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универсальной алгебры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(с 1995 г.)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3476" y="1078416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506" y="1322587"/>
            <a:ext cx="28817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Международная научно-техническая конференция «Актуальные проблемы электронного 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приборостроения»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(с 1992 г.)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3476" y="1399283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506" y="1734440"/>
            <a:ext cx="25959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Международная конференция молодых профессионалов по электронным приборам и материалам 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«EDM»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(c 1999 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3476" y="1811136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506" y="2163704"/>
            <a:ext cx="28817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Международная Российско-Казахстанская 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/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научно-практическая 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конференция «Химические технологии функциональных материалов»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(с 2015 г.)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3476" y="2240400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506" y="2575557"/>
            <a:ext cx="25959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Международная летняя школа «Общее машиностроение и материаловедение. Перспективные материалы и технологии» </a:t>
            </a:r>
            <a:endParaRPr lang="ru-RU" sz="7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3476" y="2652253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6478" y="1047921"/>
            <a:ext cx="12469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spc="150" dirty="0" smtClean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программ</a:t>
            </a:r>
            <a:r>
              <a:rPr lang="ru-RU" sz="700" b="1" cap="all" spc="150" dirty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ы</a:t>
            </a:r>
            <a:r>
              <a:rPr lang="ru-RU" sz="700" b="1" cap="all" spc="150" dirty="0" smtClean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</a:t>
            </a:r>
            <a:br>
              <a:rPr lang="ru-RU" sz="700" b="1" cap="all" spc="150" dirty="0" smtClean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spc="150" dirty="0" smtClean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на </a:t>
            </a:r>
            <a:r>
              <a:rPr lang="ru-RU" sz="700" b="1" cap="all" spc="150" dirty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английском </a:t>
            </a:r>
            <a:endParaRPr lang="ru-RU" sz="700" b="1" cap="all" spc="150" dirty="0" smtClean="0">
              <a:solidFill>
                <a:schemeClr val="bg1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spcAft>
                <a:spcPts val="0"/>
              </a:spcAft>
            </a:pPr>
            <a:r>
              <a:rPr lang="ru-RU" sz="700" b="1" cap="all" spc="150" dirty="0" smtClean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языке</a:t>
            </a:r>
            <a:endParaRPr lang="ru-RU" sz="700" spc="150" dirty="0" smtClean="0">
              <a:solidFill>
                <a:schemeClr val="bg1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0125" y="1700826"/>
            <a:ext cx="204533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Electronics and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Nanoelectronics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, Industrial Electronics and Microprocessor </a:t>
            </a:r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Technology</a:t>
            </a:r>
            <a:endParaRPr lang="ru-RU" sz="700" dirty="0" smtClean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Power Engineering and Electrical Technology, Intelligent electric power </a:t>
            </a:r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systems</a:t>
            </a:r>
            <a:endParaRPr lang="ru-RU" sz="700" dirty="0" smtClean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Power Engineering and Electrical Technology, Mechatronics and </a:t>
            </a:r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Automation</a:t>
            </a:r>
            <a:endParaRPr lang="ru-RU" sz="700" dirty="0" smtClean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Teacher Education, Teaching Foreign Languages in Digital Environments</a:t>
            </a: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89325" y="1780747"/>
            <a:ext cx="64136" cy="64136"/>
          </a:xfrm>
          <a:prstGeom prst="rect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89325" y="2084256"/>
            <a:ext cx="64136" cy="64136"/>
          </a:xfrm>
          <a:prstGeom prst="rect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89325" y="2726897"/>
            <a:ext cx="64136" cy="64136"/>
          </a:xfrm>
          <a:prstGeom prst="rect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89325" y="2411942"/>
            <a:ext cx="64136" cy="64136"/>
          </a:xfrm>
          <a:prstGeom prst="rect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46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2653</TotalTime>
  <Words>865</Words>
  <Application>Microsoft Office PowerPoint</Application>
  <PresentationFormat>Произвольный</PresentationFormat>
  <Paragraphs>286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Stem</vt:lpstr>
      <vt:lpstr>Stem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121</cp:revision>
  <dcterms:created xsi:type="dcterms:W3CDTF">2022-02-08T08:06:34Z</dcterms:created>
  <dcterms:modified xsi:type="dcterms:W3CDTF">2022-02-25T06:25:17Z</dcterms:modified>
</cp:coreProperties>
</file>