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93" r:id="rId18"/>
    <p:sldId id="275" r:id="rId19"/>
    <p:sldId id="276" r:id="rId20"/>
    <p:sldId id="277" r:id="rId21"/>
  </p:sldIdLst>
  <p:sldSz cx="5851525" cy="3292475"/>
  <p:notesSz cx="6858000" cy="9144000"/>
  <p:defaultTextStyle>
    <a:defPPr>
      <a:defRPr lang="ru-RU"/>
    </a:defPPr>
    <a:lvl1pPr marL="0" algn="l" defTabSz="438785" rtl="0" eaLnBrk="1" latinLnBrk="0" hangingPunct="1">
      <a:defRPr sz="865" kern="1200">
        <a:solidFill>
          <a:schemeClr val="tx1"/>
        </a:solidFill>
        <a:latin typeface="+mn-lt"/>
        <a:ea typeface="+mn-ea"/>
        <a:cs typeface="+mn-cs"/>
      </a:defRPr>
    </a:lvl1pPr>
    <a:lvl2pPr marL="219710" algn="l" defTabSz="438785" rtl="0" eaLnBrk="1" latinLnBrk="0" hangingPunct="1">
      <a:defRPr sz="865" kern="1200">
        <a:solidFill>
          <a:schemeClr val="tx1"/>
        </a:solidFill>
        <a:latin typeface="+mn-lt"/>
        <a:ea typeface="+mn-ea"/>
        <a:cs typeface="+mn-cs"/>
      </a:defRPr>
    </a:lvl2pPr>
    <a:lvl3pPr marL="438785" algn="l" defTabSz="438785" rtl="0" eaLnBrk="1" latinLnBrk="0" hangingPunct="1">
      <a:defRPr sz="865" kern="1200">
        <a:solidFill>
          <a:schemeClr val="tx1"/>
        </a:solidFill>
        <a:latin typeface="+mn-lt"/>
        <a:ea typeface="+mn-ea"/>
        <a:cs typeface="+mn-cs"/>
      </a:defRPr>
    </a:lvl3pPr>
    <a:lvl4pPr marL="658495" algn="l" defTabSz="438785" rtl="0" eaLnBrk="1" latinLnBrk="0" hangingPunct="1">
      <a:defRPr sz="865" kern="1200">
        <a:solidFill>
          <a:schemeClr val="tx1"/>
        </a:solidFill>
        <a:latin typeface="+mn-lt"/>
        <a:ea typeface="+mn-ea"/>
        <a:cs typeface="+mn-cs"/>
      </a:defRPr>
    </a:lvl4pPr>
    <a:lvl5pPr marL="877570" algn="l" defTabSz="438785" rtl="0" eaLnBrk="1" latinLnBrk="0" hangingPunct="1">
      <a:defRPr sz="865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785" rtl="0" eaLnBrk="1" latinLnBrk="0" hangingPunct="1">
      <a:defRPr sz="865" kern="1200">
        <a:solidFill>
          <a:schemeClr val="tx1"/>
        </a:solidFill>
        <a:latin typeface="+mn-lt"/>
        <a:ea typeface="+mn-ea"/>
        <a:cs typeface="+mn-cs"/>
      </a:defRPr>
    </a:lvl6pPr>
    <a:lvl7pPr marL="1316990" algn="l" defTabSz="438785" rtl="0" eaLnBrk="1" latinLnBrk="0" hangingPunct="1">
      <a:defRPr sz="865" kern="1200">
        <a:solidFill>
          <a:schemeClr val="tx1"/>
        </a:solidFill>
        <a:latin typeface="+mn-lt"/>
        <a:ea typeface="+mn-ea"/>
        <a:cs typeface="+mn-cs"/>
      </a:defRPr>
    </a:lvl7pPr>
    <a:lvl8pPr marL="1536065" algn="l" defTabSz="438785" rtl="0" eaLnBrk="1" latinLnBrk="0" hangingPunct="1">
      <a:defRPr sz="865" kern="1200">
        <a:solidFill>
          <a:schemeClr val="tx1"/>
        </a:solidFill>
        <a:latin typeface="+mn-lt"/>
        <a:ea typeface="+mn-ea"/>
        <a:cs typeface="+mn-cs"/>
      </a:defRPr>
    </a:lvl8pPr>
    <a:lvl9pPr marL="1755775" algn="l" defTabSz="438785" rtl="0" eaLnBrk="1" latinLnBrk="0" hangingPunct="1">
      <a:defRPr sz="8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775">
          <p15:clr>
            <a:srgbClr val="A4A3A4"/>
          </p15:clr>
        </p15:guide>
        <p15:guide id="2" orient="horz" pos="12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F33"/>
    <a:srgbClr val="00B767"/>
    <a:srgbClr val="8C664D"/>
    <a:srgbClr val="FFAB00"/>
    <a:srgbClr val="A53535"/>
    <a:srgbClr val="143F82"/>
    <a:srgbClr val="C4166D"/>
    <a:srgbClr val="FF436B"/>
    <a:srgbClr val="EB59D0"/>
    <a:srgbClr val="F18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225" d="100"/>
          <a:sy n="225" d="100"/>
        </p:scale>
        <p:origin x="630" y="174"/>
      </p:cViewPr>
      <p:guideLst>
        <p:guide pos="1775"/>
        <p:guide orient="horz" pos="1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441" y="538838"/>
            <a:ext cx="4388644" cy="1146269"/>
          </a:xfrm>
        </p:spPr>
        <p:txBody>
          <a:bodyPr anchor="b"/>
          <a:lstStyle>
            <a:lvl1pPr algn="ctr">
              <a:defRPr sz="28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41" y="1729312"/>
            <a:ext cx="4388644" cy="794919"/>
          </a:xfrm>
        </p:spPr>
        <p:txBody>
          <a:bodyPr/>
          <a:lstStyle>
            <a:lvl1pPr marL="0" indent="0" algn="ctr">
              <a:buNone/>
              <a:defRPr sz="1150"/>
            </a:lvl1pPr>
            <a:lvl2pPr marL="219710" indent="0" algn="ctr">
              <a:buNone/>
              <a:defRPr sz="960"/>
            </a:lvl2pPr>
            <a:lvl3pPr marL="438785" indent="0" algn="ctr">
              <a:buNone/>
              <a:defRPr sz="865"/>
            </a:lvl3pPr>
            <a:lvl4pPr marL="658495" indent="0" algn="ctr">
              <a:buNone/>
              <a:defRPr sz="770"/>
            </a:lvl4pPr>
            <a:lvl5pPr marL="877570" indent="0" algn="ctr">
              <a:buNone/>
              <a:defRPr sz="770"/>
            </a:lvl5pPr>
            <a:lvl6pPr marL="1097280" indent="0" algn="ctr">
              <a:buNone/>
              <a:defRPr sz="770"/>
            </a:lvl6pPr>
            <a:lvl7pPr marL="1316355" indent="0" algn="ctr">
              <a:buNone/>
              <a:defRPr sz="770"/>
            </a:lvl7pPr>
            <a:lvl8pPr marL="1536065" indent="0" algn="ctr">
              <a:buNone/>
              <a:defRPr sz="770"/>
            </a:lvl8pPr>
            <a:lvl9pPr marL="1755140" indent="0" algn="ctr">
              <a:buNone/>
              <a:defRPr sz="77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7498" y="175294"/>
            <a:ext cx="1261735" cy="279022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292" y="175294"/>
            <a:ext cx="3712061" cy="27902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820833"/>
            <a:ext cx="5046940" cy="1369578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45" y="2203367"/>
            <a:ext cx="5046940" cy="720229"/>
          </a:xfrm>
        </p:spPr>
        <p:txBody>
          <a:bodyPr/>
          <a:lstStyle>
            <a:lvl1pPr marL="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1pPr>
            <a:lvl2pPr marL="2197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785" indent="0">
              <a:buNone/>
              <a:defRPr sz="865">
                <a:solidFill>
                  <a:schemeClr val="tx1">
                    <a:tint val="75000"/>
                  </a:schemeClr>
                </a:solidFill>
              </a:defRPr>
            </a:lvl3pPr>
            <a:lvl4pPr marL="658495" indent="0">
              <a:buNone/>
              <a:defRPr sz="770">
                <a:solidFill>
                  <a:schemeClr val="tx1">
                    <a:tint val="75000"/>
                  </a:schemeClr>
                </a:solidFill>
              </a:defRPr>
            </a:lvl4pPr>
            <a:lvl5pPr marL="877570" indent="0">
              <a:buNone/>
              <a:defRPr sz="770">
                <a:solidFill>
                  <a:schemeClr val="tx1">
                    <a:tint val="75000"/>
                  </a:schemeClr>
                </a:solidFill>
              </a:defRPr>
            </a:lvl5pPr>
            <a:lvl6pPr marL="1097280" indent="0">
              <a:buNone/>
              <a:defRPr sz="770">
                <a:solidFill>
                  <a:schemeClr val="tx1">
                    <a:tint val="75000"/>
                  </a:schemeClr>
                </a:solidFill>
              </a:defRPr>
            </a:lvl6pPr>
            <a:lvl7pPr marL="1316355" indent="0">
              <a:buNone/>
              <a:defRPr sz="770">
                <a:solidFill>
                  <a:schemeClr val="tx1">
                    <a:tint val="75000"/>
                  </a:schemeClr>
                </a:solidFill>
              </a:defRPr>
            </a:lvl7pPr>
            <a:lvl8pPr marL="1536065" indent="0">
              <a:buNone/>
              <a:defRPr sz="770">
                <a:solidFill>
                  <a:schemeClr val="tx1">
                    <a:tint val="75000"/>
                  </a:schemeClr>
                </a:solidFill>
              </a:defRPr>
            </a:lvl8pPr>
            <a:lvl9pPr marL="1755140" indent="0">
              <a:buNone/>
              <a:defRPr sz="7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92" y="876469"/>
            <a:ext cx="2486898" cy="20890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2335" y="876469"/>
            <a:ext cx="2486898" cy="20890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175294"/>
            <a:ext cx="5046940" cy="63639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55" y="807114"/>
            <a:ext cx="2475469" cy="395554"/>
          </a:xfrm>
        </p:spPr>
        <p:txBody>
          <a:bodyPr anchor="b"/>
          <a:lstStyle>
            <a:lvl1pPr marL="0" indent="0">
              <a:buNone/>
              <a:defRPr sz="1150" b="1"/>
            </a:lvl1pPr>
            <a:lvl2pPr marL="219710" indent="0">
              <a:buNone/>
              <a:defRPr sz="960" b="1"/>
            </a:lvl2pPr>
            <a:lvl3pPr marL="438785" indent="0">
              <a:buNone/>
              <a:defRPr sz="865" b="1"/>
            </a:lvl3pPr>
            <a:lvl4pPr marL="658495" indent="0">
              <a:buNone/>
              <a:defRPr sz="770" b="1"/>
            </a:lvl4pPr>
            <a:lvl5pPr marL="877570" indent="0">
              <a:buNone/>
              <a:defRPr sz="770" b="1"/>
            </a:lvl5pPr>
            <a:lvl6pPr marL="1097280" indent="0">
              <a:buNone/>
              <a:defRPr sz="770" b="1"/>
            </a:lvl6pPr>
            <a:lvl7pPr marL="1316355" indent="0">
              <a:buNone/>
              <a:defRPr sz="770" b="1"/>
            </a:lvl7pPr>
            <a:lvl8pPr marL="1536065" indent="0">
              <a:buNone/>
              <a:defRPr sz="770" b="1"/>
            </a:lvl8pPr>
            <a:lvl9pPr marL="1755140" indent="0">
              <a:buNone/>
              <a:defRPr sz="7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055" y="1202668"/>
            <a:ext cx="2475469" cy="1768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2335" y="807114"/>
            <a:ext cx="2487660" cy="395554"/>
          </a:xfrm>
        </p:spPr>
        <p:txBody>
          <a:bodyPr anchor="b"/>
          <a:lstStyle>
            <a:lvl1pPr marL="0" indent="0">
              <a:buNone/>
              <a:defRPr sz="1150" b="1"/>
            </a:lvl1pPr>
            <a:lvl2pPr marL="219710" indent="0">
              <a:buNone/>
              <a:defRPr sz="960" b="1"/>
            </a:lvl2pPr>
            <a:lvl3pPr marL="438785" indent="0">
              <a:buNone/>
              <a:defRPr sz="865" b="1"/>
            </a:lvl3pPr>
            <a:lvl4pPr marL="658495" indent="0">
              <a:buNone/>
              <a:defRPr sz="770" b="1"/>
            </a:lvl4pPr>
            <a:lvl5pPr marL="877570" indent="0">
              <a:buNone/>
              <a:defRPr sz="770" b="1"/>
            </a:lvl5pPr>
            <a:lvl6pPr marL="1097280" indent="0">
              <a:buNone/>
              <a:defRPr sz="770" b="1"/>
            </a:lvl6pPr>
            <a:lvl7pPr marL="1316355" indent="0">
              <a:buNone/>
              <a:defRPr sz="770" b="1"/>
            </a:lvl7pPr>
            <a:lvl8pPr marL="1536065" indent="0">
              <a:buNone/>
              <a:defRPr sz="770" b="1"/>
            </a:lvl8pPr>
            <a:lvl9pPr marL="1755140" indent="0">
              <a:buNone/>
              <a:defRPr sz="77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2335" y="1202668"/>
            <a:ext cx="2487660" cy="1768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660" y="474056"/>
            <a:ext cx="2962335" cy="2339791"/>
          </a:xfrm>
        </p:spPr>
        <p:txBody>
          <a:bodyPr/>
          <a:lstStyle>
            <a:lvl1pPr>
              <a:defRPr sz="1535"/>
            </a:lvl1pPr>
            <a:lvl2pPr>
              <a:defRPr sz="1345"/>
            </a:lvl2pPr>
            <a:lvl3pPr>
              <a:defRPr sz="1150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70"/>
            </a:lvl1pPr>
            <a:lvl2pPr marL="219710" indent="0">
              <a:buNone/>
              <a:defRPr sz="670"/>
            </a:lvl2pPr>
            <a:lvl3pPr marL="438785" indent="0">
              <a:buNone/>
              <a:defRPr sz="575"/>
            </a:lvl3pPr>
            <a:lvl4pPr marL="658495" indent="0">
              <a:buNone/>
              <a:defRPr sz="480"/>
            </a:lvl4pPr>
            <a:lvl5pPr marL="877570" indent="0">
              <a:buNone/>
              <a:defRPr sz="480"/>
            </a:lvl5pPr>
            <a:lvl6pPr marL="1097280" indent="0">
              <a:buNone/>
              <a:defRPr sz="480"/>
            </a:lvl6pPr>
            <a:lvl7pPr marL="1316355" indent="0">
              <a:buNone/>
              <a:defRPr sz="480"/>
            </a:lvl7pPr>
            <a:lvl8pPr marL="1536065" indent="0">
              <a:buNone/>
              <a:defRPr sz="480"/>
            </a:lvl8pPr>
            <a:lvl9pPr marL="1755140" indent="0">
              <a:buNone/>
              <a:defRPr sz="4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7660" y="474056"/>
            <a:ext cx="2962335" cy="2339791"/>
          </a:xfrm>
        </p:spPr>
        <p:txBody>
          <a:bodyPr anchor="t"/>
          <a:lstStyle>
            <a:lvl1pPr marL="0" indent="0">
              <a:buNone/>
              <a:defRPr sz="1535"/>
            </a:lvl1pPr>
            <a:lvl2pPr marL="219710" indent="0">
              <a:buNone/>
              <a:defRPr sz="1345"/>
            </a:lvl2pPr>
            <a:lvl3pPr marL="438785" indent="0">
              <a:buNone/>
              <a:defRPr sz="1150"/>
            </a:lvl3pPr>
            <a:lvl4pPr marL="658495" indent="0">
              <a:buNone/>
              <a:defRPr sz="960"/>
            </a:lvl4pPr>
            <a:lvl5pPr marL="877570" indent="0">
              <a:buNone/>
              <a:defRPr sz="960"/>
            </a:lvl5pPr>
            <a:lvl6pPr marL="1097280" indent="0">
              <a:buNone/>
              <a:defRPr sz="960"/>
            </a:lvl6pPr>
            <a:lvl7pPr marL="1316355" indent="0">
              <a:buNone/>
              <a:defRPr sz="960"/>
            </a:lvl7pPr>
            <a:lvl8pPr marL="1536065" indent="0">
              <a:buNone/>
              <a:defRPr sz="960"/>
            </a:lvl8pPr>
            <a:lvl9pPr marL="1755140" indent="0">
              <a:buNone/>
              <a:defRPr sz="9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70"/>
            </a:lvl1pPr>
            <a:lvl2pPr marL="219710" indent="0">
              <a:buNone/>
              <a:defRPr sz="670"/>
            </a:lvl2pPr>
            <a:lvl3pPr marL="438785" indent="0">
              <a:buNone/>
              <a:defRPr sz="575"/>
            </a:lvl3pPr>
            <a:lvl4pPr marL="658495" indent="0">
              <a:buNone/>
              <a:defRPr sz="480"/>
            </a:lvl4pPr>
            <a:lvl5pPr marL="877570" indent="0">
              <a:buNone/>
              <a:defRPr sz="480"/>
            </a:lvl5pPr>
            <a:lvl6pPr marL="1097280" indent="0">
              <a:buNone/>
              <a:defRPr sz="480"/>
            </a:lvl6pPr>
            <a:lvl7pPr marL="1316355" indent="0">
              <a:buNone/>
              <a:defRPr sz="480"/>
            </a:lvl7pPr>
            <a:lvl8pPr marL="1536065" indent="0">
              <a:buNone/>
              <a:defRPr sz="480"/>
            </a:lvl8pPr>
            <a:lvl9pPr marL="1755140" indent="0">
              <a:buNone/>
              <a:defRPr sz="4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93" y="876469"/>
            <a:ext cx="504694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BDE5-7B4E-4D65-B43D-A93C17EBB029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38785" rtl="0" eaLnBrk="1" latinLnBrk="0" hangingPunct="1">
        <a:lnSpc>
          <a:spcPct val="90000"/>
        </a:lnSpc>
        <a:spcBef>
          <a:spcPct val="0"/>
        </a:spcBef>
        <a:buNone/>
        <a:defRPr sz="2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855" indent="-109855" algn="l" defTabSz="438785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5" kern="1200">
          <a:solidFill>
            <a:schemeClr val="tx1"/>
          </a:solidFill>
          <a:latin typeface="+mn-lt"/>
          <a:ea typeface="+mn-ea"/>
          <a:cs typeface="+mn-cs"/>
        </a:defRPr>
      </a:lvl1pPr>
      <a:lvl2pPr marL="328930" indent="-109855" algn="l" defTabSz="43878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09855" algn="l" defTabSz="43878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" indent="-109855" algn="l" defTabSz="43878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5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" indent="-109855" algn="l" defTabSz="43878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5" kern="1200">
          <a:solidFill>
            <a:schemeClr val="tx1"/>
          </a:solidFill>
          <a:latin typeface="+mn-lt"/>
          <a:ea typeface="+mn-ea"/>
          <a:cs typeface="+mn-cs"/>
        </a:defRPr>
      </a:lvl5pPr>
      <a:lvl6pPr marL="1206500" indent="-109855" algn="l" defTabSz="43878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5" kern="1200">
          <a:solidFill>
            <a:schemeClr val="tx1"/>
          </a:solidFill>
          <a:latin typeface="+mn-lt"/>
          <a:ea typeface="+mn-ea"/>
          <a:cs typeface="+mn-cs"/>
        </a:defRPr>
      </a:lvl6pPr>
      <a:lvl7pPr marL="1426210" indent="-109855" algn="l" defTabSz="43878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5" kern="1200">
          <a:solidFill>
            <a:schemeClr val="tx1"/>
          </a:solidFill>
          <a:latin typeface="+mn-lt"/>
          <a:ea typeface="+mn-ea"/>
          <a:cs typeface="+mn-cs"/>
        </a:defRPr>
      </a:lvl7pPr>
      <a:lvl8pPr marL="1645285" indent="-109855" algn="l" defTabSz="43878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5" kern="1200">
          <a:solidFill>
            <a:schemeClr val="tx1"/>
          </a:solidFill>
          <a:latin typeface="+mn-lt"/>
          <a:ea typeface="+mn-ea"/>
          <a:cs typeface="+mn-cs"/>
        </a:defRPr>
      </a:lvl8pPr>
      <a:lvl9pPr marL="1864995" indent="-109855" algn="l" defTabSz="438785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85" rtl="0" eaLnBrk="1" latinLnBrk="0" hangingPunct="1">
        <a:defRPr sz="865" kern="1200">
          <a:solidFill>
            <a:schemeClr val="tx1"/>
          </a:solidFill>
          <a:latin typeface="+mn-lt"/>
          <a:ea typeface="+mn-ea"/>
          <a:cs typeface="+mn-cs"/>
        </a:defRPr>
      </a:lvl1pPr>
      <a:lvl2pPr marL="219710" algn="l" defTabSz="438785" rtl="0" eaLnBrk="1" latinLnBrk="0" hangingPunct="1">
        <a:defRPr sz="865" kern="1200">
          <a:solidFill>
            <a:schemeClr val="tx1"/>
          </a:solidFill>
          <a:latin typeface="+mn-lt"/>
          <a:ea typeface="+mn-ea"/>
          <a:cs typeface="+mn-cs"/>
        </a:defRPr>
      </a:lvl2pPr>
      <a:lvl3pPr marL="438785" algn="l" defTabSz="438785" rtl="0" eaLnBrk="1" latinLnBrk="0" hangingPunct="1">
        <a:defRPr sz="865" kern="1200">
          <a:solidFill>
            <a:schemeClr val="tx1"/>
          </a:solidFill>
          <a:latin typeface="+mn-lt"/>
          <a:ea typeface="+mn-ea"/>
          <a:cs typeface="+mn-cs"/>
        </a:defRPr>
      </a:lvl3pPr>
      <a:lvl4pPr marL="658495" algn="l" defTabSz="438785" rtl="0" eaLnBrk="1" latinLnBrk="0" hangingPunct="1">
        <a:defRPr sz="865" kern="1200">
          <a:solidFill>
            <a:schemeClr val="tx1"/>
          </a:solidFill>
          <a:latin typeface="+mn-lt"/>
          <a:ea typeface="+mn-ea"/>
          <a:cs typeface="+mn-cs"/>
        </a:defRPr>
      </a:lvl4pPr>
      <a:lvl5pPr marL="877570" algn="l" defTabSz="438785" rtl="0" eaLnBrk="1" latinLnBrk="0" hangingPunct="1">
        <a:defRPr sz="865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algn="l" defTabSz="438785" rtl="0" eaLnBrk="1" latinLnBrk="0" hangingPunct="1">
        <a:defRPr sz="865" kern="1200">
          <a:solidFill>
            <a:schemeClr val="tx1"/>
          </a:solidFill>
          <a:latin typeface="+mn-lt"/>
          <a:ea typeface="+mn-ea"/>
          <a:cs typeface="+mn-cs"/>
        </a:defRPr>
      </a:lvl6pPr>
      <a:lvl7pPr marL="1316355" algn="l" defTabSz="438785" rtl="0" eaLnBrk="1" latinLnBrk="0" hangingPunct="1">
        <a:defRPr sz="865" kern="1200">
          <a:solidFill>
            <a:schemeClr val="tx1"/>
          </a:solidFill>
          <a:latin typeface="+mn-lt"/>
          <a:ea typeface="+mn-ea"/>
          <a:cs typeface="+mn-cs"/>
        </a:defRPr>
      </a:lvl7pPr>
      <a:lvl8pPr marL="1536065" algn="l" defTabSz="438785" rtl="0" eaLnBrk="1" latinLnBrk="0" hangingPunct="1">
        <a:defRPr sz="865" kern="1200">
          <a:solidFill>
            <a:schemeClr val="tx1"/>
          </a:solidFill>
          <a:latin typeface="+mn-lt"/>
          <a:ea typeface="+mn-ea"/>
          <a:cs typeface="+mn-cs"/>
        </a:defRPr>
      </a:lvl8pPr>
      <a:lvl9pPr marL="1755140" algn="l" defTabSz="438785" rtl="0" eaLnBrk="1" latinLnBrk="0" hangingPunct="1">
        <a:defRPr sz="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5851525" cy="3291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3605" y="73660"/>
            <a:ext cx="1988185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ru-RU" sz="1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ru-RU" sz="1200" b="1" dirty="0">
                <a:latin typeface="微软雅黑" panose="020B0503020204020204" charset="-122"/>
                <a:ea typeface="微软雅黑" panose="020B0503020204020204" charset="-122"/>
              </a:rPr>
              <a:t>新西伯利亚国立技术大学</a:t>
            </a:r>
          </a:p>
          <a:p>
            <a:r>
              <a:rPr lang="en-US" altLang="ru-RU" sz="1600" b="1" dirty="0">
                <a:latin typeface="Arial" panose="020B0604020202020204" pitchFamily="34" charset="0"/>
                <a:ea typeface="Stem Text" pitchFamily="34" charset="-52"/>
              </a:rPr>
              <a:t>NSTU NETI</a:t>
            </a:r>
            <a:endParaRPr lang="ru-RU" sz="1600" b="1" dirty="0">
              <a:latin typeface="Arial" panose="020B0604020202020204" pitchFamily="34" charset="0"/>
              <a:ea typeface="Stem Text" pitchFamily="34" charset="-52"/>
            </a:endParaRPr>
          </a:p>
          <a:p>
            <a:endParaRPr lang="ru-RU" sz="1600" b="1" dirty="0">
              <a:latin typeface="Arial" panose="020B0604020202020204" pitchFamily="34" charset="0"/>
              <a:ea typeface="Stem Text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371" y="977900"/>
            <a:ext cx="3050329" cy="1573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0"/>
          <p:cNvSpPr txBox="1"/>
          <p:nvPr/>
        </p:nvSpPr>
        <p:spPr>
          <a:xfrm>
            <a:off x="137371" y="1598295"/>
            <a:ext cx="214630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微软雅黑" panose="020B0503020204020204" charset="-122"/>
                <a:ea typeface="微软雅黑" panose="020B0503020204020204" charset="-122"/>
              </a:rPr>
              <a:t>真正的技术</a:t>
            </a:r>
          </a:p>
          <a:p>
            <a:endParaRPr 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6756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8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NSTU NETI</a:t>
            </a:r>
          </a:p>
          <a:p>
            <a:r>
              <a:rPr 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合作伙伴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5"/>
          <a:stretch>
            <a:fillRect/>
          </a:stretch>
        </p:blipFill>
        <p:spPr>
          <a:xfrm>
            <a:off x="2817813" y="417086"/>
            <a:ext cx="808957" cy="280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29029" y="163789"/>
            <a:ext cx="29383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1400" b="1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俄科学院西伯利亚分院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2" b="28380"/>
          <a:stretch>
            <a:fillRect/>
          </a:stretch>
        </p:blipFill>
        <p:spPr>
          <a:xfrm>
            <a:off x="3660224" y="465384"/>
            <a:ext cx="808960" cy="2322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1"/>
          <a:stretch>
            <a:fillRect/>
          </a:stretch>
        </p:blipFill>
        <p:spPr>
          <a:xfrm>
            <a:off x="4483586" y="463640"/>
            <a:ext cx="808958" cy="2071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29029" y="759136"/>
            <a:ext cx="29383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1400" b="1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国企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r="45267" b="30456"/>
          <a:stretch>
            <a:fillRect/>
          </a:stretch>
        </p:blipFill>
        <p:spPr>
          <a:xfrm>
            <a:off x="4299536" y="1054782"/>
            <a:ext cx="646383" cy="3403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7" t="69830"/>
          <a:stretch>
            <a:fillRect/>
          </a:stretch>
        </p:blipFill>
        <p:spPr>
          <a:xfrm>
            <a:off x="4903671" y="1050147"/>
            <a:ext cx="556871" cy="2817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29029" y="1425210"/>
            <a:ext cx="29383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1400" b="1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商业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2" b="34734"/>
          <a:stretch>
            <a:fillRect/>
          </a:stretch>
        </p:blipFill>
        <p:spPr>
          <a:xfrm>
            <a:off x="4799261" y="1819435"/>
            <a:ext cx="723805" cy="167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6" y="2463452"/>
            <a:ext cx="732376" cy="363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00" y="1707326"/>
            <a:ext cx="652265" cy="417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8" y="2144958"/>
            <a:ext cx="711663" cy="237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3" t="24301" r="18665" b="26402"/>
          <a:stretch>
            <a:fillRect/>
          </a:stretch>
        </p:blipFill>
        <p:spPr>
          <a:xfrm>
            <a:off x="4301637" y="2463452"/>
            <a:ext cx="572046" cy="307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07" y="1700815"/>
            <a:ext cx="560534" cy="4204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65" y="2171277"/>
            <a:ext cx="805687" cy="1803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29" y="2475867"/>
            <a:ext cx="511434" cy="3414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43" y="2463452"/>
            <a:ext cx="606791" cy="341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56" y="2521847"/>
            <a:ext cx="513069" cy="2246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57" y="2015597"/>
            <a:ext cx="626861" cy="443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98" y="1827859"/>
            <a:ext cx="597795" cy="168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27773" r="11355" b="26403"/>
          <a:stretch>
            <a:fillRect/>
          </a:stretch>
        </p:blipFill>
        <p:spPr>
          <a:xfrm>
            <a:off x="3531401" y="2133809"/>
            <a:ext cx="538645" cy="2283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0" r="45622"/>
          <a:stretch>
            <a:fillRect/>
          </a:stretch>
        </p:blipFill>
        <p:spPr>
          <a:xfrm>
            <a:off x="3764942" y="1081215"/>
            <a:ext cx="642192" cy="281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3"/>
          <a:stretch>
            <a:fillRect/>
          </a:stretch>
        </p:blipFill>
        <p:spPr>
          <a:xfrm>
            <a:off x="2698713" y="1076785"/>
            <a:ext cx="1180977" cy="324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56455" y="2936875"/>
            <a:ext cx="710565" cy="138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合作伙伴完整名单请访问</a:t>
            </a: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NSTU NETI</a:t>
            </a:r>
            <a:r>
              <a:rPr lang="zh-CN" altLang="en-US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网站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36" y="2817316"/>
            <a:ext cx="428595" cy="4285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3884973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排名</a:t>
            </a:r>
            <a:r>
              <a:rPr lang="ru-RU" sz="2000" b="1" spc="1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b="1" spc="15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2419" y="142336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942904" y="247650"/>
            <a:ext cx="628650" cy="184150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56958" y="214297"/>
            <a:ext cx="468358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900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世界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6025" y="234950"/>
            <a:ext cx="52070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dirty="0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俄罗斯</a:t>
            </a:r>
          </a:p>
        </p:txBody>
      </p:sp>
      <p:pic>
        <p:nvPicPr>
          <p:cNvPr id="11" name="Рисунок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4"/>
          <a:stretch>
            <a:fillRect/>
          </a:stretch>
        </p:blipFill>
        <p:spPr bwMode="auto">
          <a:xfrm>
            <a:off x="223476" y="840612"/>
            <a:ext cx="739395" cy="19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6" y="1204821"/>
            <a:ext cx="836180" cy="359782"/>
          </a:xfrm>
          <a:prstGeom prst="rect">
            <a:avLst/>
          </a:prstGeom>
        </p:spPr>
      </p:pic>
      <p:pic>
        <p:nvPicPr>
          <p:cNvPr id="13" name="Picture 2" descr="Картинки по запросу рейтинг t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7" y="1625442"/>
            <a:ext cx="734892" cy="42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24603" y="84688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801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603" y="1286603"/>
            <a:ext cx="5445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101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4603" y="176128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1201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+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6" y="2629248"/>
            <a:ext cx="754196" cy="3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603" y="272098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1883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/>
          <a:srcRect l="9900" t="8972" b="4630"/>
          <a:stretch>
            <a:fillRect/>
          </a:stretch>
        </p:blipFill>
        <p:spPr>
          <a:xfrm>
            <a:off x="159977" y="2132394"/>
            <a:ext cx="848558" cy="401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24603" y="2232417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649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17813" y="840612"/>
            <a:ext cx="0" cy="21472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979090" y="829443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60287" y="820235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25</a:t>
            </a: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3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79090" y="1285470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948815" y="1276350"/>
            <a:ext cx="7092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 / 121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79090" y="1737875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948815" y="1728470"/>
            <a:ext cx="7092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43 </a:t>
            </a: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/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100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979090" y="2190280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960287" y="2181072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33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95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99935" y="1075465"/>
            <a:ext cx="2501476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6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电气电子工程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949204" y="1129301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54264" y="1083690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451 / 500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908751" y="1066252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896298" y="1057044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11</a:t>
            </a:r>
            <a:endParaRPr lang="ru-RU" sz="1000" b="1" cap="all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99935" y="1392857"/>
            <a:ext cx="2501476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6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机械工程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49204" y="1450503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54264" y="140489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51 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908751" y="1387454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4896298" y="1378246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1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99935" y="2215354"/>
            <a:ext cx="2501476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sz="6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工程与技术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949204" y="2273000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54264" y="2227389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80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 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908751" y="2209951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896298" y="2200743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22</a:t>
            </a: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9935" y="1669017"/>
            <a:ext cx="2501476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6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物理学与天文学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2949204" y="1722853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54264" y="167724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51 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908751" y="1659804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896298" y="1650596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1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99935" y="2499279"/>
            <a:ext cx="2501476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sz="6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物理科学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949204" y="2556925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54264" y="2511314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80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 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908751" y="2493876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4896298" y="2484668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21</a:t>
            </a: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99935" y="2785486"/>
            <a:ext cx="2501476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sz="6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计算机科学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949204" y="2843132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54264" y="279752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60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 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908751" y="2780083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896298" y="2770875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/ 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86476" y="3010144"/>
            <a:ext cx="1341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*данные на 2022 год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979090" y="2665677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960287" y="2656469"/>
            <a:ext cx="61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  <a:r>
              <a:rPr 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41" y="749096"/>
            <a:ext cx="510849" cy="340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59" y="1957612"/>
            <a:ext cx="540231" cy="30613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4683804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全国排名</a:t>
            </a:r>
            <a:r>
              <a:rPr lang="ru-RU" sz="2000" b="1" spc="1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1200" b="1" spc="15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476" y="1368421"/>
            <a:ext cx="678224" cy="567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3200" b="1" cap="all" dirty="0">
                <a:solidFill>
                  <a:srgbClr val="0EA5A9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43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>
                <a:solidFill>
                  <a:srgbClr val="0EA5A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总排名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/>
          <a:stretch>
            <a:fillRect/>
          </a:stretch>
        </p:blipFill>
        <p:spPr>
          <a:xfrm>
            <a:off x="2806699" y="659599"/>
            <a:ext cx="2263127" cy="6142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b="32883"/>
          <a:stretch>
            <a:fillRect/>
          </a:stretch>
        </p:blipFill>
        <p:spPr>
          <a:xfrm>
            <a:off x="88081" y="623259"/>
            <a:ext cx="2075581" cy="589592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073150" y="1435100"/>
            <a:ext cx="0" cy="14089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8226" y="1406521"/>
            <a:ext cx="849674" cy="401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38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8226" y="1878002"/>
            <a:ext cx="849674" cy="401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50-52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研究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8226" y="2349483"/>
            <a:ext cx="849674" cy="401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36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学校品牌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26976" y="1368421"/>
            <a:ext cx="678224" cy="567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3200" b="1" cap="all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42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>
                <a:solidFill>
                  <a:srgbClr val="CB0C2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总排名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676650" y="1435100"/>
            <a:ext cx="0" cy="168078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01726" y="1406521"/>
            <a:ext cx="1577384" cy="401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31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科研活动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1725" y="1978401"/>
            <a:ext cx="1174749" cy="401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51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毕业生受欢迎程度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1726" y="2589582"/>
            <a:ext cx="1577384" cy="401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53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高质量教育条件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055" y="3010144"/>
            <a:ext cx="1341506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*</a:t>
            </a:r>
            <a:r>
              <a:rPr lang="zh-CN" altLang="ru-RU" sz="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数据截至</a:t>
            </a:r>
            <a:r>
              <a:rPr lang="ru-RU" sz="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2021 </a:t>
            </a:r>
            <a:r>
              <a:rPr lang="zh-CN" altLang="ru-RU" sz="7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35" y="1802095"/>
            <a:ext cx="2237185" cy="1243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139947"/>
            <a:ext cx="5262924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包容性教育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rgbClr val="00B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dirty="0">
              <a:solidFill>
                <a:srgbClr val="00B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rgbClr val="00B76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3476" y="679701"/>
            <a:ext cx="3288074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NSTU NETI 包容性支持中心：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156" y="1417672"/>
            <a:ext cx="216419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国际包容性俱乐部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476" y="148293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857" y="1882426"/>
            <a:ext cx="158634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  <a:sym typeface="+mn-ea"/>
              </a:rPr>
              <a:t>“白雀”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包容艺术城市工作室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3476" y="194769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396" y="2326779"/>
            <a:ext cx="162444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俄</a:t>
            </a: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语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手语</a:t>
            </a: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适应性体育实验室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3476" y="239204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670" y="2767322"/>
            <a:ext cx="169783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设备共享中心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289" y="283639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8500" y="1425750"/>
            <a:ext cx="1349276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包容性社会心理支持</a:t>
            </a: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24119" y="1491016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8499" y="1979404"/>
            <a:ext cx="1458637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职业指导、辅助</a:t>
            </a:r>
            <a:r>
              <a:rPr lang="zh-CN" altLang="ru-RU" sz="700" b="1" cap="all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与毕业</a:t>
            </a:r>
            <a:r>
              <a:rPr lang="ru-RU" sz="700" b="1" cap="all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支持</a:t>
            </a:r>
            <a:r>
              <a:rPr lang="zh-CN" altLang="ru-RU" sz="700" b="1" cap="all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24119" y="2044670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1244" y="693551"/>
            <a:ext cx="751948" cy="401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35</a:t>
            </a:r>
            <a:r>
              <a:rPr lang="zh-CN" alt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</a:t>
            </a:r>
            <a:endParaRPr lang="ru-RU" sz="2000" b="1" cap="all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 err="1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助理</a:t>
            </a:r>
            <a:endParaRPr lang="zh-CN" altLang="ru-RU" sz="900" dirty="0">
              <a:solidFill>
                <a:srgbClr val="00B767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2515" y="1961515"/>
            <a:ext cx="9048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NGTU NETI教育资源中心</a:t>
            </a:r>
            <a:r>
              <a:rPr lang="zh-CN" altLang="ru-RU" sz="700" b="1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分布图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74215" y="2552065"/>
            <a:ext cx="167576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  <a:sym typeface="+mn-ea"/>
              </a:rPr>
              <a:t>NGTU NETI残疾人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培训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  <a:sym typeface="+mn-ea"/>
              </a:rPr>
              <a:t>教育资源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中心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29856" y="2621031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2794" y="693551"/>
            <a:ext cx="1090468" cy="401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b="1" cap="all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274</a:t>
            </a:r>
            <a:r>
              <a:rPr lang="zh-CN" altLang="ru-RU" sz="1000" b="1" cap="all" dirty="0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名</a:t>
            </a:r>
            <a:endParaRPr lang="ru-RU" sz="2000" b="1" cap="all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zh-CN" altLang="ru-RU" sz="900" dirty="0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残疾学生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7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城中之城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17325" y="217145"/>
            <a:ext cx="2958635" cy="876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百万人口城市中的</a:t>
            </a:r>
            <a:r>
              <a:rPr lang="en-US" altLang="zh-CN" sz="1200" b="1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</a:t>
            </a:r>
            <a:r>
              <a:rPr lang="zh-CN" altLang="ru-RU" sz="1500" b="1" dirty="0">
                <a:solidFill>
                  <a:srgbClr val="00B767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学生城</a:t>
            </a:r>
          </a:p>
          <a:p>
            <a:endParaRPr lang="zh-CN" altLang="ru-RU" sz="1050" b="1" dirty="0">
              <a:solidFill>
                <a:srgbClr val="00B767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  <a:sym typeface="+mn-ea"/>
            </a:endParaRP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俄罗斯最好的大学校园之一：文化中心、现代化图书馆、竞技综合运动场、</a:t>
            </a:r>
            <a:r>
              <a:rPr lang="zh-CN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校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保龄球馆、公园和地铁站</a:t>
            </a:r>
            <a:r>
              <a:rPr lang="zh-CN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，近在咫尺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33397" y="1621702"/>
            <a:ext cx="108930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建设面积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29865" y="1320800"/>
            <a:ext cx="14579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200 000</a:t>
            </a:r>
            <a:r>
              <a:rPr 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㎡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91975" y="1621702"/>
            <a:ext cx="108930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宿舍床位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88137" y="1320589"/>
            <a:ext cx="13547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4500</a:t>
            </a:r>
            <a:r>
              <a:rPr lang="zh-CN" alt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33397" y="2838940"/>
            <a:ext cx="108930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教学楼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29559" y="2537827"/>
            <a:ext cx="13547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</a:t>
            </a:r>
            <a:r>
              <a:rPr lang="zh-CN" alt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975" y="2838940"/>
            <a:ext cx="108930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宿舍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88137" y="2537827"/>
            <a:ext cx="13547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</a:t>
            </a:r>
            <a:r>
              <a:rPr lang="zh-CN" alt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33396" y="2226890"/>
            <a:ext cx="224246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体育文化设施面积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29559" y="1925777"/>
            <a:ext cx="1965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25 000</a:t>
            </a:r>
            <a:r>
              <a:rPr 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  <a:sym typeface="+mn-ea"/>
              </a:rPr>
              <a:t>㎡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03775" y="2227995"/>
            <a:ext cx="108930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阿尔泰度假基地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99937" y="1926882"/>
            <a:ext cx="13547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</a:t>
            </a:r>
            <a:r>
              <a:rPr lang="zh-CN" altLang="ru-RU" sz="1200" b="1" dirty="0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000" b="1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3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70675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生命在于</a:t>
            </a:r>
          </a:p>
          <a:p>
            <a:r>
              <a:rPr lang="zh-CN" alt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运动！</a:t>
            </a:r>
            <a:endParaRPr lang="zh-CN" altLang="ru-RU" sz="12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812" y="185667"/>
            <a:ext cx="2889567" cy="761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F1842B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NSTU NETI</a:t>
            </a:r>
            <a:r>
              <a:rPr lang="en-US" altLang="ru-RU" sz="1800" b="1" dirty="0">
                <a:solidFill>
                  <a:srgbClr val="F1842B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1842B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拥有</a:t>
            </a:r>
            <a:endParaRPr lang="zh-CN" alt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  <a:sym typeface="+mn-ea"/>
            </a:endParaRPr>
          </a:p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经国际比赛认证的体育设施，是</a:t>
            </a:r>
            <a:r>
              <a:rPr lang="zh-CN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俄罗斯国家和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地区</a:t>
            </a:r>
            <a:r>
              <a:rPr lang="zh-CN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级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锦标赛胜利的</a:t>
            </a:r>
            <a:r>
              <a:rPr lang="zh-CN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保证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463" y="1103346"/>
            <a:ext cx="216419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体育宫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25433" y="1165526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9814" y="1299364"/>
            <a:ext cx="2083186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全年开放的</a:t>
            </a: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游泳馆</a:t>
            </a:r>
            <a:endParaRPr lang="en-US" altLang="zh-CN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5433" y="1364630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9812" y="1497798"/>
            <a:ext cx="2797561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配备最先进设备的运动健身室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25433" y="1559032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888" y="1784169"/>
            <a:ext cx="243089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射击场、保龄球</a:t>
            </a:r>
            <a:r>
              <a:rPr lang="zh-CN" alt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馆与</a:t>
            </a:r>
            <a:r>
              <a:rPr 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台球</a:t>
            </a:r>
            <a:r>
              <a:rPr lang="zh-CN" alt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馆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23508" y="1845625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7888" y="1979820"/>
            <a:ext cx="2534692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治疗</a:t>
            </a:r>
            <a:r>
              <a:rPr lang="zh-CN" alt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</a:t>
            </a:r>
            <a:r>
              <a:rPr 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适应性体育</a:t>
            </a:r>
            <a:r>
              <a:rPr lang="zh-CN" alt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馆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23508" y="2041276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3464" y="2156939"/>
            <a:ext cx="228480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足球、</a:t>
            </a:r>
            <a:r>
              <a:rPr lang="zh-CN" altLang="ru-RU" sz="7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冰</a:t>
            </a:r>
            <a:r>
              <a:rPr lang="ru-RU" sz="7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球、街球的户外</a:t>
            </a:r>
            <a:r>
              <a:rPr lang="zh-CN" altLang="ru-RU" sz="7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场地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19083" y="2218395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3464" y="2471078"/>
            <a:ext cx="228480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小型足球场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819083" y="2532534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360">
            <a:off x="5020137" y="2395939"/>
            <a:ext cx="1115433" cy="15981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62193" y="2650794"/>
            <a:ext cx="228480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sz="700" b="1" cap="all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令人难以置信的吉祥物 Yeti Neti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17812" y="2712250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7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504052"/>
            <a:ext cx="2594336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艺术殿堂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7812" y="185667"/>
            <a:ext cx="2889567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E70F33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NSTU NETI </a:t>
            </a:r>
            <a:r>
              <a:rPr lang="zh-CN" altLang="ru-RU" sz="1600" b="1" dirty="0">
                <a:solidFill>
                  <a:srgbClr val="E70F33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拥有</a:t>
            </a:r>
            <a:endParaRPr lang="ru-RU" altLang="ru-RU" sz="1800" b="1" dirty="0">
              <a:solidFill>
                <a:srgbClr val="E70F33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zh-CN" alt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  <a:sym typeface="+mn-ea"/>
            </a:endParaRPr>
          </a:p>
          <a:p>
            <a:pPr>
              <a:spcAft>
                <a:spcPts val="0"/>
              </a:spcAft>
            </a:pPr>
            <a:r>
              <a:rPr lang="zh-CN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众多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舞蹈、戏剧、音乐团体和应用艺术工作室</a:t>
            </a:r>
            <a:r>
              <a:rPr lang="zh-CN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，有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20多个</a:t>
            </a:r>
            <a:r>
              <a:rPr lang="zh-CN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艺术团体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，</a:t>
            </a:r>
            <a:r>
              <a:rPr lang="zh-CN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是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全俄和国际</a:t>
            </a:r>
            <a:r>
              <a:rPr lang="zh-CN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文化节大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赛的获奖者。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5097" y="1693772"/>
            <a:ext cx="98965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舞蹈团体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4036" y="1693772"/>
            <a:ext cx="1142409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乐团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36" y="1261843"/>
            <a:ext cx="86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08</a:t>
            </a:r>
            <a:r>
              <a:rPr lang="zh-CN" altLang="ru-RU" sz="1200" b="1" dirty="0">
                <a:solidFill>
                  <a:srgbClr val="E70F33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5098" y="2449522"/>
            <a:ext cx="1148038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戏剧艺术团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0012" y="2017593"/>
            <a:ext cx="12146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11</a:t>
            </a:r>
            <a:r>
              <a:rPr lang="zh-CN" altLang="ru-RU" sz="1200" b="1" dirty="0">
                <a:solidFill>
                  <a:srgbClr val="E70F33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1261" y="1270579"/>
            <a:ext cx="86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07</a:t>
            </a:r>
            <a:r>
              <a:rPr lang="zh-CN" altLang="ru-RU" sz="1200" b="1" dirty="0">
                <a:solidFill>
                  <a:srgbClr val="E70F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00" y="2454275"/>
            <a:ext cx="12268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  <a:sym typeface="+mn-ea"/>
              </a:rPr>
              <a:t>NSTU NETI 文化中心</a:t>
            </a:r>
          </a:p>
          <a:p>
            <a:pPr algn="l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学生</a:t>
            </a:r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员工参与</a:t>
            </a:r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人数</a:t>
            </a:r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4000" y="2021840"/>
            <a:ext cx="1199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800" b="1" dirty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8</a:t>
            </a:r>
            <a:r>
              <a:rPr lang="en-US" sz="2800" b="1" dirty="0">
                <a:solidFill>
                  <a:srgbClr val="E70F33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r>
              <a:rPr lang="zh-CN" altLang="ru-RU" sz="1200" b="1" dirty="0">
                <a:solidFill>
                  <a:srgbClr val="E70F33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名</a:t>
            </a:r>
            <a:endParaRPr lang="ru-RU" sz="2800" b="1" dirty="0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5851525" cy="3291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3605" y="73660"/>
            <a:ext cx="1988185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ru-RU" sz="1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ru-RU" sz="1200" b="1" dirty="0">
                <a:latin typeface="微软雅黑" panose="020B0503020204020204" charset="-122"/>
                <a:ea typeface="微软雅黑" panose="020B0503020204020204" charset="-122"/>
              </a:rPr>
              <a:t>新西伯利亚国立技术大学</a:t>
            </a:r>
          </a:p>
          <a:p>
            <a:r>
              <a:rPr lang="en-US" altLang="ru-RU" sz="1600" b="1" dirty="0">
                <a:latin typeface="Arial" panose="020B0604020202020204" pitchFamily="34" charset="0"/>
                <a:ea typeface="Stem Text" pitchFamily="34" charset="-52"/>
              </a:rPr>
              <a:t>NSTU NETI</a:t>
            </a:r>
            <a:endParaRPr lang="ru-RU" sz="1600" b="1" dirty="0">
              <a:latin typeface="Arial" panose="020B0604020202020204" pitchFamily="34" charset="0"/>
              <a:ea typeface="Stem Text" pitchFamily="34" charset="-52"/>
            </a:endParaRPr>
          </a:p>
          <a:p>
            <a:endParaRPr lang="ru-RU" sz="1600" b="1" dirty="0">
              <a:latin typeface="Arial" panose="020B0604020202020204" pitchFamily="34" charset="0"/>
              <a:ea typeface="Stem Text" pitchFamily="34" charset="-52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276225" y="1598295"/>
            <a:ext cx="2773680" cy="953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微软雅黑" panose="020B0503020204020204" charset="-122"/>
                <a:ea typeface="微软雅黑" panose="020B0503020204020204" charset="-122"/>
              </a:rPr>
              <a:t>真正的技术</a:t>
            </a:r>
          </a:p>
          <a:p>
            <a:endParaRPr 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213830"/>
            <a:ext cx="46076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</a:p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ВАШЕГО </a:t>
            </a:r>
          </a:p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</a:t>
            </a:r>
            <a:endParaRPr lang="ru-RU" sz="1200" b="1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97" y="1236220"/>
            <a:ext cx="130814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Подзаголовок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096" y="2889706"/>
            <a:ext cx="108930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rgbClr val="E70F33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Текст уточнения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096" y="2682403"/>
            <a:ext cx="222762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Основной текст сообщения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57" y="317"/>
            <a:ext cx="2563368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7" b="84"/>
          <a:stretch>
            <a:fillRect/>
          </a:stretch>
        </p:blipFill>
        <p:spPr>
          <a:xfrm>
            <a:off x="3292004" y="-6351"/>
            <a:ext cx="2559521" cy="3295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213830"/>
            <a:ext cx="46076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</a:p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ТАБЛИЧНОГО</a:t>
            </a:r>
          </a:p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</a:t>
            </a:r>
            <a:endParaRPr lang="ru-RU" sz="1200" b="1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3476" y="1398588"/>
          <a:ext cx="2594337" cy="80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9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ЗАГОЛОВОК</a:t>
                      </a:r>
                      <a:r>
                        <a:rPr lang="ru-RU" baseline="0" dirty="0"/>
                        <a:t> 1</a:t>
                      </a:r>
                      <a:endParaRPr lang="ru-RU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/>
                        <a:t>ЗАГОЛОВОК</a:t>
                      </a:r>
                      <a:r>
                        <a:rPr lang="ru-RU" baseline="0" dirty="0"/>
                        <a:t> 2</a:t>
                      </a:r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7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/>
                        <a:t>ЗАГОЛОВОК</a:t>
                      </a:r>
                      <a:r>
                        <a:rPr lang="ru-RU" baseline="0" dirty="0"/>
                        <a:t> 3</a:t>
                      </a:r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7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Данные А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2" y="2057718"/>
            <a:ext cx="192024" cy="592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622" y="2526699"/>
            <a:ext cx="98965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创建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002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1950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5442" y="2526699"/>
            <a:ext cx="98965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成为大学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7822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1992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09" y="2057718"/>
            <a:ext cx="192024" cy="592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4241" y="2526699"/>
            <a:ext cx="110749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“优先</a:t>
            </a:r>
            <a:r>
              <a:rPr lang="en-US" alt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2030</a:t>
            </a:r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”计划</a:t>
            </a:r>
          </a:p>
          <a:p>
            <a:pPr algn="ctr"/>
            <a:r>
              <a:rPr lang="zh-CN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参与方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1759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2021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1"/>
            <a:ext cx="5851525" cy="1648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8102" y="365649"/>
            <a:ext cx="3041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1800" b="1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使命</a:t>
            </a:r>
            <a:r>
              <a:rPr lang="en-US" sz="1800" b="1" spc="1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:</a:t>
            </a:r>
            <a:endParaRPr lang="ru-RU" sz="1800" b="1" spc="1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102" y="711842"/>
            <a:ext cx="2087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创造</a:t>
            </a: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  <a:sym typeface="+mn-ea"/>
              </a:rPr>
              <a:t>发展</a:t>
            </a: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新时代的技术和社会实践，</a:t>
            </a:r>
          </a:p>
          <a:p>
            <a:r>
              <a:rPr lang="zh-CN" alt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培养人才佼佼者</a:t>
            </a: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02" y="506780"/>
            <a:ext cx="630922" cy="6301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213830"/>
            <a:ext cx="460760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</a:t>
            </a:r>
          </a:p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СЛАЙДА С ТЕКСТОМ</a:t>
            </a:r>
            <a:endParaRPr lang="ru-RU" sz="1200" b="1" spc="1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96" y="1139353"/>
            <a:ext cx="2227624" cy="1777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Но разбавленное изрядной долей </a:t>
            </a:r>
            <a:r>
              <a:rPr lang="ru-RU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эмпатии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, рациональное мышление предполагает независимые способы реализации анализа существующих паттернов поведения. Следует отметить, </a:t>
            </a: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что постоянное информационно-пропагандистское обеспечение нашей деятельности требует от нас анализа первоочередных требований.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7813" y="1139353"/>
            <a:ext cx="2227624" cy="11310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Идейные соображения высшего порядка, а также семантический разбор внешних противодействий в значительной степени обусловливает важность соответствующих условий активизации.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3476" y="927407"/>
            <a:ext cx="1192574" cy="0"/>
          </a:xfrm>
          <a:prstGeom prst="line">
            <a:avLst/>
          </a:prstGeom>
          <a:ln w="28575">
            <a:solidFill>
              <a:srgbClr val="00B76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167" b="10318"/>
          <a:stretch>
            <a:fillRect/>
          </a:stretch>
        </p:blipFill>
        <p:spPr>
          <a:xfrm>
            <a:off x="2817813" y="2343149"/>
            <a:ext cx="2191173" cy="609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037965" y="1162685"/>
            <a:ext cx="163004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&gt;2</a:t>
            </a:r>
            <a:r>
              <a:rPr lang="ru-RU" sz="27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5</a:t>
            </a:r>
            <a:r>
              <a:rPr lang="en-US" sz="27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00</a:t>
            </a:r>
            <a:r>
              <a:rPr lang="zh-CN" altLang="en-US" sz="1200" b="1" dirty="0">
                <a:solidFill>
                  <a:srgbClr val="8C66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"/>
            <a:ext cx="2560325" cy="329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7" y="2397372"/>
            <a:ext cx="2076810" cy="76835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从</a:t>
            </a:r>
            <a:r>
              <a:rPr 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数字看</a:t>
            </a:r>
          </a:p>
          <a:p>
            <a:r>
              <a:rPr lang="ru-RU" sz="24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NSTU NETI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5097" y="533744"/>
            <a:ext cx="98965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院系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4620" y="101600"/>
            <a:ext cx="788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</a:t>
            </a:r>
            <a:r>
              <a:rPr lang="ru-RU" sz="28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4</a:t>
            </a:r>
            <a:r>
              <a:rPr lang="zh-CN" altLang="ru-RU" sz="1200" b="1" dirty="0">
                <a:solidFill>
                  <a:srgbClr val="8C66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601" y="533744"/>
            <a:ext cx="98965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教研室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7490" y="116205"/>
            <a:ext cx="106934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&gt;70</a:t>
            </a:r>
            <a:r>
              <a:rPr lang="zh-CN" altLang="ru-RU" sz="1200" b="1" dirty="0">
                <a:solidFill>
                  <a:srgbClr val="8C664D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5098" y="1303106"/>
            <a:ext cx="105160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9705" y="871220"/>
            <a:ext cx="2203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8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1500</a:t>
            </a:r>
            <a:r>
              <a:rPr lang="zh-CN" altLang="ru-RU" sz="1200" b="1" dirty="0">
                <a:solidFill>
                  <a:srgbClr val="8C66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66070" y="1068600"/>
            <a:ext cx="105160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学生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8760" y="655320"/>
            <a:ext cx="180213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7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13 000</a:t>
            </a:r>
            <a:r>
              <a:rPr lang="zh-CN" altLang="ru-RU" sz="1200" b="1" dirty="0">
                <a:solidFill>
                  <a:srgbClr val="8C66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名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7802" y="2035117"/>
            <a:ext cx="114533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教学计划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9865" y="1603375"/>
            <a:ext cx="1416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&gt;200</a:t>
            </a:r>
            <a:r>
              <a:rPr lang="zh-CN" altLang="en-US" sz="1200" b="1" dirty="0">
                <a:solidFill>
                  <a:srgbClr val="8C66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4600" y="2142839"/>
            <a:ext cx="114533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公费名额</a:t>
            </a:r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*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42090" y="3014152"/>
            <a:ext cx="1647772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* </a:t>
            </a:r>
            <a:r>
              <a:rPr lang="zh-CN" altLang="ru-RU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大学一年级学生入学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6535" y="2677699"/>
            <a:ext cx="2941341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具有专业公共认证的教育计划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73985" y="2254250"/>
            <a:ext cx="1127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12</a:t>
            </a:r>
            <a:r>
              <a:rPr lang="zh-CN" altLang="ru-RU" sz="1200" b="1" dirty="0">
                <a:solidFill>
                  <a:srgbClr val="8C66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7490" y="1723390"/>
            <a:ext cx="156019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&gt;</a:t>
            </a:r>
            <a:r>
              <a:rPr lang="ru-RU" sz="2700" b="1" dirty="0">
                <a:solidFill>
                  <a:srgbClr val="8C664D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2000</a:t>
            </a:r>
            <a:r>
              <a:rPr lang="zh-CN" altLang="ru-RU" sz="1200" b="1" dirty="0">
                <a:solidFill>
                  <a:srgbClr val="8C664D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4600" y="1579428"/>
            <a:ext cx="1806409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留学生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院系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029" y="163789"/>
            <a:ext cx="2938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1800" b="1" spc="150" dirty="0">
                <a:solidFill>
                  <a:srgbClr val="00B767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系别</a:t>
            </a:r>
            <a:r>
              <a:rPr lang="en-US" sz="1800" b="1" spc="150" dirty="0">
                <a:solidFill>
                  <a:srgbClr val="00B767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:</a:t>
            </a:r>
            <a:endParaRPr lang="ru-RU" sz="1800" b="1" spc="150" dirty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9978" y="2313055"/>
            <a:ext cx="2938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ru-RU" sz="1800" b="1" spc="150" dirty="0">
                <a:solidFill>
                  <a:srgbClr val="FFAB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学院</a:t>
            </a:r>
            <a:r>
              <a:rPr lang="en-US" sz="1800" b="1" spc="150" dirty="0">
                <a:solidFill>
                  <a:srgbClr val="FFAB00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:</a:t>
            </a:r>
            <a:endParaRPr lang="ru-RU" sz="1800" b="1" spc="150" dirty="0">
              <a:solidFill>
                <a:srgbClr val="FFAB00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17813" y="2730579"/>
            <a:ext cx="64136" cy="64136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873277" y="2613740"/>
            <a:ext cx="20851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社会技术学院</a:t>
            </a:r>
          </a:p>
          <a:p>
            <a:pPr>
              <a:lnSpc>
                <a:spcPct val="1500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远程教育学院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17813" y="2918936"/>
            <a:ext cx="64136" cy="64136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26485" y="52333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81949" y="431227"/>
            <a:ext cx="2775046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自动化与计算系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飞机制造系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机械技术系</a:t>
            </a:r>
          </a:p>
          <a:p>
            <a:pPr>
              <a:lnSpc>
                <a:spcPts val="1200"/>
              </a:lnSpc>
            </a:pPr>
            <a:r>
              <a:rPr lang="ru-RU" sz="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机电与自动化系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实用数学与信息学系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无线电工程与电子系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物理技术系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能源系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商务系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人文教育系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进修系</a:t>
            </a:r>
          </a:p>
          <a:p>
            <a:pPr>
              <a:lnSpc>
                <a:spcPts val="1200"/>
              </a:lnSpc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老年教育系</a:t>
            </a:r>
          </a:p>
          <a:p>
            <a:pPr>
              <a:lnSpc>
                <a:spcPct val="150000"/>
              </a:lnSpc>
            </a:pP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26485" y="675273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6485" y="82402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485" y="98402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26485" y="114246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6485" y="128143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26485" y="144957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26485" y="1586906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26485" y="174319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26485" y="1890750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26485" y="2042701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26485" y="220072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优先2030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329" y="139947"/>
            <a:ext cx="29383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NSTU NETI 已加入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“优先2030”国家联邦计划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613" y="1584075"/>
            <a:ext cx="3033712" cy="127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电力电子与智能能源</a:t>
            </a:r>
          </a:p>
          <a:p>
            <a:pPr>
              <a:spcAft>
                <a:spcPts val="0"/>
              </a:spcAft>
            </a:pPr>
            <a:r>
              <a:rPr lang="zh-CN" alt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负责人：技术科学博士，哈里托诺夫 S.A.教授</a:t>
            </a:r>
          </a:p>
          <a:p>
            <a:pPr>
              <a:spcAft>
                <a:spcPts val="0"/>
              </a:spcAft>
            </a:pP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突破性技术新材料</a:t>
            </a:r>
          </a:p>
          <a:p>
            <a:pPr>
              <a:spcAft>
                <a:spcPts val="0"/>
              </a:spcAft>
            </a:pPr>
            <a:r>
              <a:rPr lang="zh-CN" alt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负责人：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技术科学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副</a:t>
            </a:r>
            <a:r>
              <a:rPr lang="zh-CN" alt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博士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，</a:t>
            </a:r>
            <a:r>
              <a:rPr lang="zh-CN" alt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秋林</a:t>
            </a:r>
            <a:r>
              <a:rPr 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 A.G.副教授</a:t>
            </a:r>
          </a:p>
          <a:p>
            <a:pPr>
              <a:spcAft>
                <a:spcPts val="0"/>
              </a:spcAft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生物医学的新工程解决方案</a:t>
            </a: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与</a:t>
            </a:r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人工智能</a:t>
            </a:r>
          </a:p>
          <a:p>
            <a:pPr>
              <a:spcAft>
                <a:spcPts val="0"/>
              </a:spcAft>
            </a:pPr>
            <a:r>
              <a:rPr lang="zh-CN" altLang="ru-RU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负责人：物理数学副博士，巴亚诺夫 E.V.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29029" y="1180076"/>
            <a:ext cx="2938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1200" b="1" dirty="0">
                <a:solidFill>
                  <a:srgbClr val="143F82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战略项目：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17813" y="1663996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7813" y="2137071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17813" y="2610146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3884973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科学项目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6" y="1992579"/>
            <a:ext cx="4083231" cy="928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113" y="816644"/>
            <a:ext cx="1938337" cy="6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NSTU NETI 是一个历史悠久的技术开发部署卓越中心。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具有卓越技术能力的专家社区</a:t>
            </a:r>
            <a:r>
              <a:rPr lang="zh-CN" alt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的创建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，</a:t>
            </a:r>
            <a:r>
              <a:rPr lang="zh-CN" alt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使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这</a:t>
            </a:r>
            <a:r>
              <a:rPr lang="zh-CN" alt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一切</a:t>
            </a:r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成为可能。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2957" y="816644"/>
            <a:ext cx="2063750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这些能力</a:t>
            </a:r>
            <a:r>
              <a:rPr lang="zh-CN" altLang="ru-RU" sz="7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的培养离不开学校先进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的</a:t>
            </a:r>
            <a:r>
              <a:rPr lang="zh-CN" altLang="ru-RU" sz="7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科研团体、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大型研发项目</a:t>
            </a:r>
            <a:r>
              <a:rPr lang="zh-CN" altLang="ru-RU" sz="7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的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实施</a:t>
            </a:r>
            <a:r>
              <a:rPr lang="zh-CN" altLang="ru-RU" sz="7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、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与工业伙伴的</a:t>
            </a:r>
            <a:r>
              <a:rPr lang="zh-CN" altLang="ru-RU" sz="7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合作</a:t>
            </a:r>
            <a:r>
              <a:rPr lang="zh-CN" sz="7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以及在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教育计划中</a:t>
            </a:r>
            <a:r>
              <a:rPr lang="zh-CN" altLang="ru-RU" sz="7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的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磨练。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1" y="1853789"/>
            <a:ext cx="1127762" cy="112776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rgbClr val="FFAB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43258" y="2981552"/>
            <a:ext cx="1033642" cy="201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43258" y="2981551"/>
            <a:ext cx="1068885" cy="205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科学学校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2145" y="816610"/>
            <a:ext cx="1321435" cy="53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NSTU NETI 的定位：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在新技术时代行业中</a:t>
            </a:r>
            <a:r>
              <a:rPr lang="zh-CN" altLang="ru-RU" sz="7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追求</a:t>
            </a:r>
            <a:r>
              <a:rPr lang="ru-RU" sz="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领先地位的专家实干社区。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科学创新机构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097" y="533744"/>
            <a:ext cx="98965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设备共享中心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4036" y="533744"/>
            <a:ext cx="1142409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工程中心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036" y="101815"/>
            <a:ext cx="86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03</a:t>
            </a:r>
            <a:r>
              <a:rPr lang="zh-CN" altLang="ru-RU" sz="1200" b="1" dirty="0">
                <a:solidFill>
                  <a:srgbClr val="CB0C2E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5098" y="1289494"/>
            <a:ext cx="1148038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大学生设计中心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0012" y="857565"/>
            <a:ext cx="12146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03</a:t>
            </a:r>
            <a:r>
              <a:rPr lang="zh-CN" altLang="ru-RU" sz="1200" b="1" dirty="0">
                <a:solidFill>
                  <a:srgbClr val="CB0C2E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6266" y="1289494"/>
            <a:ext cx="149268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小型创新企业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36" y="857565"/>
            <a:ext cx="145663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10</a:t>
            </a:r>
            <a:r>
              <a:rPr lang="zh-CN" altLang="ru-RU" sz="1200" b="1" dirty="0">
                <a:solidFill>
                  <a:srgbClr val="CB0C2E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452" y="2082857"/>
            <a:ext cx="1145334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科研团体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4460" y="1650928"/>
            <a:ext cx="12146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17</a:t>
            </a:r>
            <a:r>
              <a:rPr lang="zh-CN" altLang="ru-RU" sz="1200" b="1" dirty="0">
                <a:solidFill>
                  <a:srgbClr val="CB0C2E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460" y="2082857"/>
            <a:ext cx="160676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实验室及科教中心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54761" y="1655069"/>
            <a:ext cx="12146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38</a:t>
            </a:r>
            <a:r>
              <a:rPr lang="zh-CN" altLang="ru-RU" sz="1200" b="1" dirty="0">
                <a:solidFill>
                  <a:srgbClr val="CB0C2E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</a:t>
            </a:r>
            <a:endParaRPr lang="ru-RU" sz="2800" b="1" dirty="0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8544" y="2504159"/>
            <a:ext cx="12179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电力电子</a:t>
            </a: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学院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技术转移中心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20975" y="110490"/>
            <a:ext cx="993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B0C2E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03</a:t>
            </a:r>
            <a:r>
              <a:rPr lang="zh-CN" altLang="ru-RU" sz="1200" b="1" dirty="0">
                <a:solidFill>
                  <a:srgbClr val="CB0C2E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8274" y="2506216"/>
            <a:ext cx="16178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技术创新支持中心</a:t>
            </a:r>
          </a:p>
          <a:p>
            <a:pPr>
              <a:spcAft>
                <a:spcPts val="0"/>
              </a:spcAft>
            </a:pP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技术中心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17813" y="2569425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7813" y="2885149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70999" y="2569425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70999" y="2885149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329" y="139947"/>
            <a:ext cx="293834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  <a:sym typeface="+mn-ea"/>
              </a:rPr>
              <a:t>NSTU NETI 已加入 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与</a:t>
            </a:r>
            <a:r>
              <a:rPr lang="ru-RU" sz="1050" b="1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世界20多个国家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的</a:t>
            </a:r>
            <a:r>
              <a:rPr lang="zh-CN" alt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高校及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科学组织签订</a:t>
            </a:r>
            <a:r>
              <a:rPr lang="zh-CN" alt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的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100多项科学、教育和文化领域的合作协议。</a:t>
            </a:r>
            <a:endParaRPr lang="ru-RU" sz="1050" b="1" dirty="0">
              <a:solidFill>
                <a:srgbClr val="8847BD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144" y="1234159"/>
            <a:ext cx="1341506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孔子学院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7813" y="1299425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6186" y="2234615"/>
            <a:ext cx="1514599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DAAD</a:t>
            </a: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信息中心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08156" y="229988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5844" y="1611608"/>
            <a:ext cx="1341506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德语中心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7813" y="1676874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8012" y="1234159"/>
            <a:ext cx="1524138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西安俄语文化中心</a:t>
            </a:r>
            <a:r>
              <a:rPr lang="en-US" altLang="zh-CN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</a:t>
            </a:r>
            <a:r>
              <a:rPr lang="en-US" altLang="zh-CN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09981" y="1299425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8012" y="1539145"/>
            <a:ext cx="1341506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“东方</a:t>
            </a:r>
            <a:r>
              <a:rPr lang="en-US" altLang="zh-CN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西方”教育中心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09981" y="160441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8012" y="1840943"/>
            <a:ext cx="1419362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对外俄语测试中心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09981" y="1906209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137974" y="1997046"/>
            <a:ext cx="530560" cy="16858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60320" y="2687516"/>
            <a:ext cx="15145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b="1" cap="all" dirty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Erasmus+</a:t>
            </a:r>
            <a:r>
              <a:rPr lang="ru-RU" sz="900" b="1" cap="all" dirty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r>
              <a:rPr lang="en-US" sz="900" b="1" cap="all" dirty="0">
                <a:solidFill>
                  <a:schemeClr val="bg1"/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KA1, KA2</a:t>
            </a:r>
            <a:endParaRPr lang="ru-RU" sz="900" b="1" cap="all" dirty="0">
              <a:solidFill>
                <a:schemeClr val="bg1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6187" y="2544019"/>
            <a:ext cx="153010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50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上海合作组织大学“能源”方向的俄罗斯</a:t>
            </a:r>
            <a:r>
              <a:rPr lang="zh-CN" altLang="ru-RU" sz="450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高校基地、</a:t>
            </a:r>
            <a:r>
              <a:rPr lang="ru-RU" sz="450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俄罗斯教育输出大学联盟</a:t>
            </a:r>
            <a:r>
              <a:rPr lang="zh-CN" altLang="ru-RU" sz="450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、中</a:t>
            </a:r>
            <a:r>
              <a:rPr lang="ru-RU" sz="450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俄技术大学协会</a:t>
            </a:r>
            <a:r>
              <a:rPr lang="zh-CN" altLang="ru-RU" sz="450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、中俄</a:t>
            </a:r>
            <a:r>
              <a:rPr lang="ru-RU" sz="450" dirty="0">
                <a:solidFill>
                  <a:srgbClr val="8847BD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俄罗斯东部地区大学协会的成员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3477" y="2507438"/>
            <a:ext cx="2194870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ru-RU" sz="2000" b="1" spc="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国际活动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5844" y="1925735"/>
            <a:ext cx="134150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学生</a:t>
            </a: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学术流动</a:t>
            </a:r>
          </a:p>
          <a:p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17813" y="199100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25" y="1003247"/>
            <a:ext cx="2272535" cy="2059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139947"/>
            <a:ext cx="5246374" cy="39878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年度国际会议</a:t>
            </a:r>
            <a:r>
              <a:rPr lang="zh-CN" alt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  <a:r>
              <a:rPr lang="ru-RU" sz="20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暑期学校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847833"/>
            <a:ext cx="5361984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8806" y="1013150"/>
            <a:ext cx="2470582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模型理论和全代数的边界问题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(1995</a:t>
            </a:r>
            <a:r>
              <a:rPr lang="zh-CN" alt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年起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476" y="1078416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506" y="1334017"/>
            <a:ext cx="288174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“电子仪器</a:t>
            </a: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现实热点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问题”国际科学技术会议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(1992</a:t>
            </a:r>
            <a:r>
              <a:rPr lang="zh-CN" alt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年起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476" y="1399283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506" y="1745870"/>
            <a:ext cx="259599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电子电器及电火花材料青年专业人士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  <a:sym typeface="+mn-ea"/>
              </a:rPr>
              <a:t>国际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会议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(1999</a:t>
            </a:r>
            <a:r>
              <a:rPr lang="zh-CN" alt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年起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476" y="1811136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06" y="2175134"/>
            <a:ext cx="288174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俄罗斯-哈萨克斯坦“功能材料化学技术”国际科学实践会议 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(2015</a:t>
            </a:r>
            <a:r>
              <a:rPr lang="zh-CN" alt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年起</a:t>
            </a:r>
            <a:r>
              <a:rPr lang="ru-RU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3476" y="2240400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06" y="2586987"/>
            <a:ext cx="2595993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“通用工程与材料科学</a:t>
            </a:r>
            <a:r>
              <a:rPr lang="en-US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·</a:t>
            </a:r>
            <a:r>
              <a:rPr lang="zh-CN" altLang="en-US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先进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材料</a:t>
            </a:r>
            <a:r>
              <a:rPr lang="zh-CN" alt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技术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  <a:sym typeface="+mn-ea"/>
              </a:rPr>
              <a:t>”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</a:rPr>
              <a:t> </a:t>
            </a:r>
            <a:r>
              <a:rPr lang="ru-RU" sz="700" b="1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tem Bold" panose="020B0703020203020204" pitchFamily="34" charset="-52"/>
                <a:sym typeface="+mn-ea"/>
              </a:rPr>
              <a:t>国际暑期学校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3476" y="2652253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6478" y="1086021"/>
            <a:ext cx="1246960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ru-RU" sz="700" b="1" cap="all" spc="15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英文项目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09645" y="1704340"/>
            <a:ext cx="219646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电子</a:t>
            </a:r>
            <a:r>
              <a: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与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纳米电子学、工业电子学和微处理器技术</a:t>
            </a: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电力工程与电气技术、智能电力系统</a:t>
            </a: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电力工程与电气技术、机电一体化与自动化</a:t>
            </a: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教师</a:t>
            </a:r>
            <a:r>
              <a:rPr lang="zh-CN" altLang="ru-RU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培训、</a:t>
            </a:r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ea typeface="Stem" panose="020B0503020203020204" pitchFamily="34" charset="-52"/>
                <a:cs typeface="Arial" panose="020B0604020202020204" pitchFamily="34" charset="0"/>
              </a:rPr>
              <a:t>数字环境下的外语教学</a:t>
            </a:r>
            <a:endParaRPr lang="en-US" sz="700" dirty="0">
              <a:solidFill>
                <a:srgbClr val="FF0000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89325" y="1780747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89325" y="2084256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89325" y="2726897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89325" y="2411942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959</Words>
  <Application>Microsoft Office PowerPoint</Application>
  <PresentationFormat>Произвольный</PresentationFormat>
  <Paragraphs>268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Stem</vt:lpstr>
      <vt:lpstr>Stem Bold</vt:lpstr>
      <vt:lpstr>Stem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VK</cp:lastModifiedBy>
  <cp:revision>170</cp:revision>
  <dcterms:created xsi:type="dcterms:W3CDTF">2022-03-01T10:06:01Z</dcterms:created>
  <dcterms:modified xsi:type="dcterms:W3CDTF">2022-03-03T07:22:41Z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2052-11.1.0.10920</vt:lpwstr>
  </property>
</Properties>
</file>