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257" r:id="rId4"/>
    <p:sldId id="258" r:id="rId5"/>
    <p:sldId id="259" r:id="rId6"/>
    <p:sldId id="260" r:id="rId7"/>
    <p:sldId id="261" r:id="rId8"/>
    <p:sldId id="262" r:id="rId9"/>
    <p:sldId id="278" r:id="rId10"/>
    <p:sldId id="263" r:id="rId11"/>
    <p:sldId id="264" r:id="rId12"/>
    <p:sldId id="265" r:id="rId13"/>
    <p:sldId id="266" r:id="rId14"/>
    <p:sldId id="269" r:id="rId15"/>
    <p:sldId id="270" r:id="rId16"/>
    <p:sldId id="271" r:id="rId17"/>
    <p:sldId id="272" r:id="rId18"/>
    <p:sldId id="275" r:id="rId19"/>
    <p:sldId id="276" r:id="rId20"/>
    <p:sldId id="277" r:id="rId21"/>
  </p:sldIdLst>
  <p:sldSz cx="5851525" cy="3292475"/>
  <p:notesSz cx="6858000" cy="9144000"/>
  <p:custDataLst>
    <p:tags r:id="rId22"/>
  </p:custDataLst>
  <p:defaultTextStyle>
    <a:defPPr>
      <a:defRPr lang="ru-RU"/>
    </a:defPPr>
    <a:lvl1pPr marL="0" algn="l" defTabSz="438912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1pPr>
    <a:lvl2pPr marL="219456" algn="l" defTabSz="438912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2pPr>
    <a:lvl3pPr marL="438912" algn="l" defTabSz="438912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3pPr>
    <a:lvl4pPr marL="658368" algn="l" defTabSz="438912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4pPr>
    <a:lvl5pPr marL="877824" algn="l" defTabSz="438912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5pPr>
    <a:lvl6pPr marL="1097280" algn="l" defTabSz="438912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6pPr>
    <a:lvl7pPr marL="1316736" algn="l" defTabSz="438912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7pPr>
    <a:lvl8pPr marL="1536192" algn="l" defTabSz="438912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8pPr>
    <a:lvl9pPr marL="1755648" algn="l" defTabSz="438912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775" userDrawn="1">
          <p15:clr>
            <a:srgbClr val="A4A3A4"/>
          </p15:clr>
        </p15:guide>
        <p15:guide id="3" orient="horz" pos="103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0F33"/>
    <a:srgbClr val="00B767"/>
    <a:srgbClr val="8C664D"/>
    <a:srgbClr val="FFAB00"/>
    <a:srgbClr val="A53535"/>
    <a:srgbClr val="143F82"/>
    <a:srgbClr val="C4166D"/>
    <a:srgbClr val="FF436B"/>
    <a:srgbClr val="EB59D0"/>
    <a:srgbClr val="F184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77" autoAdjust="0"/>
    <p:restoredTop sz="94660"/>
  </p:normalViewPr>
  <p:slideViewPr>
    <p:cSldViewPr snapToGrid="0">
      <p:cViewPr varScale="1">
        <p:scale>
          <a:sx n="225" d="100"/>
          <a:sy n="225" d="100"/>
        </p:scale>
        <p:origin x="630" y="174"/>
      </p:cViewPr>
      <p:guideLst>
        <p:guide pos="1775"/>
        <p:guide orient="horz" pos="103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1441" y="538838"/>
            <a:ext cx="4388644" cy="1146269"/>
          </a:xfrm>
        </p:spPr>
        <p:txBody>
          <a:bodyPr anchor="b"/>
          <a:lstStyle>
            <a:lvl1pPr algn="ctr">
              <a:defRPr sz="2879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1441" y="1729312"/>
            <a:ext cx="4388644" cy="794919"/>
          </a:xfrm>
        </p:spPr>
        <p:txBody>
          <a:bodyPr/>
          <a:lstStyle>
            <a:lvl1pPr marL="0" indent="0" algn="ctr">
              <a:buNone/>
              <a:defRPr sz="1152"/>
            </a:lvl1pPr>
            <a:lvl2pPr marL="219410" indent="0" algn="ctr">
              <a:buNone/>
              <a:defRPr sz="960"/>
            </a:lvl2pPr>
            <a:lvl3pPr marL="438821" indent="0" algn="ctr">
              <a:buNone/>
              <a:defRPr sz="864"/>
            </a:lvl3pPr>
            <a:lvl4pPr marL="658231" indent="0" algn="ctr">
              <a:buNone/>
              <a:defRPr sz="768"/>
            </a:lvl4pPr>
            <a:lvl5pPr marL="877641" indent="0" algn="ctr">
              <a:buNone/>
              <a:defRPr sz="768"/>
            </a:lvl5pPr>
            <a:lvl6pPr marL="1097051" indent="0" algn="ctr">
              <a:buNone/>
              <a:defRPr sz="768"/>
            </a:lvl6pPr>
            <a:lvl7pPr marL="1316462" indent="0" algn="ctr">
              <a:buNone/>
              <a:defRPr sz="768"/>
            </a:lvl7pPr>
            <a:lvl8pPr marL="1535872" indent="0" algn="ctr">
              <a:buNone/>
              <a:defRPr sz="768"/>
            </a:lvl8pPr>
            <a:lvl9pPr marL="1755282" indent="0" algn="ctr">
              <a:buNone/>
              <a:defRPr sz="768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BDE5-7B4E-4D65-B43D-A93C17EBB029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02339-EA6C-4D63-8F53-BF29FDE3EB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67793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BDE5-7B4E-4D65-B43D-A93C17EBB029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02339-EA6C-4D63-8F53-BF29FDE3EB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07950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87498" y="175294"/>
            <a:ext cx="1261735" cy="279022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2292" y="175294"/>
            <a:ext cx="3712061" cy="27902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BDE5-7B4E-4D65-B43D-A93C17EBB029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02339-EA6C-4D63-8F53-BF29FDE3EB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36474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BDE5-7B4E-4D65-B43D-A93C17EBB029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02339-EA6C-4D63-8F53-BF29FDE3EB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83420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245" y="820833"/>
            <a:ext cx="5046940" cy="1369578"/>
          </a:xfrm>
        </p:spPr>
        <p:txBody>
          <a:bodyPr anchor="b"/>
          <a:lstStyle>
            <a:lvl1pPr>
              <a:defRPr sz="2879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9245" y="2203367"/>
            <a:ext cx="5046940" cy="720229"/>
          </a:xfrm>
        </p:spPr>
        <p:txBody>
          <a:bodyPr/>
          <a:lstStyle>
            <a:lvl1pPr marL="0" indent="0">
              <a:buNone/>
              <a:defRPr sz="1152">
                <a:solidFill>
                  <a:schemeClr val="tx1">
                    <a:tint val="75000"/>
                  </a:schemeClr>
                </a:solidFill>
              </a:defRPr>
            </a:lvl1pPr>
            <a:lvl2pPr marL="21941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2pPr>
            <a:lvl3pPr marL="438821" indent="0">
              <a:buNone/>
              <a:defRPr sz="864">
                <a:solidFill>
                  <a:schemeClr val="tx1">
                    <a:tint val="75000"/>
                  </a:schemeClr>
                </a:solidFill>
              </a:defRPr>
            </a:lvl3pPr>
            <a:lvl4pPr marL="658231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4pPr>
            <a:lvl5pPr marL="877641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5pPr>
            <a:lvl6pPr marL="1097051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6pPr>
            <a:lvl7pPr marL="1316462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7pPr>
            <a:lvl8pPr marL="1535872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8pPr>
            <a:lvl9pPr marL="1755282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BDE5-7B4E-4D65-B43D-A93C17EBB029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02339-EA6C-4D63-8F53-BF29FDE3EB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19142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2292" y="876469"/>
            <a:ext cx="2486898" cy="208904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62335" y="876469"/>
            <a:ext cx="2486898" cy="208904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BDE5-7B4E-4D65-B43D-A93C17EBB029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02339-EA6C-4D63-8F53-BF29FDE3EB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88058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055" y="175294"/>
            <a:ext cx="5046940" cy="63639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055" y="807114"/>
            <a:ext cx="2475469" cy="395554"/>
          </a:xfrm>
        </p:spPr>
        <p:txBody>
          <a:bodyPr anchor="b"/>
          <a:lstStyle>
            <a:lvl1pPr marL="0" indent="0">
              <a:buNone/>
              <a:defRPr sz="1152" b="1"/>
            </a:lvl1pPr>
            <a:lvl2pPr marL="219410" indent="0">
              <a:buNone/>
              <a:defRPr sz="960" b="1"/>
            </a:lvl2pPr>
            <a:lvl3pPr marL="438821" indent="0">
              <a:buNone/>
              <a:defRPr sz="864" b="1"/>
            </a:lvl3pPr>
            <a:lvl4pPr marL="658231" indent="0">
              <a:buNone/>
              <a:defRPr sz="768" b="1"/>
            </a:lvl4pPr>
            <a:lvl5pPr marL="877641" indent="0">
              <a:buNone/>
              <a:defRPr sz="768" b="1"/>
            </a:lvl5pPr>
            <a:lvl6pPr marL="1097051" indent="0">
              <a:buNone/>
              <a:defRPr sz="768" b="1"/>
            </a:lvl6pPr>
            <a:lvl7pPr marL="1316462" indent="0">
              <a:buNone/>
              <a:defRPr sz="768" b="1"/>
            </a:lvl7pPr>
            <a:lvl8pPr marL="1535872" indent="0">
              <a:buNone/>
              <a:defRPr sz="768" b="1"/>
            </a:lvl8pPr>
            <a:lvl9pPr marL="1755282" indent="0">
              <a:buNone/>
              <a:defRPr sz="76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055" y="1202668"/>
            <a:ext cx="2475469" cy="176894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62335" y="807114"/>
            <a:ext cx="2487660" cy="395554"/>
          </a:xfrm>
        </p:spPr>
        <p:txBody>
          <a:bodyPr anchor="b"/>
          <a:lstStyle>
            <a:lvl1pPr marL="0" indent="0">
              <a:buNone/>
              <a:defRPr sz="1152" b="1"/>
            </a:lvl1pPr>
            <a:lvl2pPr marL="219410" indent="0">
              <a:buNone/>
              <a:defRPr sz="960" b="1"/>
            </a:lvl2pPr>
            <a:lvl3pPr marL="438821" indent="0">
              <a:buNone/>
              <a:defRPr sz="864" b="1"/>
            </a:lvl3pPr>
            <a:lvl4pPr marL="658231" indent="0">
              <a:buNone/>
              <a:defRPr sz="768" b="1"/>
            </a:lvl4pPr>
            <a:lvl5pPr marL="877641" indent="0">
              <a:buNone/>
              <a:defRPr sz="768" b="1"/>
            </a:lvl5pPr>
            <a:lvl6pPr marL="1097051" indent="0">
              <a:buNone/>
              <a:defRPr sz="768" b="1"/>
            </a:lvl6pPr>
            <a:lvl7pPr marL="1316462" indent="0">
              <a:buNone/>
              <a:defRPr sz="768" b="1"/>
            </a:lvl7pPr>
            <a:lvl8pPr marL="1535872" indent="0">
              <a:buNone/>
              <a:defRPr sz="768" b="1"/>
            </a:lvl8pPr>
            <a:lvl9pPr marL="1755282" indent="0">
              <a:buNone/>
              <a:defRPr sz="76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62335" y="1202668"/>
            <a:ext cx="2487660" cy="176894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BDE5-7B4E-4D65-B43D-A93C17EBB029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02339-EA6C-4D63-8F53-BF29FDE3EB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27057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BDE5-7B4E-4D65-B43D-A93C17EBB029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02339-EA6C-4D63-8F53-BF29FDE3EB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6324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BDE5-7B4E-4D65-B43D-A93C17EBB029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02339-EA6C-4D63-8F53-BF29FDE3EB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22366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055" y="219498"/>
            <a:ext cx="1887269" cy="768244"/>
          </a:xfrm>
        </p:spPr>
        <p:txBody>
          <a:bodyPr anchor="b"/>
          <a:lstStyle>
            <a:lvl1pPr>
              <a:defRPr sz="1536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7660" y="474056"/>
            <a:ext cx="2962335" cy="2339791"/>
          </a:xfrm>
        </p:spPr>
        <p:txBody>
          <a:bodyPr/>
          <a:lstStyle>
            <a:lvl1pPr>
              <a:defRPr sz="1536"/>
            </a:lvl1pPr>
            <a:lvl2pPr>
              <a:defRPr sz="1344"/>
            </a:lvl2pPr>
            <a:lvl3pPr>
              <a:defRPr sz="1152"/>
            </a:lvl3pPr>
            <a:lvl4pPr>
              <a:defRPr sz="960"/>
            </a:lvl4pPr>
            <a:lvl5pPr>
              <a:defRPr sz="960"/>
            </a:lvl5pPr>
            <a:lvl6pPr>
              <a:defRPr sz="960"/>
            </a:lvl6pPr>
            <a:lvl7pPr>
              <a:defRPr sz="960"/>
            </a:lvl7pPr>
            <a:lvl8pPr>
              <a:defRPr sz="960"/>
            </a:lvl8pPr>
            <a:lvl9pPr>
              <a:defRPr sz="96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3055" y="987743"/>
            <a:ext cx="1887269" cy="1829915"/>
          </a:xfrm>
        </p:spPr>
        <p:txBody>
          <a:bodyPr/>
          <a:lstStyle>
            <a:lvl1pPr marL="0" indent="0">
              <a:buNone/>
              <a:defRPr sz="768"/>
            </a:lvl1pPr>
            <a:lvl2pPr marL="219410" indent="0">
              <a:buNone/>
              <a:defRPr sz="672"/>
            </a:lvl2pPr>
            <a:lvl3pPr marL="438821" indent="0">
              <a:buNone/>
              <a:defRPr sz="576"/>
            </a:lvl3pPr>
            <a:lvl4pPr marL="658231" indent="0">
              <a:buNone/>
              <a:defRPr sz="480"/>
            </a:lvl4pPr>
            <a:lvl5pPr marL="877641" indent="0">
              <a:buNone/>
              <a:defRPr sz="480"/>
            </a:lvl5pPr>
            <a:lvl6pPr marL="1097051" indent="0">
              <a:buNone/>
              <a:defRPr sz="480"/>
            </a:lvl6pPr>
            <a:lvl7pPr marL="1316462" indent="0">
              <a:buNone/>
              <a:defRPr sz="480"/>
            </a:lvl7pPr>
            <a:lvl8pPr marL="1535872" indent="0">
              <a:buNone/>
              <a:defRPr sz="480"/>
            </a:lvl8pPr>
            <a:lvl9pPr marL="1755282" indent="0">
              <a:buNone/>
              <a:defRPr sz="48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BDE5-7B4E-4D65-B43D-A93C17EBB029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02339-EA6C-4D63-8F53-BF29FDE3EB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31125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055" y="219498"/>
            <a:ext cx="1887269" cy="768244"/>
          </a:xfrm>
        </p:spPr>
        <p:txBody>
          <a:bodyPr anchor="b"/>
          <a:lstStyle>
            <a:lvl1pPr>
              <a:defRPr sz="1536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87660" y="474056"/>
            <a:ext cx="2962335" cy="2339791"/>
          </a:xfrm>
        </p:spPr>
        <p:txBody>
          <a:bodyPr anchor="t"/>
          <a:lstStyle>
            <a:lvl1pPr marL="0" indent="0">
              <a:buNone/>
              <a:defRPr sz="1536"/>
            </a:lvl1pPr>
            <a:lvl2pPr marL="219410" indent="0">
              <a:buNone/>
              <a:defRPr sz="1344"/>
            </a:lvl2pPr>
            <a:lvl3pPr marL="438821" indent="0">
              <a:buNone/>
              <a:defRPr sz="1152"/>
            </a:lvl3pPr>
            <a:lvl4pPr marL="658231" indent="0">
              <a:buNone/>
              <a:defRPr sz="960"/>
            </a:lvl4pPr>
            <a:lvl5pPr marL="877641" indent="0">
              <a:buNone/>
              <a:defRPr sz="960"/>
            </a:lvl5pPr>
            <a:lvl6pPr marL="1097051" indent="0">
              <a:buNone/>
              <a:defRPr sz="960"/>
            </a:lvl6pPr>
            <a:lvl7pPr marL="1316462" indent="0">
              <a:buNone/>
              <a:defRPr sz="960"/>
            </a:lvl7pPr>
            <a:lvl8pPr marL="1535872" indent="0">
              <a:buNone/>
              <a:defRPr sz="960"/>
            </a:lvl8pPr>
            <a:lvl9pPr marL="1755282" indent="0">
              <a:buNone/>
              <a:defRPr sz="96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3055" y="987743"/>
            <a:ext cx="1887269" cy="1829915"/>
          </a:xfrm>
        </p:spPr>
        <p:txBody>
          <a:bodyPr/>
          <a:lstStyle>
            <a:lvl1pPr marL="0" indent="0">
              <a:buNone/>
              <a:defRPr sz="768"/>
            </a:lvl1pPr>
            <a:lvl2pPr marL="219410" indent="0">
              <a:buNone/>
              <a:defRPr sz="672"/>
            </a:lvl2pPr>
            <a:lvl3pPr marL="438821" indent="0">
              <a:buNone/>
              <a:defRPr sz="576"/>
            </a:lvl3pPr>
            <a:lvl4pPr marL="658231" indent="0">
              <a:buNone/>
              <a:defRPr sz="480"/>
            </a:lvl4pPr>
            <a:lvl5pPr marL="877641" indent="0">
              <a:buNone/>
              <a:defRPr sz="480"/>
            </a:lvl5pPr>
            <a:lvl6pPr marL="1097051" indent="0">
              <a:buNone/>
              <a:defRPr sz="480"/>
            </a:lvl6pPr>
            <a:lvl7pPr marL="1316462" indent="0">
              <a:buNone/>
              <a:defRPr sz="480"/>
            </a:lvl7pPr>
            <a:lvl8pPr marL="1535872" indent="0">
              <a:buNone/>
              <a:defRPr sz="480"/>
            </a:lvl8pPr>
            <a:lvl9pPr marL="1755282" indent="0">
              <a:buNone/>
              <a:defRPr sz="48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BDE5-7B4E-4D65-B43D-A93C17EBB029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02339-EA6C-4D63-8F53-BF29FDE3EB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0752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2293" y="175294"/>
            <a:ext cx="5046940" cy="6363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293" y="876469"/>
            <a:ext cx="5046940" cy="2089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2292" y="3051637"/>
            <a:ext cx="1316593" cy="1752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8BDE5-7B4E-4D65-B43D-A93C17EBB029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8318" y="3051637"/>
            <a:ext cx="1974890" cy="1752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32640" y="3051637"/>
            <a:ext cx="1316593" cy="1752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02339-EA6C-4D63-8F53-BF29FDE3EB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497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defTabSz="438821" rtl="0" eaLnBrk="1" latinLnBrk="0" hangingPunct="1">
        <a:lnSpc>
          <a:spcPct val="90000"/>
        </a:lnSpc>
        <a:spcBef>
          <a:spcPct val="0"/>
        </a:spcBef>
        <a:buNone/>
        <a:defRPr sz="211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05" indent="-109705" algn="l" defTabSz="438821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344" kern="1200">
          <a:solidFill>
            <a:schemeClr val="tx1"/>
          </a:solidFill>
          <a:latin typeface="+mn-lt"/>
          <a:ea typeface="+mn-ea"/>
          <a:cs typeface="+mn-cs"/>
        </a:defRPr>
      </a:lvl1pPr>
      <a:lvl2pPr marL="329115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1152" kern="1200">
          <a:solidFill>
            <a:schemeClr val="tx1"/>
          </a:solidFill>
          <a:latin typeface="+mn-lt"/>
          <a:ea typeface="+mn-ea"/>
          <a:cs typeface="+mn-cs"/>
        </a:defRPr>
      </a:lvl2pPr>
      <a:lvl3pPr marL="548526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960" kern="1200">
          <a:solidFill>
            <a:schemeClr val="tx1"/>
          </a:solidFill>
          <a:latin typeface="+mn-lt"/>
          <a:ea typeface="+mn-ea"/>
          <a:cs typeface="+mn-cs"/>
        </a:defRPr>
      </a:lvl3pPr>
      <a:lvl4pPr marL="767936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4pPr>
      <a:lvl5pPr marL="987346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5pPr>
      <a:lvl6pPr marL="1206757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6pPr>
      <a:lvl7pPr marL="1426167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7pPr>
      <a:lvl8pPr marL="1645577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8pPr>
      <a:lvl9pPr marL="1864987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1pPr>
      <a:lvl2pPr marL="219410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2pPr>
      <a:lvl3pPr marL="438821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3pPr>
      <a:lvl4pPr marL="658231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4pPr>
      <a:lvl5pPr marL="877641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5pPr>
      <a:lvl6pPr marL="1097051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6pPr>
      <a:lvl7pPr marL="1316462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7pPr>
      <a:lvl8pPr marL="1535872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8pPr>
      <a:lvl9pPr marL="1755282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gif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17" Type="http://schemas.openxmlformats.org/officeDocument/2006/relationships/image" Target="../media/image30.jpeg"/><Relationship Id="rId2" Type="http://schemas.openxmlformats.org/officeDocument/2006/relationships/image" Target="../media/image15.jpe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jpe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jpeg"/><Relationship Id="rId1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55"/>
          <a:stretch/>
        </p:blipFill>
        <p:spPr>
          <a:xfrm>
            <a:off x="3297633" y="496"/>
            <a:ext cx="2553892" cy="329148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" y="496"/>
            <a:ext cx="3289429" cy="329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538393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"/>
            <a:ext cx="2563368" cy="32918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3477" y="139947"/>
            <a:ext cx="467085" cy="40011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rtl="0"/>
            <a:r>
              <a:rPr lang="en-US" sz="2000" b="0" i="0" u="none" strike="noStrike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08</a:t>
            </a:r>
            <a:endParaRPr lang="ru-RU" sz="120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3477" y="2397372"/>
            <a:ext cx="1849163" cy="707886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r>
              <a:rPr lang="en-US" sz="2000" b="1" spc="150" dirty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NSTU NETI</a:t>
            </a:r>
            <a:endParaRPr lang="ru-RU" sz="1200" b="1" spc="1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/>
            <a:r>
              <a:rPr lang="en-US" sz="2000" b="1" i="0" u="none" strike="noStrike" spc="150" dirty="0" smtClean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PARTNERS</a:t>
            </a:r>
            <a:endParaRPr lang="en-US" sz="2000" b="1" i="0" u="none" strike="noStrike" spc="150" dirty="0">
              <a:solidFill>
                <a:srgbClr val="FFFFFF"/>
              </a:solidFill>
              <a:highlight>
                <a:srgbClr val="000000">
                  <a:alpha val="0"/>
                </a:srgbClr>
              </a:highlight>
              <a:latin typeface="Arial"/>
              <a:cs typeface="Arial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875"/>
          <a:stretch>
            <a:fillRect/>
          </a:stretch>
        </p:blipFill>
        <p:spPr>
          <a:xfrm>
            <a:off x="2817813" y="417086"/>
            <a:ext cx="808957" cy="28056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729029" y="163789"/>
            <a:ext cx="2938345" cy="3077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/>
            <a:r>
              <a:rPr lang="en-US" sz="1400" b="1" i="0" u="none" strike="noStrike" spc="150">
                <a:solidFill>
                  <a:srgbClr val="3B3838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SB RAS</a:t>
            </a:r>
            <a:endParaRPr lang="ru-RU" sz="1400" b="1" spc="15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02" b="28380"/>
          <a:stretch>
            <a:fillRect/>
          </a:stretch>
        </p:blipFill>
        <p:spPr>
          <a:xfrm>
            <a:off x="3660224" y="465384"/>
            <a:ext cx="808960" cy="23226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71"/>
          <a:stretch>
            <a:fillRect/>
          </a:stretch>
        </p:blipFill>
        <p:spPr>
          <a:xfrm>
            <a:off x="4483586" y="463640"/>
            <a:ext cx="808958" cy="20717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29029" y="759136"/>
            <a:ext cx="2938345" cy="3077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/>
            <a:r>
              <a:rPr lang="en-US" sz="1400" b="1" i="0" u="none" strike="noStrike" spc="150">
                <a:solidFill>
                  <a:srgbClr val="3B3838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STATE COMPANIES</a:t>
            </a:r>
            <a:endParaRPr lang="ru-RU" sz="1400" b="1" spc="15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05" r="45267" b="30456"/>
          <a:stretch>
            <a:fillRect/>
          </a:stretch>
        </p:blipFill>
        <p:spPr>
          <a:xfrm>
            <a:off x="4299536" y="1054782"/>
            <a:ext cx="646383" cy="3403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47" t="69830"/>
          <a:stretch>
            <a:fillRect/>
          </a:stretch>
        </p:blipFill>
        <p:spPr>
          <a:xfrm>
            <a:off x="4903671" y="1050147"/>
            <a:ext cx="556871" cy="28175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729029" y="1425210"/>
            <a:ext cx="2938345" cy="3077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/>
            <a:r>
              <a:rPr lang="en-US" sz="1400" b="1" i="0" u="none" strike="noStrike" spc="150">
                <a:solidFill>
                  <a:srgbClr val="3B3838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BUSINESS</a:t>
            </a:r>
            <a:endParaRPr lang="ru-RU" sz="1400" b="1" spc="15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22" b="34734"/>
          <a:stretch>
            <a:fillRect/>
          </a:stretch>
        </p:blipFill>
        <p:spPr>
          <a:xfrm>
            <a:off x="4799261" y="1819435"/>
            <a:ext cx="723805" cy="1675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596" y="2463452"/>
            <a:ext cx="732376" cy="36312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400" y="1707326"/>
            <a:ext cx="652265" cy="41703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728" y="2144958"/>
            <a:ext cx="711663" cy="23750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3" t="24301" r="18665" b="26402"/>
          <a:stretch>
            <a:fillRect/>
          </a:stretch>
        </p:blipFill>
        <p:spPr>
          <a:xfrm>
            <a:off x="4301637" y="2463452"/>
            <a:ext cx="572046" cy="30769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707" y="1700815"/>
            <a:ext cx="560534" cy="42040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065" y="2171277"/>
            <a:ext cx="805687" cy="18036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929" y="2475867"/>
            <a:ext cx="511434" cy="34145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943" y="2463452"/>
            <a:ext cx="606791" cy="341458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156" y="2521847"/>
            <a:ext cx="513069" cy="22466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757" y="2015597"/>
            <a:ext cx="626861" cy="44316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298" y="1827859"/>
            <a:ext cx="597795" cy="1686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5" t="27773" r="11355" b="26403"/>
          <a:stretch>
            <a:fillRect/>
          </a:stretch>
        </p:blipFill>
        <p:spPr>
          <a:xfrm>
            <a:off x="3531401" y="2133809"/>
            <a:ext cx="538645" cy="22837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830" r="45622"/>
          <a:stretch>
            <a:fillRect/>
          </a:stretch>
        </p:blipFill>
        <p:spPr>
          <a:xfrm>
            <a:off x="3764942" y="1081215"/>
            <a:ext cx="642192" cy="28175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263"/>
          <a:stretch>
            <a:fillRect/>
          </a:stretch>
        </p:blipFill>
        <p:spPr>
          <a:xfrm>
            <a:off x="2698713" y="1076785"/>
            <a:ext cx="1180977" cy="3244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4685796" y="2936942"/>
            <a:ext cx="733929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rtl="0">
              <a:lnSpc>
                <a:spcPct val="90000"/>
              </a:lnSpc>
              <a:spcAft>
                <a:spcPct val="0"/>
              </a:spcAft>
            </a:pPr>
            <a:r>
              <a:rPr lang="en-US" sz="500" b="0" i="0" u="none" strike="noStrike" dirty="0">
                <a:solidFill>
                  <a:srgbClr val="A6A6A6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Full </a:t>
            </a:r>
            <a:r>
              <a:rPr lang="en-US" sz="500" b="0" i="0" u="none" strike="noStrike" dirty="0" smtClean="0">
                <a:solidFill>
                  <a:srgbClr val="A6A6A6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list of </a:t>
            </a:r>
            <a:endParaRPr lang="en-US" sz="500" b="0" i="0" u="none" strike="noStrike" dirty="0">
              <a:solidFill>
                <a:srgbClr val="A6A6A6"/>
              </a:solidFill>
              <a:highlight>
                <a:srgbClr val="000000">
                  <a:alpha val="0"/>
                </a:srgbClr>
              </a:highlight>
              <a:latin typeface="Arial"/>
              <a:ea typeface="Stem Bold"/>
            </a:endParaRPr>
          </a:p>
          <a:p>
            <a:pPr rtl="0">
              <a:lnSpc>
                <a:spcPct val="90000"/>
              </a:lnSpc>
              <a:spcAft>
                <a:spcPct val="0"/>
              </a:spcAft>
            </a:pPr>
            <a:r>
              <a:rPr lang="en-US" sz="500" b="0" i="0" u="none" strike="noStrike" dirty="0">
                <a:solidFill>
                  <a:srgbClr val="A6A6A6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partner companies </a:t>
            </a:r>
          </a:p>
          <a:p>
            <a:pPr rtl="0">
              <a:lnSpc>
                <a:spcPct val="90000"/>
              </a:lnSpc>
              <a:spcAft>
                <a:spcPct val="0"/>
              </a:spcAft>
            </a:pPr>
            <a:r>
              <a:rPr lang="en-US" sz="500" b="0" i="0" u="none" strike="noStrike" dirty="0">
                <a:solidFill>
                  <a:srgbClr val="A6A6A6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is on </a:t>
            </a:r>
            <a:r>
              <a:rPr lang="en-US" sz="500" b="0" i="0" u="none" strike="noStrike" dirty="0" smtClean="0">
                <a:solidFill>
                  <a:srgbClr val="A6A6A6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the NSTU </a:t>
            </a:r>
            <a:r>
              <a:rPr lang="en-US" sz="500" dirty="0" smtClean="0">
                <a:solidFill>
                  <a:srgbClr val="A6A6A6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NETI website </a:t>
            </a:r>
            <a:endParaRPr lang="en-US" sz="500" b="0" i="0" u="none" strike="noStrike" dirty="0">
              <a:solidFill>
                <a:srgbClr val="A6A6A6"/>
              </a:solidFill>
              <a:highlight>
                <a:srgbClr val="000000">
                  <a:alpha val="0"/>
                </a:srgbClr>
              </a:highlight>
              <a:latin typeface="Arial"/>
              <a:ea typeface="Stem Bold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436" y="2817316"/>
            <a:ext cx="428595" cy="42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5683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3476" y="139947"/>
            <a:ext cx="3884973" cy="40011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rtl="0"/>
            <a:r>
              <a:rPr lang="en-US" sz="2000" b="1" i="0" u="none" strike="noStrike" spc="150">
                <a:solidFill>
                  <a:srgbClr val="262626"/>
                </a:solidFill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RANKINGS </a:t>
            </a:r>
            <a:r>
              <a:rPr lang="en-US" sz="2000" b="1" i="0" u="none" strike="noStrike" spc="150">
                <a:solidFill>
                  <a:srgbClr val="D9D9D9"/>
                </a:solidFill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*</a:t>
            </a:r>
            <a:endParaRPr lang="ru-RU" sz="1200" b="1" spc="150" smtClean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32419" y="142336"/>
            <a:ext cx="467085" cy="40011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rtl="0"/>
            <a:r>
              <a:rPr lang="en-US" sz="2000" b="0" i="0" u="none" strike="noStrike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09</a:t>
            </a:r>
            <a:endParaRPr lang="ru-RU" sz="1200" smtClean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23476" y="540057"/>
            <a:ext cx="5361984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Скругленный прямоугольник 7"/>
          <p:cNvSpPr/>
          <p:nvPr/>
        </p:nvSpPr>
        <p:spPr>
          <a:xfrm>
            <a:off x="4896298" y="247650"/>
            <a:ext cx="628650" cy="184150"/>
          </a:xfrm>
          <a:prstGeom prst="roundRect">
            <a:avLst/>
          </a:prstGeom>
          <a:noFill/>
          <a:ln>
            <a:solidFill>
              <a:srgbClr val="00B7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281440" y="214297"/>
            <a:ext cx="632716" cy="2308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>
              <a:spcAft>
                <a:spcPct val="0"/>
              </a:spcAft>
            </a:pPr>
            <a:r>
              <a:rPr lang="en-US" sz="900" b="0" i="0" u="none" strike="noStrike" cap="all" dirty="0">
                <a:solidFill>
                  <a:srgbClr val="A6A6A6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world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51085" y="234949"/>
            <a:ext cx="594553" cy="2000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>
              <a:spcAft>
                <a:spcPct val="0"/>
              </a:spcAft>
            </a:pPr>
            <a:r>
              <a:rPr lang="en-US" sz="700" b="1" i="0" u="none" strike="noStrike" cap="all" dirty="0">
                <a:solidFill>
                  <a:srgbClr val="00B767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Russia</a:t>
            </a:r>
          </a:p>
        </p:txBody>
      </p:sp>
      <p:pic>
        <p:nvPicPr>
          <p:cNvPr id="11" name="Рисунок 4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794"/>
          <a:stretch>
            <a:fillRect/>
          </a:stretch>
        </p:blipFill>
        <p:spPr bwMode="auto">
          <a:xfrm>
            <a:off x="223476" y="840612"/>
            <a:ext cx="739395" cy="192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76" y="1204821"/>
            <a:ext cx="836180" cy="359782"/>
          </a:xfrm>
          <a:prstGeom prst="rect">
            <a:avLst/>
          </a:prstGeom>
        </p:spPr>
      </p:pic>
      <p:pic>
        <p:nvPicPr>
          <p:cNvPr id="13" name="Picture 2" descr="Картинки по запросу рейтинг th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1727" y="1625442"/>
            <a:ext cx="734892" cy="426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224603" y="846881"/>
            <a:ext cx="811234" cy="202299"/>
          </a:xfrm>
          <a:prstGeom prst="rect">
            <a:avLst/>
          </a:prstGeom>
          <a:noFill/>
        </p:spPr>
        <p:txBody>
          <a:bodyPr wrap="square" lIns="0" rtlCol="0" anchor="ctr">
            <a:noAutofit/>
          </a:bodyPr>
          <a:lstStyle/>
          <a:p>
            <a:pPr rtl="0">
              <a:lnSpc>
                <a:spcPct val="70000"/>
              </a:lnSpc>
            </a:pPr>
            <a:r>
              <a:rPr lang="en-US" sz="1000" b="0" i="0" u="none" strike="noStrike">
                <a:solidFill>
                  <a:srgbClr val="A6A6A6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801 / 1000</a:t>
            </a:r>
            <a:endParaRPr lang="ru-RU" sz="12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24603" y="1286603"/>
            <a:ext cx="544534" cy="202299"/>
          </a:xfrm>
          <a:prstGeom prst="rect">
            <a:avLst/>
          </a:prstGeom>
          <a:noFill/>
        </p:spPr>
        <p:txBody>
          <a:bodyPr wrap="square" lIns="0" rtlCol="0" anchor="ctr">
            <a:noAutofit/>
          </a:bodyPr>
          <a:lstStyle/>
          <a:p>
            <a:pPr rtl="0">
              <a:lnSpc>
                <a:spcPct val="70000"/>
              </a:lnSpc>
            </a:pPr>
            <a:r>
              <a:rPr lang="en-US" sz="1000" b="0" i="0" u="none" strike="noStrike">
                <a:solidFill>
                  <a:srgbClr val="A6A6A6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101</a:t>
            </a:r>
            <a:endParaRPr lang="ru-RU" sz="12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24603" y="1761281"/>
            <a:ext cx="811234" cy="202299"/>
          </a:xfrm>
          <a:prstGeom prst="rect">
            <a:avLst/>
          </a:prstGeom>
          <a:noFill/>
        </p:spPr>
        <p:txBody>
          <a:bodyPr wrap="square" lIns="0" rtlCol="0" anchor="ctr">
            <a:noAutofit/>
          </a:bodyPr>
          <a:lstStyle/>
          <a:p>
            <a:pPr rtl="0">
              <a:lnSpc>
                <a:spcPct val="70000"/>
              </a:lnSpc>
            </a:pPr>
            <a:r>
              <a:rPr lang="en-US" sz="1000" b="0" i="0" u="none" strike="noStrike">
                <a:solidFill>
                  <a:srgbClr val="A6A6A6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1201+</a:t>
            </a:r>
            <a:endParaRPr lang="ru-RU" sz="12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pic>
        <p:nvPicPr>
          <p:cNvPr id="1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426" y="2629248"/>
            <a:ext cx="754196" cy="34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224603" y="2720982"/>
            <a:ext cx="811234" cy="202299"/>
          </a:xfrm>
          <a:prstGeom prst="rect">
            <a:avLst/>
          </a:prstGeom>
          <a:noFill/>
        </p:spPr>
        <p:txBody>
          <a:bodyPr wrap="square" lIns="0" rtlCol="0" anchor="ctr">
            <a:noAutofit/>
          </a:bodyPr>
          <a:lstStyle/>
          <a:p>
            <a:pPr rtl="0">
              <a:lnSpc>
                <a:spcPct val="70000"/>
              </a:lnSpc>
            </a:pPr>
            <a:r>
              <a:rPr lang="en-US" sz="1000" b="0" i="0" u="none" strike="noStrike">
                <a:solidFill>
                  <a:srgbClr val="A6A6A6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1883</a:t>
            </a:r>
            <a:endParaRPr lang="ru-RU" sz="12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rcRect l="9900" t="8972" b="4630"/>
          <a:stretch>
            <a:fillRect/>
          </a:stretch>
        </p:blipFill>
        <p:spPr>
          <a:xfrm>
            <a:off x="159977" y="2132394"/>
            <a:ext cx="848558" cy="40125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224603" y="2232417"/>
            <a:ext cx="811234" cy="202299"/>
          </a:xfrm>
          <a:prstGeom prst="rect">
            <a:avLst/>
          </a:prstGeom>
          <a:noFill/>
        </p:spPr>
        <p:txBody>
          <a:bodyPr wrap="square" lIns="0" rtlCol="0" anchor="ctr">
            <a:noAutofit/>
          </a:bodyPr>
          <a:lstStyle/>
          <a:p>
            <a:pPr rtl="0">
              <a:lnSpc>
                <a:spcPct val="70000"/>
              </a:lnSpc>
            </a:pPr>
            <a:r>
              <a:rPr lang="en-US" sz="1000" b="0" i="0" u="none" strike="noStrike">
                <a:solidFill>
                  <a:srgbClr val="A6A6A6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649</a:t>
            </a:r>
            <a:endParaRPr lang="ru-RU" sz="12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flipH="1">
            <a:off x="2817813" y="840612"/>
            <a:ext cx="0" cy="214729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Скругленный прямоугольник 32"/>
          <p:cNvSpPr/>
          <p:nvPr/>
        </p:nvSpPr>
        <p:spPr>
          <a:xfrm>
            <a:off x="1979090" y="829443"/>
            <a:ext cx="592660" cy="219737"/>
          </a:xfrm>
          <a:prstGeom prst="roundRect">
            <a:avLst/>
          </a:prstGeom>
          <a:noFill/>
          <a:ln>
            <a:solidFill>
              <a:srgbClr val="00B7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1960287" y="820235"/>
            <a:ext cx="611463" cy="2462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0">
              <a:spcAft>
                <a:spcPct val="0"/>
              </a:spcAft>
            </a:pPr>
            <a:r>
              <a:rPr lang="en-US" sz="1000" b="1" i="0" u="none" strike="noStrike" cap="all">
                <a:solidFill>
                  <a:srgbClr val="00B767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25 / 32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1979090" y="1285470"/>
            <a:ext cx="592660" cy="219737"/>
          </a:xfrm>
          <a:prstGeom prst="roundRect">
            <a:avLst/>
          </a:prstGeom>
          <a:noFill/>
          <a:ln>
            <a:solidFill>
              <a:srgbClr val="00B7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1960287" y="1276262"/>
            <a:ext cx="641382" cy="2462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0">
              <a:spcAft>
                <a:spcPct val="0"/>
              </a:spcAft>
            </a:pPr>
            <a:r>
              <a:rPr lang="en-US" sz="1000" b="1" i="0" u="none" strike="noStrike" cap="all">
                <a:solidFill>
                  <a:srgbClr val="00B767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20 / 121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1979090" y="1737875"/>
            <a:ext cx="592660" cy="219737"/>
          </a:xfrm>
          <a:prstGeom prst="roundRect">
            <a:avLst/>
          </a:prstGeom>
          <a:noFill/>
          <a:ln>
            <a:solidFill>
              <a:srgbClr val="00B7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1960287" y="1728667"/>
            <a:ext cx="641382" cy="2462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0">
              <a:spcAft>
                <a:spcPct val="0"/>
              </a:spcAft>
            </a:pPr>
            <a:r>
              <a:rPr lang="en-US" sz="1000" b="1" i="0" u="none" strike="noStrike" cap="all">
                <a:solidFill>
                  <a:srgbClr val="00B767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43 / 100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1979090" y="2190280"/>
            <a:ext cx="592660" cy="219737"/>
          </a:xfrm>
          <a:prstGeom prst="roundRect">
            <a:avLst/>
          </a:prstGeom>
          <a:noFill/>
          <a:ln>
            <a:solidFill>
              <a:srgbClr val="00B7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1960287" y="2181072"/>
            <a:ext cx="611463" cy="2462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0">
              <a:spcAft>
                <a:spcPct val="0"/>
              </a:spcAft>
            </a:pPr>
            <a:r>
              <a:rPr lang="en-US" sz="1000" b="1" i="0" u="none" strike="noStrike" cap="all">
                <a:solidFill>
                  <a:srgbClr val="00B767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33 / 95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999935" y="1052605"/>
            <a:ext cx="2501476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>
              <a:spcAft>
                <a:spcPct val="0"/>
              </a:spcAft>
            </a:pPr>
            <a:r>
              <a:rPr lang="en-US" sz="600" b="1" i="0" u="none" strike="noStrike" cap="all" dirty="0">
                <a:solidFill>
                  <a:srgbClr val="3B3838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ENGINEERING</a:t>
            </a:r>
            <a:endParaRPr lang="en-US" sz="600" b="1" cap="all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  <a:p>
            <a:pPr rtl="0">
              <a:spcAft>
                <a:spcPct val="0"/>
              </a:spcAft>
            </a:pPr>
            <a:r>
              <a:rPr lang="en-US" sz="600" dirty="0" smtClean="0">
                <a:solidFill>
                  <a:srgbClr val="3B3838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E</a:t>
            </a:r>
            <a:r>
              <a:rPr lang="en-US" sz="600" b="0" i="0" u="none" strike="noStrike" dirty="0" smtClean="0">
                <a:solidFill>
                  <a:srgbClr val="3B3838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lectrical </a:t>
            </a:r>
            <a:endParaRPr lang="en-US" sz="600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  <a:p>
            <a:pPr rtl="0">
              <a:spcAft>
                <a:spcPct val="0"/>
              </a:spcAft>
            </a:pPr>
            <a:r>
              <a:rPr lang="en-US" sz="600" b="0" i="0" u="none" strike="noStrike" dirty="0">
                <a:solidFill>
                  <a:srgbClr val="3B3838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and electronic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2949204" y="1129301"/>
            <a:ext cx="64136" cy="6413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154264" y="1083690"/>
            <a:ext cx="811234" cy="202299"/>
          </a:xfrm>
          <a:prstGeom prst="rect">
            <a:avLst/>
          </a:prstGeom>
          <a:noFill/>
        </p:spPr>
        <p:txBody>
          <a:bodyPr wrap="square" lIns="0" rtlCol="0" anchor="ctr">
            <a:noAutofit/>
          </a:bodyPr>
          <a:lstStyle/>
          <a:p>
            <a:pPr rtl="0">
              <a:lnSpc>
                <a:spcPct val="70000"/>
              </a:lnSpc>
            </a:pPr>
            <a:r>
              <a:rPr lang="en-US" sz="1000" b="0" i="0" u="none" strike="noStrike">
                <a:solidFill>
                  <a:srgbClr val="A6A6A6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451 / 500</a:t>
            </a:r>
            <a:endParaRPr lang="ru-RU" sz="12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4908751" y="1066252"/>
            <a:ext cx="592660" cy="219737"/>
          </a:xfrm>
          <a:prstGeom prst="roundRect">
            <a:avLst/>
          </a:prstGeom>
          <a:noFill/>
          <a:ln>
            <a:solidFill>
              <a:srgbClr val="00B7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8" name="TextBox 57"/>
          <p:cNvSpPr txBox="1"/>
          <p:nvPr/>
        </p:nvSpPr>
        <p:spPr>
          <a:xfrm>
            <a:off x="4896298" y="1057044"/>
            <a:ext cx="611463" cy="2462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0">
              <a:spcAft>
                <a:spcPct val="0"/>
              </a:spcAft>
            </a:pPr>
            <a:r>
              <a:rPr lang="en-US" sz="1000" b="1" i="0" u="none" strike="noStrike" cap="all">
                <a:solidFill>
                  <a:srgbClr val="00B767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11 / 11</a:t>
            </a:r>
            <a:endParaRPr lang="ru-RU" sz="1000" b="1" cap="all" smtClean="0">
              <a:solidFill>
                <a:srgbClr val="00B767"/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999935" y="1373807"/>
            <a:ext cx="2501476" cy="2923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>
              <a:spcAft>
                <a:spcPct val="0"/>
              </a:spcAft>
            </a:pPr>
            <a:r>
              <a:rPr lang="en-US" sz="600" b="1" i="0" u="none" strike="noStrike" cap="all" dirty="0">
                <a:solidFill>
                  <a:srgbClr val="3B3838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ENGINEERING</a:t>
            </a:r>
            <a:r>
              <a:rPr lang="en-US" sz="700" b="1" i="0" u="none" strike="noStrike" cap="all" dirty="0">
                <a:solidFill>
                  <a:srgbClr val="3B3838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 </a:t>
            </a:r>
            <a:endParaRPr lang="en-US" sz="700" b="1" cap="all" dirty="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  <a:p>
            <a:pPr rtl="0">
              <a:spcAft>
                <a:spcPct val="0"/>
              </a:spcAft>
            </a:pPr>
            <a:r>
              <a:rPr lang="en-US" sz="600" dirty="0">
                <a:solidFill>
                  <a:srgbClr val="3B3838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M</a:t>
            </a:r>
            <a:r>
              <a:rPr lang="en-US" sz="600" b="0" i="0" u="none" strike="noStrike" dirty="0" smtClean="0">
                <a:solidFill>
                  <a:srgbClr val="3B3838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echanical</a:t>
            </a:r>
            <a:endParaRPr lang="en-US" sz="600" b="0" i="0" u="none" strike="noStrike" dirty="0">
              <a:solidFill>
                <a:srgbClr val="3B3838"/>
              </a:solidFill>
              <a:highlight>
                <a:srgbClr val="000000">
                  <a:alpha val="0"/>
                </a:srgbClr>
              </a:highlight>
              <a:latin typeface="Arial"/>
              <a:ea typeface="Stem Bold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2949204" y="1450503"/>
            <a:ext cx="64136" cy="6413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154264" y="1404892"/>
            <a:ext cx="811234" cy="202299"/>
          </a:xfrm>
          <a:prstGeom prst="rect">
            <a:avLst/>
          </a:prstGeom>
          <a:noFill/>
        </p:spPr>
        <p:txBody>
          <a:bodyPr wrap="square" lIns="0" rtlCol="0" anchor="ctr">
            <a:noAutofit/>
          </a:bodyPr>
          <a:lstStyle/>
          <a:p>
            <a:pPr rtl="0">
              <a:lnSpc>
                <a:spcPct val="70000"/>
              </a:lnSpc>
            </a:pPr>
            <a:r>
              <a:rPr lang="en-US" sz="1000" b="0" i="0" u="none" strike="noStrike">
                <a:solidFill>
                  <a:srgbClr val="A6A6A6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351 / 400</a:t>
            </a:r>
            <a:endParaRPr lang="ru-RU" sz="12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4908751" y="1387454"/>
            <a:ext cx="592660" cy="219737"/>
          </a:xfrm>
          <a:prstGeom prst="roundRect">
            <a:avLst/>
          </a:prstGeom>
          <a:noFill/>
          <a:ln>
            <a:solidFill>
              <a:srgbClr val="00B7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63" name="TextBox 62"/>
          <p:cNvSpPr txBox="1"/>
          <p:nvPr/>
        </p:nvSpPr>
        <p:spPr>
          <a:xfrm>
            <a:off x="4896298" y="1378246"/>
            <a:ext cx="611463" cy="2462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0">
              <a:spcAft>
                <a:spcPct val="0"/>
              </a:spcAft>
            </a:pPr>
            <a:r>
              <a:rPr lang="en-US" sz="1000" b="1" i="0" u="none" strike="noStrike" cap="all">
                <a:solidFill>
                  <a:srgbClr val="00B767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11 / 13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999935" y="2196304"/>
            <a:ext cx="2501476" cy="2769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>
              <a:spcAft>
                <a:spcPct val="0"/>
              </a:spcAft>
            </a:pPr>
            <a:r>
              <a:rPr lang="en-US" sz="600" b="1" i="0" u="none" strike="noStrike" cap="all">
                <a:solidFill>
                  <a:srgbClr val="3B3838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Engineering</a:t>
            </a:r>
          </a:p>
          <a:p>
            <a:pPr rtl="0">
              <a:spcAft>
                <a:spcPct val="0"/>
              </a:spcAft>
            </a:pPr>
            <a:r>
              <a:rPr lang="en-US" sz="600" b="1" i="0" u="none" strike="noStrike" cap="all">
                <a:solidFill>
                  <a:srgbClr val="3B3838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and technology</a:t>
            </a:r>
            <a:endParaRPr lang="ru-RU" sz="60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2949204" y="2273000"/>
            <a:ext cx="64136" cy="6413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154264" y="2227389"/>
            <a:ext cx="811234" cy="202299"/>
          </a:xfrm>
          <a:prstGeom prst="rect">
            <a:avLst/>
          </a:prstGeom>
          <a:noFill/>
        </p:spPr>
        <p:txBody>
          <a:bodyPr wrap="square" lIns="0" rtlCol="0" anchor="ctr">
            <a:noAutofit/>
          </a:bodyPr>
          <a:lstStyle/>
          <a:p>
            <a:pPr rtl="0">
              <a:lnSpc>
                <a:spcPct val="70000"/>
              </a:lnSpc>
            </a:pPr>
            <a:r>
              <a:rPr lang="en-US" sz="1000" b="0" i="0" u="none" strike="noStrike">
                <a:solidFill>
                  <a:srgbClr val="A6A6A6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801 / 1000</a:t>
            </a:r>
            <a:endParaRPr lang="ru-RU" sz="12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4908751" y="2209951"/>
            <a:ext cx="592660" cy="219737"/>
          </a:xfrm>
          <a:prstGeom prst="roundRect">
            <a:avLst/>
          </a:prstGeom>
          <a:noFill/>
          <a:ln>
            <a:solidFill>
              <a:srgbClr val="00B7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68" name="TextBox 67"/>
          <p:cNvSpPr txBox="1"/>
          <p:nvPr/>
        </p:nvSpPr>
        <p:spPr>
          <a:xfrm>
            <a:off x="4896298" y="2200743"/>
            <a:ext cx="611463" cy="2462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0">
              <a:spcAft>
                <a:spcPct val="0"/>
              </a:spcAft>
            </a:pPr>
            <a:r>
              <a:rPr lang="en-US" sz="1000" b="1" i="0" u="none" strike="noStrike" cap="all">
                <a:solidFill>
                  <a:srgbClr val="00B767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22 / 36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999935" y="1646157"/>
            <a:ext cx="2501476" cy="2769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>
              <a:spcAft>
                <a:spcPct val="0"/>
              </a:spcAft>
            </a:pPr>
            <a:r>
              <a:rPr lang="en-US" sz="600" b="1" i="0" u="none" strike="noStrike" cap="all">
                <a:solidFill>
                  <a:srgbClr val="3B3838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Physics</a:t>
            </a:r>
          </a:p>
          <a:p>
            <a:pPr rtl="0">
              <a:spcAft>
                <a:spcPct val="0"/>
              </a:spcAft>
            </a:pPr>
            <a:r>
              <a:rPr lang="en-US" sz="600" b="1" i="0" u="none" strike="noStrike" cap="all">
                <a:solidFill>
                  <a:srgbClr val="3B3838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And astronomy</a:t>
            </a:r>
            <a:endParaRPr lang="ru-RU" sz="60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2949204" y="1722853"/>
            <a:ext cx="64136" cy="6413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154264" y="1677242"/>
            <a:ext cx="811234" cy="202299"/>
          </a:xfrm>
          <a:prstGeom prst="rect">
            <a:avLst/>
          </a:prstGeom>
          <a:noFill/>
        </p:spPr>
        <p:txBody>
          <a:bodyPr wrap="square" lIns="0" rtlCol="0" anchor="ctr">
            <a:noAutofit/>
          </a:bodyPr>
          <a:lstStyle/>
          <a:p>
            <a:pPr rtl="0">
              <a:lnSpc>
                <a:spcPct val="70000"/>
              </a:lnSpc>
            </a:pPr>
            <a:r>
              <a:rPr lang="en-US" sz="1000" b="0" i="0" u="none" strike="noStrike">
                <a:solidFill>
                  <a:srgbClr val="A6A6A6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451 / 500</a:t>
            </a:r>
            <a:endParaRPr lang="ru-RU" sz="12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4908751" y="1659804"/>
            <a:ext cx="592660" cy="219737"/>
          </a:xfrm>
          <a:prstGeom prst="roundRect">
            <a:avLst/>
          </a:prstGeom>
          <a:noFill/>
          <a:ln>
            <a:solidFill>
              <a:srgbClr val="00B7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73" name="TextBox 72"/>
          <p:cNvSpPr txBox="1"/>
          <p:nvPr/>
        </p:nvSpPr>
        <p:spPr>
          <a:xfrm>
            <a:off x="4896298" y="1650596"/>
            <a:ext cx="611463" cy="2462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0">
              <a:spcAft>
                <a:spcPct val="0"/>
              </a:spcAft>
            </a:pPr>
            <a:r>
              <a:rPr lang="en-US" sz="1000" b="1" i="0" u="none" strike="noStrike" cap="all">
                <a:solidFill>
                  <a:srgbClr val="00B767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14 / 15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999935" y="2480229"/>
            <a:ext cx="2501476" cy="2769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>
              <a:spcAft>
                <a:spcPct val="0"/>
              </a:spcAft>
            </a:pPr>
            <a:r>
              <a:rPr lang="en-US" sz="600" b="1" i="0" u="none" strike="noStrike" cap="all">
                <a:solidFill>
                  <a:srgbClr val="3B3838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Physical</a:t>
            </a:r>
          </a:p>
          <a:p>
            <a:pPr rtl="0">
              <a:spcAft>
                <a:spcPct val="0"/>
              </a:spcAft>
            </a:pPr>
            <a:r>
              <a:rPr lang="en-US" sz="600" b="1" i="0" u="none" strike="noStrike" cap="all">
                <a:solidFill>
                  <a:srgbClr val="3B3838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science</a:t>
            </a:r>
            <a:endParaRPr lang="ru-RU" sz="60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2949204" y="2556925"/>
            <a:ext cx="64136" cy="6413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154264" y="2511314"/>
            <a:ext cx="811234" cy="202299"/>
          </a:xfrm>
          <a:prstGeom prst="rect">
            <a:avLst/>
          </a:prstGeom>
          <a:noFill/>
        </p:spPr>
        <p:txBody>
          <a:bodyPr wrap="square" lIns="0" rtlCol="0" anchor="ctr">
            <a:noAutofit/>
          </a:bodyPr>
          <a:lstStyle/>
          <a:p>
            <a:pPr rtl="0">
              <a:lnSpc>
                <a:spcPct val="70000"/>
              </a:lnSpc>
            </a:pPr>
            <a:r>
              <a:rPr lang="en-US" sz="1000" b="0" i="0" u="none" strike="noStrike">
                <a:solidFill>
                  <a:srgbClr val="A6A6A6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801 / 1000</a:t>
            </a:r>
            <a:endParaRPr lang="ru-RU" sz="12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4908751" y="2493876"/>
            <a:ext cx="592660" cy="219737"/>
          </a:xfrm>
          <a:prstGeom prst="roundRect">
            <a:avLst/>
          </a:prstGeom>
          <a:noFill/>
          <a:ln>
            <a:solidFill>
              <a:srgbClr val="00B7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78" name="TextBox 77"/>
          <p:cNvSpPr txBox="1"/>
          <p:nvPr/>
        </p:nvSpPr>
        <p:spPr>
          <a:xfrm>
            <a:off x="4896298" y="2484668"/>
            <a:ext cx="611463" cy="2462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0">
              <a:spcAft>
                <a:spcPct val="0"/>
              </a:spcAft>
            </a:pPr>
            <a:r>
              <a:rPr lang="en-US" sz="1000" b="1" i="0" u="none" strike="noStrike" cap="all">
                <a:solidFill>
                  <a:srgbClr val="00B767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21 / 33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2999935" y="2766436"/>
            <a:ext cx="2501476" cy="2769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>
              <a:spcAft>
                <a:spcPct val="0"/>
              </a:spcAft>
            </a:pPr>
            <a:r>
              <a:rPr lang="en-US" sz="600" b="1" i="0" u="none" strike="noStrike" cap="all">
                <a:solidFill>
                  <a:srgbClr val="3B3838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Computer</a:t>
            </a:r>
          </a:p>
          <a:p>
            <a:pPr rtl="0">
              <a:spcAft>
                <a:spcPct val="0"/>
              </a:spcAft>
            </a:pPr>
            <a:r>
              <a:rPr lang="en-US" sz="600" b="1" i="0" u="none" strike="noStrike" cap="all">
                <a:solidFill>
                  <a:srgbClr val="3B3838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science</a:t>
            </a:r>
            <a:endParaRPr lang="ru-RU" sz="600" smtClean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2949204" y="2843132"/>
            <a:ext cx="64136" cy="6413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154264" y="2797521"/>
            <a:ext cx="811234" cy="202299"/>
          </a:xfrm>
          <a:prstGeom prst="rect">
            <a:avLst/>
          </a:prstGeom>
          <a:noFill/>
        </p:spPr>
        <p:txBody>
          <a:bodyPr wrap="square" lIns="0" rtlCol="0" anchor="ctr">
            <a:noAutofit/>
          </a:bodyPr>
          <a:lstStyle/>
          <a:p>
            <a:pPr rtl="0">
              <a:lnSpc>
                <a:spcPct val="70000"/>
              </a:lnSpc>
            </a:pPr>
            <a:r>
              <a:rPr lang="en-US" sz="1000" b="0" i="0" u="none" strike="noStrike">
                <a:solidFill>
                  <a:srgbClr val="A6A6A6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601 / 1000</a:t>
            </a:r>
            <a:endParaRPr lang="ru-RU" sz="12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82" name="Скругленный прямоугольник 81"/>
          <p:cNvSpPr/>
          <p:nvPr/>
        </p:nvSpPr>
        <p:spPr>
          <a:xfrm>
            <a:off x="4908751" y="2780083"/>
            <a:ext cx="592660" cy="219737"/>
          </a:xfrm>
          <a:prstGeom prst="roundRect">
            <a:avLst/>
          </a:prstGeom>
          <a:noFill/>
          <a:ln>
            <a:solidFill>
              <a:srgbClr val="00B7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83" name="TextBox 82"/>
          <p:cNvSpPr txBox="1"/>
          <p:nvPr/>
        </p:nvSpPr>
        <p:spPr>
          <a:xfrm>
            <a:off x="4896298" y="2770875"/>
            <a:ext cx="611463" cy="2462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0">
              <a:spcAft>
                <a:spcPct val="0"/>
              </a:spcAft>
            </a:pPr>
            <a:r>
              <a:rPr lang="en-US" sz="1000" b="1" i="0" u="none" strike="noStrike" cap="all">
                <a:solidFill>
                  <a:srgbClr val="00B767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10 / 22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4586476" y="3010144"/>
            <a:ext cx="1341506" cy="2000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ct val="0"/>
              </a:spcAft>
            </a:pPr>
            <a:r>
              <a:rPr lang="en-US" sz="700" b="1" dirty="0">
                <a:solidFill>
                  <a:srgbClr val="A6A6A6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*</a:t>
            </a:r>
            <a:r>
              <a:rPr lang="en-US" sz="700" b="1" dirty="0" smtClean="0">
                <a:solidFill>
                  <a:srgbClr val="A6A6A6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2022 </a:t>
            </a:r>
            <a:r>
              <a:rPr lang="en-US" sz="700" b="1" i="0" u="none" strike="noStrike" dirty="0" smtClean="0">
                <a:solidFill>
                  <a:srgbClr val="A6A6A6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data</a:t>
            </a:r>
            <a:endParaRPr lang="en-US" sz="700" b="1" i="0" u="none" strike="noStrike" dirty="0">
              <a:solidFill>
                <a:srgbClr val="A6A6A6"/>
              </a:solidFill>
              <a:highlight>
                <a:srgbClr val="000000">
                  <a:alpha val="0"/>
                </a:srgbClr>
              </a:highlight>
              <a:latin typeface="Arial"/>
              <a:ea typeface="Stem Bold"/>
            </a:endParaRPr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1979090" y="2665677"/>
            <a:ext cx="592660" cy="219737"/>
          </a:xfrm>
          <a:prstGeom prst="roundRect">
            <a:avLst/>
          </a:prstGeom>
          <a:noFill/>
          <a:ln>
            <a:solidFill>
              <a:srgbClr val="00B7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86" name="TextBox 85"/>
          <p:cNvSpPr txBox="1"/>
          <p:nvPr/>
        </p:nvSpPr>
        <p:spPr>
          <a:xfrm>
            <a:off x="1960287" y="2656469"/>
            <a:ext cx="611463" cy="2462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0">
              <a:spcAft>
                <a:spcPct val="0"/>
              </a:spcAft>
            </a:pPr>
            <a:r>
              <a:rPr lang="en-US" sz="1000" b="1" i="0" u="none" strike="noStrike" cap="all">
                <a:solidFill>
                  <a:srgbClr val="00B767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30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359" y="1911138"/>
            <a:ext cx="540231" cy="306131"/>
          </a:xfrm>
          <a:prstGeom prst="rect">
            <a:avLst/>
          </a:prstGeom>
        </p:spPr>
      </p:pic>
      <p:pic>
        <p:nvPicPr>
          <p:cNvPr id="87" name="Рисунок 8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94" b="21835"/>
          <a:stretch/>
        </p:blipFill>
        <p:spPr>
          <a:xfrm>
            <a:off x="2933526" y="794417"/>
            <a:ext cx="620540" cy="23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37147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3476" y="139947"/>
            <a:ext cx="4683804" cy="40011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rtl="0"/>
            <a:r>
              <a:rPr lang="en-US" sz="2000" b="1" i="0" u="none" strike="noStrike" spc="150">
                <a:solidFill>
                  <a:srgbClr val="262626"/>
                </a:solidFill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NATIONAL RANKINGS </a:t>
            </a:r>
            <a:r>
              <a:rPr lang="en-US" sz="2000" b="1" i="0" u="none" strike="noStrike" spc="150">
                <a:solidFill>
                  <a:srgbClr val="D9D9D9"/>
                </a:solidFill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*</a:t>
            </a:r>
            <a:endParaRPr lang="ru-RU" sz="1200" b="1" spc="150" smtClean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16177" y="139947"/>
            <a:ext cx="467085" cy="40011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rtl="0"/>
            <a:r>
              <a:rPr lang="en-US" sz="2000" b="0" i="0" u="none" strike="noStrike">
                <a:solidFill>
                  <a:srgbClr val="BFBFBF"/>
                </a:solidFill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09</a:t>
            </a:r>
            <a:endParaRPr lang="ru-RU" sz="1200" smtClean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23476" y="540057"/>
            <a:ext cx="5361984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23476" y="1368421"/>
            <a:ext cx="678224" cy="81714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rtl="0">
              <a:lnSpc>
                <a:spcPct val="90000"/>
              </a:lnSpc>
              <a:spcAft>
                <a:spcPct val="0"/>
              </a:spcAft>
            </a:pPr>
            <a:r>
              <a:rPr lang="en-US" sz="3200" b="1" i="0" u="none" strike="noStrike" cap="all">
                <a:solidFill>
                  <a:srgbClr val="0EA5A9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43</a:t>
            </a:r>
          </a:p>
          <a:p>
            <a:pPr rtl="0">
              <a:lnSpc>
                <a:spcPct val="90000"/>
              </a:lnSpc>
              <a:spcAft>
                <a:spcPct val="0"/>
              </a:spcAft>
            </a:pPr>
            <a:r>
              <a:rPr lang="en-US" sz="900" b="0" i="0" u="none" strike="noStrike">
                <a:solidFill>
                  <a:srgbClr val="0EA5A9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general</a:t>
            </a:r>
          </a:p>
          <a:p>
            <a:pPr rtl="0">
              <a:lnSpc>
                <a:spcPct val="90000"/>
              </a:lnSpc>
              <a:spcAft>
                <a:spcPct val="0"/>
              </a:spcAft>
            </a:pPr>
            <a:r>
              <a:rPr lang="en-US" sz="900" b="0" i="0" u="none" strike="noStrike">
                <a:solidFill>
                  <a:srgbClr val="0EA5A9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position</a:t>
            </a:r>
          </a:p>
          <a:p>
            <a:pPr rtl="0">
              <a:lnSpc>
                <a:spcPct val="90000"/>
              </a:lnSpc>
              <a:spcAft>
                <a:spcPct val="0"/>
              </a:spcAft>
            </a:pPr>
            <a:r>
              <a:rPr lang="en-US" sz="900" b="0" i="0" u="none" strike="noStrike">
                <a:solidFill>
                  <a:srgbClr val="0EA5A9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in the ranking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4"/>
          <a:stretch>
            <a:fillRect/>
          </a:stretch>
        </p:blipFill>
        <p:spPr>
          <a:xfrm>
            <a:off x="2806699" y="659599"/>
            <a:ext cx="2263127" cy="61426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94" b="32883"/>
          <a:stretch>
            <a:fillRect/>
          </a:stretch>
        </p:blipFill>
        <p:spPr>
          <a:xfrm>
            <a:off x="88081" y="623259"/>
            <a:ext cx="2075581" cy="589592"/>
          </a:xfrm>
          <a:prstGeom prst="rect">
            <a:avLst/>
          </a:prstGeom>
        </p:spPr>
      </p:pic>
      <p:cxnSp>
        <p:nvCxnSpPr>
          <p:cNvPr id="19" name="Прямая соединительная линия 18"/>
          <p:cNvCxnSpPr/>
          <p:nvPr/>
        </p:nvCxnSpPr>
        <p:spPr>
          <a:xfrm flipH="1">
            <a:off x="1073150" y="1435100"/>
            <a:ext cx="0" cy="1408931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398226" y="1406521"/>
            <a:ext cx="849674" cy="40164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rtl="0">
              <a:lnSpc>
                <a:spcPct val="90000"/>
              </a:lnSpc>
              <a:spcAft>
                <a:spcPct val="0"/>
              </a:spcAft>
            </a:pPr>
            <a:r>
              <a:rPr lang="en-US" sz="2000" b="1" i="0" u="none" strike="noStrike" cap="all">
                <a:solidFill>
                  <a:srgbClr val="A6A6A6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38</a:t>
            </a:r>
          </a:p>
          <a:p>
            <a:pPr rtl="0">
              <a:lnSpc>
                <a:spcPct val="90000"/>
              </a:lnSpc>
              <a:spcAft>
                <a:spcPct val="0"/>
              </a:spcAft>
            </a:pPr>
            <a:r>
              <a:rPr lang="en-US" sz="900" b="0" i="0" u="none" strike="noStrike">
                <a:solidFill>
                  <a:srgbClr val="A6A6A6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education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398226" y="1878002"/>
            <a:ext cx="849674" cy="40164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rtl="0">
              <a:lnSpc>
                <a:spcPct val="90000"/>
              </a:lnSpc>
              <a:spcAft>
                <a:spcPct val="0"/>
              </a:spcAft>
            </a:pPr>
            <a:r>
              <a:rPr lang="en-US" sz="2000" b="1" i="0" u="none" strike="noStrike" cap="all">
                <a:solidFill>
                  <a:srgbClr val="A6A6A6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50-52</a:t>
            </a:r>
          </a:p>
          <a:p>
            <a:pPr rtl="0">
              <a:lnSpc>
                <a:spcPct val="90000"/>
              </a:lnSpc>
              <a:spcAft>
                <a:spcPct val="0"/>
              </a:spcAft>
            </a:pPr>
            <a:r>
              <a:rPr lang="en-US" sz="900" b="0" i="0" u="none" strike="noStrike">
                <a:solidFill>
                  <a:srgbClr val="A6A6A6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research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98226" y="2349483"/>
            <a:ext cx="849674" cy="5262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rtl="0">
              <a:lnSpc>
                <a:spcPct val="90000"/>
              </a:lnSpc>
              <a:spcAft>
                <a:spcPct val="0"/>
              </a:spcAft>
            </a:pPr>
            <a:r>
              <a:rPr lang="en-US" sz="2000" b="1" i="0" u="none" strike="noStrike" cap="all">
                <a:solidFill>
                  <a:srgbClr val="A6A6A6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36</a:t>
            </a:r>
          </a:p>
          <a:p>
            <a:pPr rtl="0">
              <a:lnSpc>
                <a:spcPct val="90000"/>
              </a:lnSpc>
              <a:spcAft>
                <a:spcPct val="0"/>
              </a:spcAft>
            </a:pPr>
            <a:r>
              <a:rPr lang="en-US" sz="900" b="0" i="0" u="none" strike="noStrike">
                <a:solidFill>
                  <a:srgbClr val="A6A6A6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brand of the </a:t>
            </a:r>
          </a:p>
          <a:p>
            <a:pPr rtl="0">
              <a:lnSpc>
                <a:spcPct val="90000"/>
              </a:lnSpc>
              <a:spcAft>
                <a:spcPct val="0"/>
              </a:spcAft>
            </a:pPr>
            <a:r>
              <a:rPr lang="en-US" sz="900" b="0" i="0" u="none" strike="noStrike">
                <a:solidFill>
                  <a:srgbClr val="A6A6A6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university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826976" y="1368421"/>
            <a:ext cx="678224" cy="81714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rtl="0">
              <a:lnSpc>
                <a:spcPct val="90000"/>
              </a:lnSpc>
              <a:spcAft>
                <a:spcPct val="0"/>
              </a:spcAft>
            </a:pPr>
            <a:r>
              <a:rPr lang="en-US" sz="3200" b="1" i="0" u="none" strike="noStrike" cap="all">
                <a:solidFill>
                  <a:srgbClr val="CB0C2E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42</a:t>
            </a:r>
          </a:p>
          <a:p>
            <a:pPr rtl="0">
              <a:lnSpc>
                <a:spcPct val="90000"/>
              </a:lnSpc>
              <a:spcAft>
                <a:spcPct val="0"/>
              </a:spcAft>
            </a:pPr>
            <a:r>
              <a:rPr lang="en-US" sz="900" b="0" i="0" u="none" strike="noStrike">
                <a:solidFill>
                  <a:srgbClr val="CB0C2E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general</a:t>
            </a:r>
          </a:p>
          <a:p>
            <a:pPr rtl="0">
              <a:lnSpc>
                <a:spcPct val="90000"/>
              </a:lnSpc>
              <a:spcAft>
                <a:spcPct val="0"/>
              </a:spcAft>
            </a:pPr>
            <a:r>
              <a:rPr lang="en-US" sz="900" b="0" i="0" u="none" strike="noStrike">
                <a:solidFill>
                  <a:srgbClr val="CB0C2E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position</a:t>
            </a:r>
          </a:p>
          <a:p>
            <a:pPr rtl="0">
              <a:lnSpc>
                <a:spcPct val="90000"/>
              </a:lnSpc>
              <a:spcAft>
                <a:spcPct val="0"/>
              </a:spcAft>
            </a:pPr>
            <a:r>
              <a:rPr lang="en-US" sz="900" b="0" i="0" u="none" strike="noStrike">
                <a:solidFill>
                  <a:srgbClr val="CB0C2E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in the ranking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 flipH="1">
            <a:off x="3676650" y="1435100"/>
            <a:ext cx="0" cy="168078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001726" y="1406521"/>
            <a:ext cx="1577384" cy="5262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rtl="0">
              <a:lnSpc>
                <a:spcPct val="90000"/>
              </a:lnSpc>
              <a:spcAft>
                <a:spcPct val="0"/>
              </a:spcAft>
            </a:pPr>
            <a:r>
              <a:rPr lang="en-US" sz="2000" b="1" i="0" u="none" strike="noStrike" cap="all">
                <a:solidFill>
                  <a:srgbClr val="A6A6A6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31</a:t>
            </a:r>
          </a:p>
          <a:p>
            <a:pPr rtl="0">
              <a:lnSpc>
                <a:spcPct val="90000"/>
              </a:lnSpc>
              <a:spcAft>
                <a:spcPct val="0"/>
              </a:spcAft>
            </a:pPr>
            <a:r>
              <a:rPr lang="en-US" sz="900" b="0" i="0" u="none" strike="noStrike">
                <a:solidFill>
                  <a:srgbClr val="A6A6A6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research activities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001725" y="1978401"/>
            <a:ext cx="1174749" cy="5262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rtl="0">
              <a:lnSpc>
                <a:spcPct val="90000"/>
              </a:lnSpc>
              <a:spcAft>
                <a:spcPct val="0"/>
              </a:spcAft>
            </a:pPr>
            <a:r>
              <a:rPr lang="en-US" sz="2000" b="1" i="0" u="none" strike="noStrike" cap="all">
                <a:solidFill>
                  <a:srgbClr val="A6A6A6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51</a:t>
            </a:r>
          </a:p>
          <a:p>
            <a:pPr rtl="0">
              <a:lnSpc>
                <a:spcPct val="90000"/>
              </a:lnSpc>
              <a:spcAft>
                <a:spcPct val="0"/>
              </a:spcAft>
            </a:pPr>
            <a:r>
              <a:rPr lang="en-US" sz="900" b="0" i="0" u="none" strike="noStrike">
                <a:solidFill>
                  <a:srgbClr val="A6A6A6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demand for graduates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001726" y="2589582"/>
            <a:ext cx="1577384" cy="5262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rtl="0">
              <a:lnSpc>
                <a:spcPct val="90000"/>
              </a:lnSpc>
              <a:spcAft>
                <a:spcPct val="0"/>
              </a:spcAft>
            </a:pPr>
            <a:r>
              <a:rPr lang="en-US" sz="2000" b="1" i="0" u="none" strike="noStrike" cap="all">
                <a:solidFill>
                  <a:srgbClr val="A6A6A6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53</a:t>
            </a:r>
          </a:p>
          <a:p>
            <a:pPr rtl="0">
              <a:lnSpc>
                <a:spcPct val="90000"/>
              </a:lnSpc>
              <a:spcAft>
                <a:spcPct val="0"/>
              </a:spcAft>
            </a:pPr>
            <a:r>
              <a:rPr lang="en-US" sz="900" b="0" i="0" u="none" strike="noStrike">
                <a:solidFill>
                  <a:srgbClr val="A6A6A6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conditions for quality education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1055" y="3010144"/>
            <a:ext cx="1341506" cy="2000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ct val="0"/>
              </a:spcAft>
            </a:pPr>
            <a:r>
              <a:rPr lang="en-US" sz="700" b="1" dirty="0">
                <a:solidFill>
                  <a:srgbClr val="A6A6A6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*</a:t>
            </a:r>
            <a:r>
              <a:rPr lang="en-US" sz="700" b="1" dirty="0" smtClean="0">
                <a:solidFill>
                  <a:srgbClr val="A6A6A6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2021 data </a:t>
            </a:r>
            <a:endParaRPr lang="en-US" sz="700" b="1" i="0" u="none" strike="noStrike" dirty="0">
              <a:solidFill>
                <a:srgbClr val="A6A6A6"/>
              </a:solidFill>
              <a:highlight>
                <a:srgbClr val="000000">
                  <a:alpha val="0"/>
                </a:srgbClr>
              </a:highlight>
              <a:latin typeface="Arial"/>
              <a:ea typeface="Stem Bold"/>
            </a:endParaRPr>
          </a:p>
        </p:txBody>
      </p:sp>
    </p:spTree>
    <p:extLst>
      <p:ext uri="{BB962C8B-B14F-4D97-AF65-F5344CB8AC3E}">
        <p14:creationId xmlns:p14="http://schemas.microsoft.com/office/powerpoint/2010/main" val="88258054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335" y="1802095"/>
            <a:ext cx="2237185" cy="12439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3476" y="139947"/>
            <a:ext cx="5262924" cy="40011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rtl="0"/>
            <a:r>
              <a:rPr lang="en-US" sz="2000" b="1" i="0" u="none" strike="noStrike" spc="150">
                <a:solidFill>
                  <a:srgbClr val="262626"/>
                </a:solidFill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INCLUSIVE EDUCATION</a:t>
            </a:r>
            <a:endParaRPr lang="ru-RU" sz="1200" b="1" spc="15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16177" y="139947"/>
            <a:ext cx="467085" cy="40011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rtl="0"/>
            <a:r>
              <a:rPr lang="en-US" sz="2000" b="0" i="0" u="none" strike="noStrike">
                <a:solidFill>
                  <a:srgbClr val="00B767"/>
                </a:solidFill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10</a:t>
            </a:r>
            <a:endParaRPr lang="ru-RU" sz="1200" smtClean="0">
              <a:solidFill>
                <a:srgbClr val="00B7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23476" y="540057"/>
            <a:ext cx="5361984" cy="0"/>
          </a:xfrm>
          <a:prstGeom prst="line">
            <a:avLst/>
          </a:prstGeom>
          <a:ln w="12700">
            <a:solidFill>
              <a:srgbClr val="00B767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23476" y="679701"/>
            <a:ext cx="3288074" cy="5539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rtl="0">
              <a:spcAft>
                <a:spcPct val="0"/>
              </a:spcAft>
            </a:pPr>
            <a:r>
              <a:rPr lang="en-US" sz="1800" b="1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  <a:cs typeface="Arial"/>
              </a:rPr>
              <a:t>Center for inclusive </a:t>
            </a:r>
            <a:r>
              <a:rPr lang="ru-RU" sz="1800" b="1" i="0" u="none" strike="noStrike" dirty="0" smtClean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  <a:cs typeface="Arial"/>
              </a:rPr>
              <a:t/>
            </a:r>
            <a:br>
              <a:rPr lang="ru-RU" sz="1800" b="1" i="0" u="none" strike="noStrike" dirty="0" smtClean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  <a:cs typeface="Arial"/>
              </a:rPr>
            </a:br>
            <a:r>
              <a:rPr lang="en-US" sz="1800" b="1" i="0" u="none" strike="noStrike" dirty="0" smtClean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  <a:cs typeface="Arial"/>
              </a:rPr>
              <a:t>support </a:t>
            </a:r>
            <a:r>
              <a:rPr lang="en-US" sz="1800" b="1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  <a:cs typeface="Arial"/>
              </a:rPr>
              <a:t>of NSTU NETI: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5156" y="1406242"/>
            <a:ext cx="2164193" cy="4154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>
              <a:spcAft>
                <a:spcPct val="0"/>
              </a:spcAft>
            </a:pPr>
            <a:r>
              <a:rPr lang="en-US" sz="700" b="1" i="0" u="none" strike="noStrike" cap="all">
                <a:solidFill>
                  <a:srgbClr val="3B3838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International</a:t>
            </a:r>
          </a:p>
          <a:p>
            <a:pPr rtl="0">
              <a:spcAft>
                <a:spcPct val="0"/>
              </a:spcAft>
            </a:pPr>
            <a:r>
              <a:rPr lang="en-US" sz="700" b="1" i="0" u="none" strike="noStrike" cap="all">
                <a:solidFill>
                  <a:srgbClr val="3B3838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inclusive </a:t>
            </a:r>
          </a:p>
          <a:p>
            <a:pPr rtl="0">
              <a:spcAft>
                <a:spcPct val="0"/>
              </a:spcAft>
            </a:pPr>
            <a:r>
              <a:rPr lang="en-US" sz="700" b="1" i="0" u="none" strike="noStrike" cap="all">
                <a:solidFill>
                  <a:srgbClr val="3B3838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club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23476" y="1482938"/>
            <a:ext cx="64136" cy="64136"/>
          </a:xfrm>
          <a:prstGeom prst="rect">
            <a:avLst/>
          </a:prstGeom>
          <a:solidFill>
            <a:srgbClr val="00B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7857" y="1870996"/>
            <a:ext cx="1586344" cy="4154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>
              <a:spcAft>
                <a:spcPct val="0"/>
              </a:spcAft>
            </a:pPr>
            <a:r>
              <a:rPr lang="en-US" sz="700" b="1" i="0" u="none" strike="noStrike" cap="all" dirty="0">
                <a:solidFill>
                  <a:srgbClr val="3B3838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Municipal studio </a:t>
            </a:r>
            <a:r>
              <a:rPr lang="ru-RU" sz="700" b="1" i="0" u="none" strike="noStrike" cap="all" dirty="0" smtClean="0">
                <a:solidFill>
                  <a:srgbClr val="3B3838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/>
            </a:r>
            <a:br>
              <a:rPr lang="ru-RU" sz="700" b="1" i="0" u="none" strike="noStrike" cap="all" dirty="0" smtClean="0">
                <a:solidFill>
                  <a:srgbClr val="3B3838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</a:br>
            <a:r>
              <a:rPr lang="en-US" sz="700" b="1" i="0" u="none" strike="noStrike" cap="all" dirty="0" smtClean="0">
                <a:solidFill>
                  <a:srgbClr val="3B3838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of </a:t>
            </a:r>
            <a:r>
              <a:rPr lang="en-US" sz="700" b="1" i="0" u="none" strike="noStrike" cap="all" dirty="0">
                <a:solidFill>
                  <a:srgbClr val="3B3838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inclusive art </a:t>
            </a:r>
            <a:r>
              <a:rPr lang="ru-RU" sz="700" b="1" i="0" u="none" strike="noStrike" cap="all" dirty="0" smtClean="0">
                <a:solidFill>
                  <a:srgbClr val="3B3838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/>
            </a:r>
            <a:br>
              <a:rPr lang="ru-RU" sz="700" b="1" i="0" u="none" strike="noStrike" cap="all" dirty="0" smtClean="0">
                <a:solidFill>
                  <a:srgbClr val="3B3838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</a:br>
            <a:r>
              <a:rPr lang="en-US" sz="700" b="1" i="0" u="none" strike="noStrike" cap="all" dirty="0" smtClean="0">
                <a:solidFill>
                  <a:srgbClr val="3B3838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"</a:t>
            </a:r>
            <a:r>
              <a:rPr lang="en-US" sz="700" b="1" i="0" u="none" strike="noStrike" cap="all" dirty="0">
                <a:solidFill>
                  <a:srgbClr val="3B3838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White Sparrow"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23476" y="1947692"/>
            <a:ext cx="64136" cy="64136"/>
          </a:xfrm>
          <a:prstGeom prst="rect">
            <a:avLst/>
          </a:prstGeom>
          <a:solidFill>
            <a:srgbClr val="00B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7856" y="2315349"/>
            <a:ext cx="1624444" cy="4154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>
              <a:spcAft>
                <a:spcPct val="0"/>
              </a:spcAft>
            </a:pPr>
            <a:r>
              <a:rPr lang="en-US" sz="700" b="1" i="0" u="none" strike="noStrike" cap="all" dirty="0">
                <a:solidFill>
                  <a:srgbClr val="3B3838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Russian Sign Language </a:t>
            </a:r>
            <a:br>
              <a:rPr lang="en-US" sz="700" b="1" i="0" u="none" strike="noStrike" cap="all" dirty="0">
                <a:solidFill>
                  <a:srgbClr val="3B3838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</a:br>
            <a:r>
              <a:rPr lang="en-US" sz="700" b="1" i="0" u="none" strike="noStrike" cap="all" dirty="0" smtClean="0">
                <a:solidFill>
                  <a:srgbClr val="3B3838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and </a:t>
            </a:r>
            <a:r>
              <a:rPr lang="en-US" sz="700" b="1" i="0" u="none" strike="noStrike" cap="all" dirty="0">
                <a:solidFill>
                  <a:srgbClr val="3B3838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Adaptive Physical Education Laboratories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23476" y="2392045"/>
            <a:ext cx="64136" cy="64136"/>
          </a:xfrm>
          <a:prstGeom prst="rect">
            <a:avLst/>
          </a:prstGeom>
          <a:solidFill>
            <a:srgbClr val="00B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0670" y="2759702"/>
            <a:ext cx="1697830" cy="3077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>
              <a:spcAft>
                <a:spcPct val="0"/>
              </a:spcAft>
            </a:pPr>
            <a:r>
              <a:rPr lang="en-US" sz="700" b="1" i="0" u="none" strike="noStrike" cap="all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Shared Research Center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26289" y="2836398"/>
            <a:ext cx="64136" cy="64136"/>
          </a:xfrm>
          <a:prstGeom prst="rect">
            <a:avLst/>
          </a:prstGeom>
          <a:solidFill>
            <a:srgbClr val="00B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68499" y="1414320"/>
            <a:ext cx="1752745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>
              <a:spcAft>
                <a:spcPct val="0"/>
              </a:spcAft>
            </a:pPr>
            <a:r>
              <a:rPr lang="en-US" sz="700" b="1" i="0" u="none" strike="noStrike" cap="all" dirty="0">
                <a:solidFill>
                  <a:srgbClr val="3B3838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Department </a:t>
            </a:r>
            <a:r>
              <a:rPr lang="en-US" sz="700" b="1" i="0" u="none" strike="noStrike" cap="all" dirty="0" smtClean="0">
                <a:solidFill>
                  <a:srgbClr val="3B3838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of </a:t>
            </a:r>
            <a:r>
              <a:rPr lang="en-US" sz="700" b="1" i="0" u="none" strike="noStrike" cap="all" dirty="0">
                <a:solidFill>
                  <a:srgbClr val="3B3838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Inclusive</a:t>
            </a:r>
            <a:br>
              <a:rPr lang="en-US" sz="700" b="1" i="0" u="none" strike="noStrike" cap="all" dirty="0">
                <a:solidFill>
                  <a:srgbClr val="3B3838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</a:br>
            <a:r>
              <a:rPr lang="en-US" sz="700" b="1" i="0" u="none" strike="noStrike" cap="all" dirty="0" smtClean="0">
                <a:solidFill>
                  <a:srgbClr val="3B3838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Social and</a:t>
            </a:r>
            <a:r>
              <a:rPr lang="ru-RU" sz="700" b="1" cap="all" dirty="0" smtClean="0">
                <a:solidFill>
                  <a:srgbClr val="3B3838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ь </a:t>
            </a:r>
            <a:r>
              <a:rPr lang="en-US" sz="700" b="1" i="0" u="none" strike="noStrike" cap="all" dirty="0" smtClean="0">
                <a:solidFill>
                  <a:srgbClr val="3B3838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Psychological </a:t>
            </a:r>
            <a:endParaRPr lang="en-US" sz="700" b="1" i="0" u="none" strike="noStrike" cap="all" dirty="0">
              <a:solidFill>
                <a:srgbClr val="3B3838"/>
              </a:solidFill>
              <a:highlight>
                <a:srgbClr val="000000">
                  <a:alpha val="0"/>
                </a:srgbClr>
              </a:highlight>
              <a:latin typeface="Arial"/>
              <a:ea typeface="Stem Bold"/>
            </a:endParaRPr>
          </a:p>
          <a:p>
            <a:pPr rtl="0">
              <a:spcAft>
                <a:spcPct val="0"/>
              </a:spcAft>
            </a:pPr>
            <a:r>
              <a:rPr lang="en-US" sz="700" b="1" i="0" u="none" strike="noStrike" cap="all" dirty="0">
                <a:solidFill>
                  <a:srgbClr val="3B3838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Support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924119" y="1491016"/>
            <a:ext cx="64136" cy="64136"/>
          </a:xfrm>
          <a:prstGeom prst="rect">
            <a:avLst/>
          </a:prstGeom>
          <a:solidFill>
            <a:srgbClr val="00B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68499" y="1872259"/>
            <a:ext cx="1668890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>
              <a:spcAft>
                <a:spcPct val="0"/>
              </a:spcAft>
            </a:pPr>
            <a:r>
              <a:rPr lang="en-US" sz="700" b="1" i="0" u="none" strike="noStrike" cap="all" dirty="0">
                <a:solidFill>
                  <a:srgbClr val="3B3838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Department </a:t>
            </a:r>
            <a:r>
              <a:rPr lang="en-US" sz="700" b="1" i="0" u="none" strike="noStrike" cap="all" dirty="0" smtClean="0">
                <a:solidFill>
                  <a:srgbClr val="3B3838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of</a:t>
            </a:r>
            <a:r>
              <a:rPr lang="ru-RU" sz="700" b="1" i="0" u="none" strike="noStrike" cap="all" dirty="0" smtClean="0">
                <a:solidFill>
                  <a:srgbClr val="3B3838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 </a:t>
            </a:r>
            <a:r>
              <a:rPr lang="en-US" sz="700" b="1" i="0" u="none" strike="noStrike" cap="all" dirty="0" smtClean="0">
                <a:solidFill>
                  <a:srgbClr val="3B3838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Vocational Guidance,</a:t>
            </a:r>
            <a:r>
              <a:rPr lang="ru-RU" sz="700" b="1" i="0" u="none" strike="noStrike" cap="all" dirty="0" smtClean="0">
                <a:solidFill>
                  <a:srgbClr val="3B3838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 </a:t>
            </a:r>
            <a:r>
              <a:rPr lang="en-US" sz="700" b="1" i="0" u="none" strike="noStrike" cap="all" dirty="0" smtClean="0">
                <a:solidFill>
                  <a:srgbClr val="3B3838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Assistive</a:t>
            </a:r>
            <a:r>
              <a:rPr lang="ru-RU" sz="700" b="1" cap="all" dirty="0">
                <a:solidFill>
                  <a:srgbClr val="3B3838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 </a:t>
            </a:r>
            <a:r>
              <a:rPr lang="en-US" sz="700" b="1" i="0" u="none" strike="noStrike" cap="all" dirty="0" smtClean="0">
                <a:solidFill>
                  <a:srgbClr val="3B3838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and </a:t>
            </a:r>
            <a:r>
              <a:rPr lang="en-US" sz="700" b="1" i="0" u="none" strike="noStrike" cap="all" dirty="0">
                <a:solidFill>
                  <a:srgbClr val="3B3838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Postgraduate </a:t>
            </a:r>
            <a:r>
              <a:rPr lang="en-US" sz="700" b="1" i="0" u="none" strike="noStrike" cap="all" dirty="0" smtClean="0">
                <a:solidFill>
                  <a:srgbClr val="3B3838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Support</a:t>
            </a:r>
            <a:endParaRPr lang="en-US" sz="700" b="1" i="0" u="none" strike="noStrike" cap="all" dirty="0">
              <a:solidFill>
                <a:srgbClr val="3B3838"/>
              </a:solidFill>
              <a:highlight>
                <a:srgbClr val="000000">
                  <a:alpha val="0"/>
                </a:srgbClr>
              </a:highlight>
              <a:latin typeface="Arial"/>
              <a:ea typeface="Stem Bold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924119" y="1948955"/>
            <a:ext cx="64136" cy="64136"/>
          </a:xfrm>
          <a:prstGeom prst="rect">
            <a:avLst/>
          </a:prstGeom>
          <a:solidFill>
            <a:srgbClr val="00B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21244" y="693551"/>
            <a:ext cx="751948" cy="5262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rtl="0">
              <a:lnSpc>
                <a:spcPct val="90000"/>
              </a:lnSpc>
              <a:spcAft>
                <a:spcPct val="0"/>
              </a:spcAft>
            </a:pPr>
            <a:r>
              <a:rPr lang="en-US" sz="2000" b="1" i="0" u="none" strike="noStrike" cap="all" dirty="0">
                <a:solidFill>
                  <a:srgbClr val="00B767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35</a:t>
            </a:r>
          </a:p>
          <a:p>
            <a:pPr rtl="0">
              <a:lnSpc>
                <a:spcPct val="90000"/>
              </a:lnSpc>
              <a:spcAft>
                <a:spcPct val="0"/>
              </a:spcAft>
            </a:pPr>
            <a:r>
              <a:rPr lang="en-US" sz="900" b="0" i="0" u="none" strike="noStrike" dirty="0">
                <a:solidFill>
                  <a:srgbClr val="00B767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wheelchair </a:t>
            </a:r>
            <a:endParaRPr lang="ru-RU" sz="900" dirty="0" smtClean="0">
              <a:solidFill>
                <a:srgbClr val="00B767"/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  <a:p>
            <a:pPr rtl="0">
              <a:lnSpc>
                <a:spcPct val="90000"/>
              </a:lnSpc>
              <a:spcAft>
                <a:spcPct val="0"/>
              </a:spcAft>
            </a:pPr>
            <a:r>
              <a:rPr lang="en-US" sz="900" dirty="0" smtClean="0">
                <a:solidFill>
                  <a:srgbClr val="00B767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support</a:t>
            </a:r>
            <a:endParaRPr lang="en-US" sz="900" b="0" i="0" u="none" strike="noStrike" dirty="0">
              <a:solidFill>
                <a:srgbClr val="00B767"/>
              </a:solidFill>
              <a:highlight>
                <a:srgbClr val="000000">
                  <a:alpha val="0"/>
                </a:srgbClr>
              </a:highlight>
              <a:latin typeface="Arial"/>
              <a:ea typeface="Stem Bold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12699" y="1961267"/>
            <a:ext cx="983998" cy="3077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>
              <a:spcAft>
                <a:spcPct val="0"/>
              </a:spcAft>
            </a:pPr>
            <a:r>
              <a:rPr lang="en-US" sz="700" b="1" i="0" u="none" strike="noStrike" cap="all" dirty="0" smtClean="0">
                <a:solidFill>
                  <a:srgbClr val="80808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Territory of </a:t>
            </a:r>
            <a:endParaRPr lang="en-US" sz="700" b="1" i="0" u="none" strike="noStrike" cap="all" dirty="0">
              <a:solidFill>
                <a:srgbClr val="808080"/>
              </a:solidFill>
              <a:highlight>
                <a:srgbClr val="000000">
                  <a:alpha val="0"/>
                </a:srgbClr>
              </a:highlight>
              <a:latin typeface="Arial"/>
              <a:ea typeface="Stem Bold"/>
            </a:endParaRPr>
          </a:p>
          <a:p>
            <a:pPr>
              <a:spcAft>
                <a:spcPct val="0"/>
              </a:spcAft>
            </a:pPr>
            <a:r>
              <a:rPr lang="en-US" sz="700" b="1" i="0" u="none" strike="noStrike" cap="all" dirty="0" smtClean="0">
                <a:solidFill>
                  <a:srgbClr val="80808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NSTU </a:t>
            </a:r>
            <a:r>
              <a:rPr lang="en-US" sz="700" b="1" cap="all" dirty="0" smtClean="0">
                <a:solidFill>
                  <a:srgbClr val="80808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NETI REMC </a:t>
            </a:r>
            <a:endParaRPr lang="en-US" sz="700" b="1" i="0" u="none" strike="noStrike" cap="all" dirty="0">
              <a:solidFill>
                <a:srgbClr val="808080"/>
              </a:solidFill>
              <a:highlight>
                <a:srgbClr val="000000">
                  <a:alpha val="0"/>
                </a:srgbClr>
              </a:highlight>
              <a:latin typeface="Arial"/>
              <a:ea typeface="Stem Bold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73598" y="2315349"/>
            <a:ext cx="1485357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>
              <a:spcAft>
                <a:spcPct val="0"/>
              </a:spcAft>
            </a:pPr>
            <a:r>
              <a:rPr lang="en-US" sz="700" b="1" i="0" u="none" strike="noStrike" cap="all" dirty="0">
                <a:solidFill>
                  <a:srgbClr val="3B3838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Resource Education and Methodology Center</a:t>
            </a:r>
            <a:br>
              <a:rPr lang="en-US" sz="700" b="1" i="0" u="none" strike="noStrike" cap="all" dirty="0">
                <a:solidFill>
                  <a:srgbClr val="3B3838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</a:br>
            <a:r>
              <a:rPr lang="en-US" sz="700" b="1" i="0" u="none" strike="noStrike" cap="all" dirty="0" smtClean="0">
                <a:solidFill>
                  <a:srgbClr val="3B3838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for </a:t>
            </a:r>
            <a:r>
              <a:rPr lang="en-US" sz="700" b="1" i="0" u="none" strike="noStrike" cap="all" dirty="0">
                <a:solidFill>
                  <a:srgbClr val="3B3838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the training of people with </a:t>
            </a:r>
            <a:r>
              <a:rPr lang="en-US" sz="700" b="1" i="0" u="none" strike="noStrike" cap="all" dirty="0" smtClean="0">
                <a:solidFill>
                  <a:srgbClr val="3B3838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disabilities, </a:t>
            </a:r>
            <a:r>
              <a:rPr lang="en-US" sz="700" b="1" i="0" u="none" strike="noStrike" cap="all" dirty="0">
                <a:solidFill>
                  <a:srgbClr val="3B3838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NSTU NETI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929218" y="2392045"/>
            <a:ext cx="64136" cy="64136"/>
          </a:xfrm>
          <a:prstGeom prst="rect">
            <a:avLst/>
          </a:prstGeom>
          <a:solidFill>
            <a:srgbClr val="00B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92794" y="693551"/>
            <a:ext cx="1090468" cy="5262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rtl="0">
              <a:lnSpc>
                <a:spcPct val="90000"/>
              </a:lnSpc>
              <a:spcAft>
                <a:spcPct val="0"/>
              </a:spcAft>
            </a:pPr>
            <a:r>
              <a:rPr lang="en-US" sz="2000" b="1" i="0" u="none" strike="noStrike" cap="all" dirty="0">
                <a:solidFill>
                  <a:srgbClr val="00B767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274</a:t>
            </a:r>
          </a:p>
          <a:p>
            <a:pPr rtl="0">
              <a:lnSpc>
                <a:spcPct val="90000"/>
              </a:lnSpc>
              <a:spcAft>
                <a:spcPct val="0"/>
              </a:spcAft>
            </a:pPr>
            <a:r>
              <a:rPr lang="en-US" sz="900" b="0" i="0" u="none" strike="noStrike" dirty="0" smtClean="0">
                <a:solidFill>
                  <a:srgbClr val="00B767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students</a:t>
            </a:r>
            <a:endParaRPr lang="en-US" sz="900" b="0" i="0" u="none" strike="noStrike" dirty="0">
              <a:solidFill>
                <a:srgbClr val="00B767"/>
              </a:solidFill>
              <a:highlight>
                <a:srgbClr val="000000">
                  <a:alpha val="0"/>
                </a:srgbClr>
              </a:highlight>
              <a:latin typeface="Arial"/>
              <a:ea typeface="Stem Bold"/>
            </a:endParaRPr>
          </a:p>
          <a:p>
            <a:pPr rtl="0">
              <a:lnSpc>
                <a:spcPct val="90000"/>
              </a:lnSpc>
              <a:spcAft>
                <a:spcPct val="0"/>
              </a:spcAft>
            </a:pPr>
            <a:r>
              <a:rPr lang="en-US" sz="900" b="0" i="0" u="none" strike="noStrike" dirty="0">
                <a:solidFill>
                  <a:srgbClr val="00B767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with a disability</a:t>
            </a:r>
          </a:p>
        </p:txBody>
      </p:sp>
    </p:spTree>
    <p:extLst>
      <p:ext uri="{BB962C8B-B14F-4D97-AF65-F5344CB8AC3E}">
        <p14:creationId xmlns:p14="http://schemas.microsoft.com/office/powerpoint/2010/main" val="289743214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Рисунок 5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07" y="317"/>
            <a:ext cx="2563368" cy="32918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3477" y="139947"/>
            <a:ext cx="467085" cy="40011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rtl="0"/>
            <a:r>
              <a:rPr lang="en-US" sz="2000" b="0" i="0" u="none" strike="noStrike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11</a:t>
            </a:r>
            <a:endParaRPr lang="ru-RU" sz="120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3477" y="2397372"/>
            <a:ext cx="1849163" cy="707886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rtl="0"/>
            <a:r>
              <a:rPr lang="en-US" sz="2000" b="1" i="0" u="none" strike="noStrike" spc="150" dirty="0" smtClean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CITY</a:t>
            </a:r>
            <a:r>
              <a:rPr lang="ru-RU" sz="2000" b="1" i="0" u="none" strike="noStrike" spc="150" dirty="0" smtClean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 </a:t>
            </a:r>
            <a:r>
              <a:rPr lang="en-US" sz="2000" b="1" i="0" u="none" strike="noStrike" spc="150" dirty="0" smtClean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IN </a:t>
            </a:r>
            <a:r>
              <a:rPr lang="ru-RU" sz="2000" b="1" i="0" u="none" strike="noStrike" spc="150" dirty="0" smtClean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/>
            </a:r>
            <a:br>
              <a:rPr lang="ru-RU" sz="2000" b="1" i="0" u="none" strike="noStrike" spc="150" dirty="0" smtClean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</a:br>
            <a:r>
              <a:rPr lang="en-US" sz="2000" b="1" i="0" u="none" strike="noStrike" spc="150" dirty="0" smtClean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THE </a:t>
            </a:r>
            <a:r>
              <a:rPr lang="en-US" sz="2000" b="1" i="0" u="none" strike="noStrike" spc="150" dirty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CITY</a:t>
            </a:r>
            <a:endParaRPr lang="ru-RU" sz="1200" b="1" spc="15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17325" y="217145"/>
            <a:ext cx="2958635" cy="101566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en-US" sz="1200" b="1" i="0" u="none" strike="noStrike" dirty="0">
                <a:solidFill>
                  <a:srgbClr val="00B767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  <a:cs typeface="Arial"/>
              </a:rPr>
              <a:t>A student</a:t>
            </a:r>
            <a:r>
              <a:rPr lang="en-US" sz="10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 </a:t>
            </a:r>
            <a:r>
              <a:rPr lang="en-US" sz="1200" b="1" i="0" u="none" strike="noStrike" dirty="0">
                <a:solidFill>
                  <a:srgbClr val="00B767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  <a:cs typeface="Arial"/>
              </a:rPr>
              <a:t>city in a million-plus city </a:t>
            </a:r>
            <a:endParaRPr lang="en-US" sz="1200" b="1" i="0" u="none" strike="noStrike" dirty="0" smtClean="0">
              <a:solidFill>
                <a:srgbClr val="00B767"/>
              </a:solidFill>
              <a:highlight>
                <a:srgbClr val="000000">
                  <a:alpha val="0"/>
                </a:srgbClr>
              </a:highlight>
              <a:latin typeface="Arial"/>
              <a:ea typeface="Stem"/>
              <a:cs typeface="Arial"/>
            </a:endParaRPr>
          </a:p>
          <a:p>
            <a:pPr rtl="0"/>
            <a:r>
              <a:rPr lang="en-US" sz="1000" i="0" u="none" strike="noStrike" dirty="0" smtClean="0">
                <a:highlight>
                  <a:srgbClr val="000000">
                    <a:alpha val="0"/>
                  </a:srgbClr>
                </a:highlight>
                <a:latin typeface="Arial"/>
                <a:ea typeface="Stem"/>
                <a:cs typeface="Arial"/>
              </a:rPr>
              <a:t>is</a:t>
            </a:r>
            <a:r>
              <a:rPr lang="en-US" sz="1000" b="0" i="0" u="none" strike="noStrike" dirty="0" smtClean="0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 </a:t>
            </a:r>
            <a:r>
              <a:rPr lang="en-US" sz="10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one of the best university campuses in Russia: a cultural center, a modern library, a sports complex with an arena, its own bowling alley, parks, and a metro station!</a:t>
            </a:r>
            <a:endParaRPr 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733397" y="1621702"/>
            <a:ext cx="1089304" cy="3077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/>
            <a:r>
              <a:rPr lang="en-US" sz="700" b="0" i="0" u="none" strike="noStrike" dirty="0" err="1" smtClean="0">
                <a:solidFill>
                  <a:srgbClr val="00B767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  <a:cs typeface="Arial"/>
              </a:rPr>
              <a:t>sq.m</a:t>
            </a:r>
            <a:r>
              <a:rPr lang="en-US" sz="700" b="0" i="0" u="none" strike="noStrike" dirty="0" smtClean="0">
                <a:solidFill>
                  <a:srgbClr val="00B767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  <a:cs typeface="Arial"/>
              </a:rPr>
              <a:t> —</a:t>
            </a:r>
            <a:r>
              <a:rPr lang="en-US" sz="700" b="0" i="0" u="none" strike="noStrike" dirty="0" smtClean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  <a:cs typeface="Arial"/>
              </a:rPr>
              <a:t> </a:t>
            </a:r>
            <a:r>
              <a:rPr lang="en-US" sz="700" b="0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  <a:cs typeface="Arial"/>
              </a:rPr>
              <a:t>is the area of buildings and facilities</a:t>
            </a:r>
            <a:endParaRPr lang="ru-RU" sz="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729559" y="1320589"/>
            <a:ext cx="1354761" cy="400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/>
            <a:r>
              <a:rPr lang="en-US" sz="2000" b="1" i="0" u="none" strike="noStrike">
                <a:solidFill>
                  <a:srgbClr val="00B767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&gt;200 000</a:t>
            </a:r>
            <a:endParaRPr lang="ru-RU" sz="2000" b="1">
              <a:solidFill>
                <a:srgbClr val="00B767"/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191974" y="1621702"/>
            <a:ext cx="1192825" cy="2000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/>
            <a:r>
              <a:rPr lang="en-US" sz="700" b="0" i="0" u="none" strike="noStrike" dirty="0" smtClean="0">
                <a:solidFill>
                  <a:srgbClr val="3B3838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  <a:cs typeface="Arial"/>
              </a:rPr>
              <a:t>students in dormitories </a:t>
            </a:r>
            <a:endParaRPr lang="ru-RU" sz="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188137" y="1320589"/>
            <a:ext cx="1354761" cy="400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/>
            <a:r>
              <a:rPr lang="en-US" sz="2000" b="1" i="0" u="none" strike="noStrike">
                <a:solidFill>
                  <a:srgbClr val="00B767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&gt;4500</a:t>
            </a:r>
            <a:endParaRPr lang="ru-RU" sz="2000" b="1">
              <a:solidFill>
                <a:srgbClr val="00B767"/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733397" y="2838940"/>
            <a:ext cx="1089304" cy="2000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/>
            <a:r>
              <a:rPr lang="en-US" sz="700" b="0" i="0" u="none" strike="noStrike">
                <a:solidFill>
                  <a:srgbClr val="3B3838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  <a:cs typeface="Arial"/>
              </a:rPr>
              <a:t>educational buildings</a:t>
            </a:r>
            <a:endParaRPr lang="ru-RU" sz="60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729559" y="2537827"/>
            <a:ext cx="1354761" cy="400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/>
            <a:r>
              <a:rPr lang="en-US" sz="2000" b="1" i="0" u="none" strike="noStrike">
                <a:solidFill>
                  <a:srgbClr val="00B767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8</a:t>
            </a:r>
            <a:endParaRPr lang="ru-RU" sz="2000" b="1">
              <a:solidFill>
                <a:srgbClr val="00B767"/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191975" y="2838940"/>
            <a:ext cx="1089304" cy="2000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/>
            <a:r>
              <a:rPr lang="en-US" sz="700" b="0" i="0" u="none" strike="noStrike">
                <a:solidFill>
                  <a:srgbClr val="3B3838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  <a:cs typeface="Arial"/>
              </a:rPr>
              <a:t>dormitories</a:t>
            </a:r>
            <a:endParaRPr lang="ru-RU" sz="60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188137" y="2537827"/>
            <a:ext cx="1354761" cy="400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/>
            <a:r>
              <a:rPr lang="en-US" sz="2000" b="1" i="0" u="none" strike="noStrike">
                <a:solidFill>
                  <a:srgbClr val="00B767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733396" y="2226890"/>
            <a:ext cx="2242463" cy="3077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/>
            <a:r>
              <a:rPr lang="en-US" sz="700" b="0" i="0" u="none" strike="noStrike" dirty="0">
                <a:solidFill>
                  <a:srgbClr val="00B767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  <a:cs typeface="Arial"/>
              </a:rPr>
              <a:t>sq. </a:t>
            </a:r>
            <a:r>
              <a:rPr lang="en-US" sz="700" b="0" i="0" u="none" strike="noStrike" dirty="0" smtClean="0">
                <a:solidFill>
                  <a:srgbClr val="00B767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  <a:cs typeface="Arial"/>
              </a:rPr>
              <a:t>m</a:t>
            </a:r>
            <a:r>
              <a:rPr lang="en-US" sz="700" b="0" i="0" u="none" strike="noStrike" dirty="0" smtClean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  <a:cs typeface="Arial"/>
              </a:rPr>
              <a:t> is the </a:t>
            </a:r>
            <a:r>
              <a:rPr lang="en-US" sz="700" b="0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  <a:cs typeface="Arial"/>
              </a:rPr>
              <a:t>area of sports</a:t>
            </a:r>
            <a:br>
              <a:rPr lang="en-US" sz="700" b="0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  <a:cs typeface="Arial"/>
              </a:rPr>
            </a:br>
            <a:r>
              <a:rPr lang="en-US" sz="700" b="0" i="0" u="none" strike="noStrike" dirty="0" smtClean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  <a:cs typeface="Arial"/>
              </a:rPr>
              <a:t>and </a:t>
            </a:r>
            <a:r>
              <a:rPr lang="en-US" sz="700" b="0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  <a:cs typeface="Arial"/>
              </a:rPr>
              <a:t>cultural facilities</a:t>
            </a:r>
            <a:endParaRPr lang="ru-RU" sz="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729559" y="1925777"/>
            <a:ext cx="1965040" cy="400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/>
            <a:r>
              <a:rPr lang="en-US" sz="2000" b="1" i="0" u="none" strike="noStrike">
                <a:solidFill>
                  <a:srgbClr val="00B767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25 000</a:t>
            </a:r>
            <a:endParaRPr lang="ru-RU" sz="2000" b="1">
              <a:solidFill>
                <a:srgbClr val="00B767"/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203775" y="2227995"/>
            <a:ext cx="1089304" cy="3077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/>
            <a:r>
              <a:rPr lang="en-US" sz="700" b="0" i="0" u="none" strike="noStrike">
                <a:solidFill>
                  <a:srgbClr val="3B3838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  <a:cs typeface="Arial"/>
              </a:rPr>
              <a:t>recreation centers on the sea and in the mountains of the Altai</a:t>
            </a:r>
            <a:endParaRPr lang="ru-RU" sz="60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199937" y="1926882"/>
            <a:ext cx="1354761" cy="400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/>
            <a:r>
              <a:rPr lang="en-US" sz="2000" b="1" i="0" u="none" strike="noStrike">
                <a:solidFill>
                  <a:srgbClr val="00B767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4084955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63" y="317"/>
            <a:ext cx="2563368" cy="32918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3477" y="139947"/>
            <a:ext cx="467085" cy="40011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rtl="0"/>
            <a:r>
              <a:rPr lang="en-US" sz="2000" b="0" i="0" u="none" strike="noStrike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12</a:t>
            </a:r>
            <a:endParaRPr lang="ru-RU" sz="120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3477" y="2089322"/>
            <a:ext cx="1849163" cy="955919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rtl="0"/>
            <a:r>
              <a:rPr lang="en-US" sz="2000" b="1" i="0" u="none" strike="noStrike" spc="150" dirty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SPORT</a:t>
            </a:r>
          </a:p>
          <a:p>
            <a:pPr rtl="0"/>
            <a:r>
              <a:rPr lang="en-US" sz="2000" b="1" i="0" u="none" strike="noStrike" spc="150" dirty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MEANS LIFE!</a:t>
            </a:r>
            <a:endParaRPr lang="ru-RU" sz="1200" b="1" spc="15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17812" y="185667"/>
            <a:ext cx="2889567" cy="92333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rtl="0">
              <a:spcAft>
                <a:spcPct val="0"/>
              </a:spcAft>
            </a:pPr>
            <a:r>
              <a:rPr lang="en-US" sz="1800" b="1" i="0" u="none" strike="noStrike" dirty="0">
                <a:solidFill>
                  <a:srgbClr val="F1842B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  <a:cs typeface="Arial"/>
              </a:rPr>
              <a:t>NSTU NETI </a:t>
            </a:r>
            <a:endParaRPr lang="en-US" sz="1800" b="1" i="0" u="none" strike="noStrike" dirty="0" smtClean="0">
              <a:solidFill>
                <a:srgbClr val="F1842B"/>
              </a:solidFill>
              <a:highlight>
                <a:srgbClr val="000000">
                  <a:alpha val="0"/>
                </a:srgbClr>
              </a:highlight>
              <a:latin typeface="Arial"/>
              <a:ea typeface="Stem"/>
              <a:cs typeface="Arial"/>
            </a:endParaRPr>
          </a:p>
          <a:p>
            <a:pPr rtl="0">
              <a:spcAft>
                <a:spcPct val="0"/>
              </a:spcAft>
            </a:pPr>
            <a:r>
              <a:rPr lang="en-US" sz="1000" i="0" u="none" strike="noStrike" dirty="0" smtClean="0">
                <a:highlight>
                  <a:srgbClr val="000000">
                    <a:alpha val="0"/>
                  </a:srgbClr>
                </a:highlight>
                <a:latin typeface="Arial"/>
                <a:ea typeface="Stem"/>
                <a:cs typeface="Arial"/>
              </a:rPr>
              <a:t>has</a:t>
            </a:r>
            <a:r>
              <a:rPr lang="en-US" sz="1000" b="0" i="0" u="none" strike="noStrike" dirty="0" smtClean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  <a:cs typeface="Arial"/>
              </a:rPr>
              <a:t> </a:t>
            </a:r>
            <a:r>
              <a:rPr lang="en-US" sz="1000" b="0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  <a:cs typeface="Arial"/>
              </a:rPr>
              <a:t>sports facilities certified for international competitions, </a:t>
            </a:r>
            <a:r>
              <a:rPr lang="en-US" sz="1000" b="0" i="0" u="none" strike="noStrike" dirty="0" smtClean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  <a:cs typeface="Arial"/>
              </a:rPr>
              <a:t>which </a:t>
            </a:r>
            <a:r>
              <a:rPr lang="en-US" sz="1000" b="0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  <a:cs typeface="Arial"/>
              </a:rPr>
              <a:t>helps to become winners at </a:t>
            </a:r>
            <a:r>
              <a:rPr lang="en-US" sz="1000" b="0" i="0" u="none" strike="noStrike" dirty="0" smtClean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  <a:cs typeface="Arial"/>
              </a:rPr>
              <a:t>regional and </a:t>
            </a:r>
            <a:r>
              <a:rPr lang="en-US" sz="1000" b="0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  <a:cs typeface="Arial"/>
              </a:rPr>
              <a:t>Russian championships. </a:t>
            </a:r>
            <a:endParaRPr lang="ru-RU" sz="105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Stem" panose="020B0503020203020204" pitchFamily="34" charset="-52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63463" y="1103346"/>
            <a:ext cx="2164193" cy="2000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>
              <a:spcAft>
                <a:spcPct val="0"/>
              </a:spcAft>
            </a:pPr>
            <a:r>
              <a:rPr lang="en-US" sz="700" b="1" i="0" u="none" strike="noStrike" cap="all">
                <a:solidFill>
                  <a:srgbClr val="3B3838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Palace of Sports</a:t>
            </a:r>
            <a:endParaRPr lang="ru-RU" sz="700" b="1" cap="all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25433" y="1165526"/>
            <a:ext cx="64136" cy="64136"/>
          </a:xfrm>
          <a:prstGeom prst="rect">
            <a:avLst/>
          </a:prstGeom>
          <a:solidFill>
            <a:srgbClr val="F184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69814" y="1295554"/>
            <a:ext cx="2083186" cy="2000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>
              <a:spcAft>
                <a:spcPct val="0"/>
              </a:spcAft>
            </a:pPr>
            <a:r>
              <a:rPr lang="en-US" sz="700" b="1" i="0" u="none" strike="noStrike" cap="all">
                <a:solidFill>
                  <a:srgbClr val="3B3838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Year-round swimming pool</a:t>
            </a:r>
            <a:endParaRPr lang="ru-RU" sz="700" b="1" cap="all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25433" y="1364630"/>
            <a:ext cx="64136" cy="64136"/>
          </a:xfrm>
          <a:prstGeom prst="rect">
            <a:avLst/>
          </a:prstGeom>
          <a:solidFill>
            <a:srgbClr val="F184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69812" y="1493988"/>
            <a:ext cx="2797561" cy="3077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>
              <a:spcAft>
                <a:spcPct val="0"/>
              </a:spcAft>
            </a:pPr>
            <a:r>
              <a:rPr lang="en-US" sz="700" b="1" i="0" u="none" strike="noStrike" cap="all" dirty="0">
                <a:solidFill>
                  <a:srgbClr val="3B3838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Sports facilities and gyms</a:t>
            </a:r>
            <a:br>
              <a:rPr lang="en-US" sz="700" b="1" i="0" u="none" strike="noStrike" cap="all" dirty="0">
                <a:solidFill>
                  <a:srgbClr val="3B3838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</a:br>
            <a:r>
              <a:rPr lang="en-US" sz="700" b="1" i="0" u="none" strike="noStrike" cap="all" dirty="0" smtClean="0">
                <a:solidFill>
                  <a:srgbClr val="3B3838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with </a:t>
            </a:r>
            <a:r>
              <a:rPr lang="en-US" sz="700" b="1" i="0" u="none" strike="noStrike" cap="all" dirty="0">
                <a:solidFill>
                  <a:srgbClr val="3B3838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advanced equipment</a:t>
            </a:r>
            <a:endParaRPr lang="ru-RU" sz="700" b="1" cap="all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25433" y="1559032"/>
            <a:ext cx="64136" cy="64136"/>
          </a:xfrm>
          <a:prstGeom prst="rect">
            <a:avLst/>
          </a:prstGeom>
          <a:solidFill>
            <a:srgbClr val="F184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67888" y="1784169"/>
            <a:ext cx="2430893" cy="2000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>
              <a:spcAft>
                <a:spcPct val="0"/>
              </a:spcAft>
            </a:pPr>
            <a:r>
              <a:rPr lang="en-US" sz="700" b="1" i="0" u="none" strike="noStrike" cap="all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Shooting range, bowling and billiards</a:t>
            </a:r>
            <a:endParaRPr lang="ru-RU" sz="700" b="1" cap="all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823508" y="1845625"/>
            <a:ext cx="64136" cy="64136"/>
          </a:xfrm>
          <a:prstGeom prst="rect">
            <a:avLst/>
          </a:prstGeom>
          <a:solidFill>
            <a:srgbClr val="F184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67888" y="1979820"/>
            <a:ext cx="2534692" cy="2000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>
              <a:spcAft>
                <a:spcPct val="0"/>
              </a:spcAft>
            </a:pPr>
            <a:r>
              <a:rPr lang="en-US" sz="700" b="1" i="0" u="none" strike="noStrike" cap="all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Gyms for therapeutic and adaptive </a:t>
            </a:r>
            <a:r>
              <a:rPr lang="ru-RU" sz="700" b="1" i="0" u="none" strike="noStrike" cap="all" dirty="0" smtClean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/>
            </a:r>
            <a:br>
              <a:rPr lang="ru-RU" sz="700" b="1" i="0" u="none" strike="noStrike" cap="all" dirty="0" smtClean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</a:br>
            <a:r>
              <a:rPr lang="en-US" sz="700" b="1" i="0" u="none" strike="noStrike" cap="all" dirty="0" smtClean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physical </a:t>
            </a:r>
            <a:r>
              <a:rPr lang="en-US" sz="700" b="1" i="0" u="none" strike="noStrike" cap="all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education</a:t>
            </a:r>
            <a:endParaRPr lang="ru-RU" sz="700" b="1" cap="all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823508" y="2041276"/>
            <a:ext cx="64136" cy="64136"/>
          </a:xfrm>
          <a:prstGeom prst="rect">
            <a:avLst/>
          </a:prstGeom>
          <a:solidFill>
            <a:srgbClr val="F184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63464" y="2262348"/>
            <a:ext cx="2284800" cy="2313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>
              <a:spcAft>
                <a:spcPct val="0"/>
              </a:spcAft>
            </a:pPr>
            <a:r>
              <a:rPr lang="en-US" sz="700" b="1" i="0" u="none" strike="noStrike" cap="all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Outdoor pitches for football, </a:t>
            </a:r>
            <a:r>
              <a:rPr lang="ru-RU" sz="700" b="1" i="0" u="none" strike="noStrike" cap="all" dirty="0" smtClean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/>
            </a:r>
            <a:br>
              <a:rPr lang="ru-RU" sz="700" b="1" i="0" u="none" strike="noStrike" cap="all" dirty="0" smtClean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</a:br>
            <a:r>
              <a:rPr lang="en-US" sz="700" b="1" i="0" u="none" strike="noStrike" cap="all" dirty="0" smtClean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hockey</a:t>
            </a:r>
            <a:r>
              <a:rPr lang="en-US" sz="700" b="1" i="0" u="none" strike="noStrike" cap="all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, </a:t>
            </a:r>
            <a:r>
              <a:rPr lang="en-US" sz="700" b="1" i="0" u="none" strike="noStrike" cap="all" dirty="0" err="1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streetball</a:t>
            </a:r>
            <a:endParaRPr lang="ru-RU" sz="700" b="1" cap="all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63464" y="2547189"/>
            <a:ext cx="2284800" cy="2000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>
              <a:spcAft>
                <a:spcPct val="0"/>
              </a:spcAft>
            </a:pPr>
            <a:r>
              <a:rPr lang="en-US" sz="700" b="1" i="0" u="none" strike="noStrike" cap="all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Mini soccer field</a:t>
            </a:r>
            <a:endParaRPr lang="ru-RU" sz="700" b="1" cap="all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819083" y="2608645"/>
            <a:ext cx="64136" cy="64136"/>
          </a:xfrm>
          <a:prstGeom prst="rect">
            <a:avLst/>
          </a:prstGeom>
          <a:solidFill>
            <a:srgbClr val="F184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3360">
            <a:off x="4844863" y="2254477"/>
            <a:ext cx="1115433" cy="159811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862193" y="2726905"/>
            <a:ext cx="2284800" cy="2000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>
              <a:spcAft>
                <a:spcPct val="0"/>
              </a:spcAft>
            </a:pPr>
            <a:r>
              <a:rPr lang="en-US" sz="700" b="1" i="0" u="none" strike="noStrike" cap="all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Incredible mascot </a:t>
            </a:r>
            <a:r>
              <a:rPr lang="ru-RU" sz="700" b="1" i="0" u="none" strike="noStrike" cap="all" dirty="0" smtClean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—</a:t>
            </a:r>
            <a:r>
              <a:rPr lang="en-US" sz="700" b="1" i="0" u="none" strike="noStrike" cap="all" dirty="0" smtClean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 </a:t>
            </a:r>
            <a:r>
              <a:rPr lang="en-US" sz="700" b="1" i="0" u="none" strike="noStrike" cap="all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Yeti </a:t>
            </a:r>
            <a:r>
              <a:rPr lang="en-US" sz="700" b="1" i="0" u="none" strike="noStrike" cap="all" dirty="0" err="1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Neti</a:t>
            </a:r>
            <a:endParaRPr lang="ru-RU" sz="700" b="1" cap="all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817812" y="2788361"/>
            <a:ext cx="64136" cy="64136"/>
          </a:xfrm>
          <a:prstGeom prst="rect">
            <a:avLst/>
          </a:prstGeom>
          <a:solidFill>
            <a:srgbClr val="F184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817813" y="2341606"/>
            <a:ext cx="64136" cy="64136"/>
          </a:xfrm>
          <a:prstGeom prst="rect">
            <a:avLst/>
          </a:prstGeom>
          <a:solidFill>
            <a:srgbClr val="F184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50652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27" y="317"/>
            <a:ext cx="2563368" cy="32918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3477" y="139947"/>
            <a:ext cx="467085" cy="40011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rtl="0"/>
            <a:r>
              <a:rPr lang="en-US" sz="2000" b="0" i="0" u="none" strike="noStrike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13</a:t>
            </a:r>
            <a:endParaRPr lang="ru-RU" sz="120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3477" y="2395086"/>
            <a:ext cx="2594336" cy="584775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rtl="0"/>
            <a:r>
              <a:rPr lang="en-US" sz="2000" b="1" i="0" u="none" strike="noStrike" spc="150" dirty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POPULAR </a:t>
            </a:r>
          </a:p>
          <a:p>
            <a:pPr rtl="0"/>
            <a:r>
              <a:rPr lang="en-US" sz="2000" b="1" i="0" u="none" strike="noStrike" spc="150" dirty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CULTURE</a:t>
            </a:r>
            <a:endParaRPr lang="ru-RU" sz="1200" b="1" spc="15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17812" y="185667"/>
            <a:ext cx="2889567" cy="108491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rtl="0">
              <a:spcAft>
                <a:spcPct val="0"/>
              </a:spcAft>
            </a:pPr>
            <a:r>
              <a:rPr lang="en-US" sz="1800" b="1" i="0" u="none" strike="noStrike" dirty="0">
                <a:solidFill>
                  <a:srgbClr val="E70F33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  <a:cs typeface="Arial"/>
              </a:rPr>
              <a:t>NSTU NETI </a:t>
            </a:r>
            <a:r>
              <a:rPr lang="en-US" sz="1000" i="0" u="none" strike="noStrike" dirty="0">
                <a:highlight>
                  <a:srgbClr val="000000">
                    <a:alpha val="0"/>
                  </a:srgbClr>
                </a:highlight>
                <a:latin typeface="Arial"/>
                <a:ea typeface="Stem"/>
                <a:cs typeface="Arial"/>
              </a:rPr>
              <a:t>has</a:t>
            </a:r>
            <a:r>
              <a:rPr lang="en-US" sz="10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  <a:ea typeface="Stem"/>
                <a:cs typeface="Arial"/>
              </a:rPr>
              <a:t> </a:t>
            </a:r>
            <a:r>
              <a:rPr lang="en-US" sz="1000" b="0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  <a:cs typeface="Arial"/>
              </a:rPr>
              <a:t>many dance, theatrical, musical groups, and applied art studios. More than 20 creative teams, laureates of all-Russian and international festivals and competitions.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25097" y="1693772"/>
            <a:ext cx="989653" cy="3077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/>
            <a:r>
              <a:rPr lang="en-US" sz="700" b="1" i="0" u="none" strike="noStrike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DANCE GROUPS</a:t>
            </a:r>
            <a:endParaRPr lang="ru-RU" sz="700" b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64036" y="1693772"/>
            <a:ext cx="1142409" cy="3077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/>
            <a:r>
              <a:rPr lang="en-US" sz="700" b="1" i="0" u="none" strike="noStrike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MUSICAL</a:t>
            </a:r>
          </a:p>
          <a:p>
            <a:pPr rtl="0"/>
            <a:r>
              <a:rPr lang="en-US" sz="700" b="1" i="0" u="none" strike="noStrike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BANDS</a:t>
            </a:r>
            <a:endParaRPr lang="ru-RU" sz="700" b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64036" y="1261843"/>
            <a:ext cx="862280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/>
            <a:r>
              <a:rPr lang="en-US" sz="2800" b="1" i="0" u="none" strike="noStrike">
                <a:solidFill>
                  <a:srgbClr val="E70F33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08</a:t>
            </a:r>
            <a:endParaRPr lang="ru-RU" sz="2800" b="1">
              <a:solidFill>
                <a:srgbClr val="E70F33"/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25098" y="2449522"/>
            <a:ext cx="1148038" cy="4154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/>
            <a:r>
              <a:rPr lang="en-US" sz="700" b="1" i="0" u="none" strike="noStrike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THEATER AND ART GROUP</a:t>
            </a:r>
            <a:endParaRPr lang="ru-RU" sz="700" b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20012" y="2017593"/>
            <a:ext cx="1214641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/>
            <a:r>
              <a:rPr lang="en-US" sz="2800" b="1" i="0" u="none" strike="noStrike">
                <a:solidFill>
                  <a:srgbClr val="E70F33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11</a:t>
            </a:r>
            <a:endParaRPr lang="ru-RU" sz="2800" b="1">
              <a:solidFill>
                <a:srgbClr val="E70F33"/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21261" y="1270579"/>
            <a:ext cx="862280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/>
            <a:r>
              <a:rPr lang="en-US" sz="2800" b="1" i="0" u="none" strike="noStrike">
                <a:solidFill>
                  <a:srgbClr val="E70F33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07</a:t>
            </a:r>
            <a:endParaRPr lang="ru-RU" sz="2800" b="1">
              <a:solidFill>
                <a:srgbClr val="E70F33"/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64036" y="2454065"/>
            <a:ext cx="1704304" cy="4154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/>
            <a:r>
              <a:rPr lang="en-US" sz="700" b="1" i="0" u="none" strike="noStrike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STUDENTS AND EMPLOYEES ARE ENGAGED IN THE CULTURE CENTER OF NSTU NETI</a:t>
            </a:r>
            <a:endParaRPr lang="ru-RU" sz="700" b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64036" y="2022136"/>
            <a:ext cx="1056604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/>
            <a:r>
              <a:rPr lang="en-US" sz="2800" b="1" i="0" u="none" strike="noStrike">
                <a:solidFill>
                  <a:srgbClr val="E70F33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&gt;800</a:t>
            </a:r>
            <a:endParaRPr lang="ru-RU" sz="2800" b="1">
              <a:solidFill>
                <a:srgbClr val="E70F33"/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242111350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034" y="0"/>
            <a:ext cx="2561491" cy="32924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" y="496"/>
            <a:ext cx="3289429" cy="329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3883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3476" y="213830"/>
            <a:ext cx="4607604" cy="92333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en-US" sz="2000" b="1" i="0" u="none" strike="noStrike" spc="150" dirty="0">
                <a:solidFill>
                  <a:srgbClr val="262626"/>
                </a:solidFill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HEADING </a:t>
            </a:r>
            <a:r>
              <a:rPr lang="en-US" sz="2000" b="1" i="0" u="none" strike="noStrike" spc="150" dirty="0" smtClean="0">
                <a:solidFill>
                  <a:srgbClr val="262626"/>
                </a:solidFill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OF </a:t>
            </a:r>
          </a:p>
          <a:p>
            <a:pPr rtl="0"/>
            <a:r>
              <a:rPr lang="en-US" sz="2000" b="1" i="0" u="none" strike="noStrike" spc="150" dirty="0" smtClean="0">
                <a:solidFill>
                  <a:srgbClr val="262626"/>
                </a:solidFill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YOUR SLIDE</a:t>
            </a:r>
            <a:endParaRPr lang="ru-RU" sz="1200" b="1" spc="15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1097" y="888665"/>
            <a:ext cx="1308144" cy="1615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rtl="0">
              <a:spcAft>
                <a:spcPct val="0"/>
              </a:spcAft>
            </a:pPr>
            <a:r>
              <a:rPr lang="en-US" sz="1000" b="1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  <a:cs typeface="Arial"/>
              </a:rPr>
              <a:t>Subheading</a:t>
            </a:r>
            <a:endParaRPr lang="ru-RU" sz="105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Stem" panose="020B0503020203020204" pitchFamily="34" charset="-52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1096" y="2889706"/>
            <a:ext cx="1089304" cy="10772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en-US" sz="700" b="0" i="0" u="none" strike="noStrike">
                <a:solidFill>
                  <a:srgbClr val="E70F33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  <a:cs typeface="Arial"/>
              </a:rPr>
              <a:t>Explaining text </a:t>
            </a:r>
            <a:endParaRPr lang="ru-RU" sz="6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1096" y="2682403"/>
            <a:ext cx="2227624" cy="1615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rtl="0">
              <a:spcAft>
                <a:spcPct val="0"/>
              </a:spcAft>
            </a:pPr>
            <a:r>
              <a:rPr lang="en-US" sz="1000" b="0" i="0" u="none" strike="noStrike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  <a:cs typeface="Arial"/>
              </a:rPr>
              <a:t>Body text of the message</a:t>
            </a:r>
            <a:endParaRPr lang="ru-RU" sz="105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Stem" panose="020B0503020203020204" pitchFamily="34" charset="-52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157" y="317"/>
            <a:ext cx="2563368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394131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77" b="84"/>
          <a:stretch>
            <a:fillRect/>
          </a:stretch>
        </p:blipFill>
        <p:spPr>
          <a:xfrm>
            <a:off x="3292004" y="-6351"/>
            <a:ext cx="2559521" cy="32956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3476" y="213830"/>
            <a:ext cx="4607604" cy="92333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en-US" sz="2000" b="1" i="0" u="none" strike="noStrike" spc="150" dirty="0">
                <a:solidFill>
                  <a:srgbClr val="262626"/>
                </a:solidFill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HEADING </a:t>
            </a:r>
            <a:r>
              <a:rPr lang="en-US" sz="2000" b="1" i="0" u="none" strike="noStrike" spc="150" dirty="0" smtClean="0">
                <a:solidFill>
                  <a:srgbClr val="262626"/>
                </a:solidFill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OF </a:t>
            </a:r>
          </a:p>
          <a:p>
            <a:pPr rtl="0"/>
            <a:r>
              <a:rPr lang="en-US" sz="2000" b="1" i="0" u="none" strike="noStrike" spc="150" dirty="0" smtClean="0">
                <a:solidFill>
                  <a:srgbClr val="262626"/>
                </a:solidFill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TABLE SLIDE</a:t>
            </a:r>
            <a:endParaRPr lang="ru-RU" sz="1200" b="1" spc="15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23476" y="1398588"/>
          <a:ext cx="2594337" cy="8029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7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7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7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7982">
                <a:tc>
                  <a:txBody>
                    <a:bodyPr/>
                    <a:lstStyle/>
                    <a:p>
                      <a:pPr algn="ctr" rtl="0"/>
                      <a:r>
                        <a:rPr lang="en-US" sz="8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HEADING 1</a:t>
                      </a:r>
                      <a:endParaRPr lang="ru-RU"/>
                    </a:p>
                  </a:txBody>
                  <a:tcPr anchor="ctr"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3F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38821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8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HEADING 2</a:t>
                      </a:r>
                      <a:endParaRPr lang="ru-RU" smtClean="0"/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3F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38821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800" b="1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HEADING 3</a:t>
                      </a:r>
                      <a:endParaRPr lang="ru-RU" smtClean="0"/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3F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074">
                <a:tc>
                  <a:txBody>
                    <a:bodyPr/>
                    <a:lstStyle/>
                    <a:p>
                      <a:pPr algn="ctr" rtl="0"/>
                      <a:r>
                        <a:rPr lang="en-US" sz="800" b="0" i="0" u="none" strike="noStrike">
                          <a:highlight>
                            <a:srgbClr val="000000">
                              <a:alpha val="0"/>
                            </a:srgbClr>
                          </a:highlight>
                          <a:latin typeface="Calibri"/>
                        </a:rPr>
                        <a:t>Data A</a:t>
                      </a:r>
                      <a:endParaRPr lang="ru-RU"/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940"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065526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832" y="2057718"/>
            <a:ext cx="192024" cy="5928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7622" y="2526699"/>
            <a:ext cx="989653" cy="2000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/>
            <a:r>
              <a:rPr lang="en-US" sz="700" b="1" i="0" u="none" strike="noStrike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YEAR OF FOUNDATION</a:t>
            </a:r>
            <a:endParaRPr lang="ru-RU" sz="700" b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0002" y="2079530"/>
            <a:ext cx="1039981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/>
            <a:r>
              <a:rPr lang="en-US" sz="2800" b="1" i="0" u="none" strike="noStrike">
                <a:solidFill>
                  <a:srgbClr val="3B3838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1950</a:t>
            </a:r>
            <a:endParaRPr lang="ru-RU" sz="2800" b="1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05442" y="2526699"/>
            <a:ext cx="989653" cy="3077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0"/>
            <a:r>
              <a:rPr lang="en-US" sz="700" b="1" i="0" u="none" strike="noStrike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BECAME</a:t>
            </a:r>
          </a:p>
          <a:p>
            <a:pPr algn="ctr" rtl="0"/>
            <a:r>
              <a:rPr lang="en-US" sz="700" b="1" i="0" u="none" strike="noStrike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UNIVERSITY</a:t>
            </a:r>
            <a:endParaRPr lang="ru-RU" sz="700" b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97822" y="2079530"/>
            <a:ext cx="1039981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/>
            <a:r>
              <a:rPr lang="en-US" sz="2800" b="1" i="0" u="none" strike="noStrike">
                <a:solidFill>
                  <a:srgbClr val="3B3838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1992</a:t>
            </a:r>
            <a:endParaRPr lang="ru-RU" sz="2800" b="1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909" y="2057718"/>
            <a:ext cx="192024" cy="59283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44241" y="2526699"/>
            <a:ext cx="1107499" cy="4154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700" b="1" dirty="0" smtClean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"</a:t>
            </a:r>
            <a:r>
              <a:rPr lang="en-US" sz="700" b="1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PRIORITY </a:t>
            </a:r>
            <a:r>
              <a:rPr lang="en-US" sz="700" b="1" dirty="0" smtClean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2030</a:t>
            </a:r>
            <a:r>
              <a:rPr lang="ru-RU" sz="700" b="1" dirty="0" smtClean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"</a:t>
            </a:r>
            <a:endParaRPr lang="ru-RU" sz="7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  <a:p>
            <a:pPr algn="ctr"/>
            <a:r>
              <a:rPr lang="en-US" sz="700" b="1" dirty="0" smtClean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PROGRAM</a:t>
            </a:r>
          </a:p>
          <a:p>
            <a:pPr algn="ctr"/>
            <a:r>
              <a:rPr lang="en-US" sz="700" b="1" dirty="0" smtClean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PARTICIPANT</a:t>
            </a:r>
            <a:endParaRPr lang="en-US" sz="700" b="1" dirty="0">
              <a:solidFill>
                <a:srgbClr val="404040"/>
              </a:solidFill>
              <a:highlight>
                <a:srgbClr val="000000">
                  <a:alpha val="0"/>
                </a:srgbClr>
              </a:highlight>
              <a:latin typeface="Arial"/>
              <a:ea typeface="Stem Bold"/>
            </a:endParaRPr>
          </a:p>
          <a:p>
            <a:pPr algn="ctr" rtl="0"/>
            <a:endParaRPr lang="en-US" sz="700" b="1" i="0" u="none" strike="noStrike" dirty="0">
              <a:solidFill>
                <a:srgbClr val="404040"/>
              </a:solidFill>
              <a:highlight>
                <a:srgbClr val="000000">
                  <a:alpha val="0"/>
                </a:srgbClr>
              </a:highlight>
              <a:latin typeface="Arial"/>
              <a:ea typeface="Stem Bold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11759" y="2079530"/>
            <a:ext cx="1039981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/>
            <a:r>
              <a:rPr lang="en-US" sz="2800" b="1" i="0" u="none" strike="noStrike">
                <a:solidFill>
                  <a:srgbClr val="3B3838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2021</a:t>
            </a:r>
            <a:endParaRPr lang="ru-RU" sz="2800" b="1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51"/>
            <a:ext cx="5851525" cy="164878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8102" y="365649"/>
            <a:ext cx="3041565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/>
            <a:r>
              <a:rPr lang="en-US" sz="1800" b="1" i="0" u="none" strike="noStrike" spc="150">
                <a:solidFill>
                  <a:srgbClr val="3B3838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MISSION:</a:t>
            </a:r>
            <a:endParaRPr lang="ru-RU" sz="1800" b="1" spc="15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8102" y="711842"/>
            <a:ext cx="2087340" cy="584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/>
            <a:r>
              <a:rPr lang="en-US" sz="800" b="1" i="0" u="none" strike="noStrike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is to create technological and social practices of new eras of development and to build up leaders.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702" y="506780"/>
            <a:ext cx="630922" cy="63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594080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3476" y="213830"/>
            <a:ext cx="4607604" cy="61555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en-US" sz="2000" b="1" i="0" u="none" strike="noStrike" spc="150">
                <a:solidFill>
                  <a:srgbClr val="262626"/>
                </a:solidFill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HEADING </a:t>
            </a:r>
          </a:p>
          <a:p>
            <a:pPr rtl="0"/>
            <a:r>
              <a:rPr lang="en-US" sz="2000" b="1" i="0" u="none" strike="noStrike" spc="150">
                <a:solidFill>
                  <a:srgbClr val="262626"/>
                </a:solidFill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SLIDE WITH TEXT</a:t>
            </a:r>
            <a:endParaRPr lang="ru-RU" sz="1200" b="1" spc="15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1096" y="1139353"/>
            <a:ext cx="2227624" cy="177741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ct val="0"/>
              </a:spcAft>
            </a:pPr>
            <a:r>
              <a:rPr lang="en-US" sz="1000" dirty="0" err="1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</a:rPr>
              <a:t>Lorem</a:t>
            </a:r>
            <a:r>
              <a:rPr lang="en-US" sz="1000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</a:rPr>
              <a:t> </a:t>
            </a:r>
            <a:r>
              <a:rPr lang="en-US" sz="1000" dirty="0" err="1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</a:rPr>
              <a:t>ipsum</a:t>
            </a:r>
            <a:r>
              <a:rPr lang="en-US" sz="1000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</a:rPr>
              <a:t> dolor sit </a:t>
            </a:r>
            <a:r>
              <a:rPr lang="en-US" sz="1000" dirty="0" err="1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</a:rPr>
              <a:t>amet</a:t>
            </a:r>
            <a:r>
              <a:rPr lang="en-US" sz="1000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</a:rPr>
              <a:t>, </a:t>
            </a:r>
            <a:r>
              <a:rPr lang="en-US" sz="1000" dirty="0" err="1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</a:rPr>
              <a:t>consectetur</a:t>
            </a:r>
            <a:r>
              <a:rPr lang="en-US" sz="1000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</a:rPr>
              <a:t> </a:t>
            </a:r>
            <a:r>
              <a:rPr lang="en-US" sz="1000" dirty="0" err="1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</a:rPr>
              <a:t>adipiscing</a:t>
            </a:r>
            <a:r>
              <a:rPr lang="en-US" sz="1000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</a:rPr>
              <a:t> </a:t>
            </a:r>
            <a:r>
              <a:rPr lang="en-US" sz="1000" dirty="0" err="1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</a:rPr>
              <a:t>elit</a:t>
            </a:r>
            <a:r>
              <a:rPr lang="en-US" sz="1000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</a:rPr>
              <a:t>, </a:t>
            </a:r>
            <a:r>
              <a:rPr lang="en-US" sz="1000" dirty="0" err="1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</a:rPr>
              <a:t>sed</a:t>
            </a:r>
            <a:r>
              <a:rPr lang="en-US" sz="1000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</a:rPr>
              <a:t> do </a:t>
            </a:r>
            <a:r>
              <a:rPr lang="en-US" sz="1000" dirty="0" err="1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</a:rPr>
              <a:t>eiusmod</a:t>
            </a:r>
            <a:r>
              <a:rPr lang="en-US" sz="1000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</a:rPr>
              <a:t> </a:t>
            </a:r>
            <a:r>
              <a:rPr lang="en-US" sz="1000" dirty="0" err="1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</a:rPr>
              <a:t>tempor</a:t>
            </a:r>
            <a:r>
              <a:rPr lang="en-US" sz="1000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</a:rPr>
              <a:t> </a:t>
            </a:r>
            <a:r>
              <a:rPr lang="en-US" sz="1000" dirty="0" err="1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</a:rPr>
              <a:t>incididunt</a:t>
            </a:r>
            <a:r>
              <a:rPr lang="en-US" sz="1000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</a:rPr>
              <a:t> </a:t>
            </a:r>
            <a:r>
              <a:rPr lang="en-US" sz="1000" dirty="0" err="1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</a:rPr>
              <a:t>ut</a:t>
            </a:r>
            <a:r>
              <a:rPr lang="en-US" sz="1000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</a:rPr>
              <a:t> </a:t>
            </a:r>
            <a:r>
              <a:rPr lang="en-US" sz="1000" dirty="0" err="1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</a:rPr>
              <a:t>labore</a:t>
            </a:r>
            <a:r>
              <a:rPr lang="en-US" sz="1000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</a:rPr>
              <a:t> et </a:t>
            </a:r>
            <a:r>
              <a:rPr lang="en-US" sz="1000" dirty="0" err="1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</a:rPr>
              <a:t>dolore</a:t>
            </a:r>
            <a:r>
              <a:rPr lang="en-US" sz="1000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</a:rPr>
              <a:t> magna </a:t>
            </a:r>
            <a:r>
              <a:rPr lang="en-US" sz="1000" dirty="0" err="1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</a:rPr>
              <a:t>aliqua</a:t>
            </a:r>
            <a:r>
              <a:rPr lang="en-US" sz="1000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</a:rPr>
              <a:t>. </a:t>
            </a:r>
            <a:r>
              <a:rPr lang="en-US" sz="1000" dirty="0" err="1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</a:rPr>
              <a:t>Ut</a:t>
            </a:r>
            <a:r>
              <a:rPr lang="en-US" sz="1000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</a:rPr>
              <a:t> </a:t>
            </a:r>
            <a:r>
              <a:rPr lang="en-US" sz="1000" dirty="0" err="1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</a:rPr>
              <a:t>enim</a:t>
            </a:r>
            <a:r>
              <a:rPr lang="en-US" sz="1000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</a:rPr>
              <a:t> ad minim </a:t>
            </a:r>
            <a:r>
              <a:rPr lang="en-US" sz="1000" dirty="0" err="1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</a:rPr>
              <a:t>veniam</a:t>
            </a:r>
            <a:r>
              <a:rPr lang="en-US" sz="1000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</a:rPr>
              <a:t>, </a:t>
            </a:r>
            <a:r>
              <a:rPr lang="en-US" sz="1000" dirty="0" err="1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</a:rPr>
              <a:t>quis</a:t>
            </a:r>
            <a:r>
              <a:rPr lang="en-US" sz="1000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</a:rPr>
              <a:t> </a:t>
            </a:r>
            <a:r>
              <a:rPr lang="en-US" sz="1000" dirty="0" err="1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</a:rPr>
              <a:t>nostrud</a:t>
            </a:r>
            <a:r>
              <a:rPr lang="en-US" sz="1000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</a:rPr>
              <a:t> exercitation </a:t>
            </a:r>
            <a:r>
              <a:rPr lang="en-US" sz="1000" dirty="0" err="1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</a:rPr>
              <a:t>ullamco</a:t>
            </a:r>
            <a:r>
              <a:rPr lang="en-US" sz="1000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</a:rPr>
              <a:t> </a:t>
            </a:r>
            <a:r>
              <a:rPr lang="en-US" sz="1000" dirty="0" err="1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</a:rPr>
              <a:t>laboris</a:t>
            </a:r>
            <a:r>
              <a:rPr lang="en-US" sz="1000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</a:rPr>
              <a:t> nisi </a:t>
            </a:r>
            <a:r>
              <a:rPr lang="en-US" sz="1000" dirty="0" err="1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</a:rPr>
              <a:t>ut</a:t>
            </a:r>
            <a:r>
              <a:rPr lang="en-US" sz="1000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</a:rPr>
              <a:t> </a:t>
            </a:r>
            <a:r>
              <a:rPr lang="en-US" sz="1000" dirty="0" err="1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</a:rPr>
              <a:t>aliquip</a:t>
            </a:r>
            <a:r>
              <a:rPr lang="en-US" sz="1000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</a:rPr>
              <a:t> ex </a:t>
            </a:r>
            <a:r>
              <a:rPr lang="en-US" sz="1000" dirty="0" err="1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</a:rPr>
              <a:t>ea</a:t>
            </a:r>
            <a:r>
              <a:rPr lang="en-US" sz="1000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</a:rPr>
              <a:t> </a:t>
            </a:r>
            <a:r>
              <a:rPr lang="en-US" sz="1000" dirty="0" err="1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</a:rPr>
              <a:t>commodo</a:t>
            </a:r>
            <a:r>
              <a:rPr lang="en-US" sz="1000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</a:rPr>
              <a:t> </a:t>
            </a:r>
            <a:r>
              <a:rPr lang="en-US" sz="1000" dirty="0" err="1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</a:rPr>
              <a:t>consequat</a:t>
            </a:r>
            <a:r>
              <a:rPr lang="en-US" sz="1000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</a:rPr>
              <a:t>. </a:t>
            </a:r>
            <a:r>
              <a:rPr lang="en-US" sz="1000" dirty="0" err="1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</a:rPr>
              <a:t>Duis</a:t>
            </a:r>
            <a:r>
              <a:rPr lang="en-US" sz="1000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</a:rPr>
              <a:t> </a:t>
            </a:r>
            <a:r>
              <a:rPr lang="en-US" sz="1000" dirty="0" err="1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</a:rPr>
              <a:t>aute</a:t>
            </a:r>
            <a:r>
              <a:rPr lang="en-US" sz="1000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</a:rPr>
              <a:t> </a:t>
            </a:r>
            <a:r>
              <a:rPr lang="en-US" sz="1000" dirty="0" err="1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</a:rPr>
              <a:t>irure</a:t>
            </a:r>
            <a:r>
              <a:rPr lang="en-US" sz="1000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</a:rPr>
              <a:t> dolor in </a:t>
            </a:r>
            <a:r>
              <a:rPr lang="en-US" sz="1000" dirty="0" err="1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</a:rPr>
              <a:t>reprehenderit</a:t>
            </a:r>
            <a:r>
              <a:rPr lang="en-US" sz="1000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</a:rPr>
              <a:t> in </a:t>
            </a:r>
            <a:r>
              <a:rPr lang="en-US" sz="1000" dirty="0" err="1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</a:rPr>
              <a:t>voluptate</a:t>
            </a:r>
            <a:r>
              <a:rPr lang="en-US" sz="1000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</a:rPr>
              <a:t> </a:t>
            </a:r>
            <a:r>
              <a:rPr lang="en-US" sz="1000" dirty="0" err="1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</a:rPr>
              <a:t>velit</a:t>
            </a:r>
            <a:r>
              <a:rPr lang="en-US" sz="1000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</a:rPr>
              <a:t> </a:t>
            </a:r>
            <a:r>
              <a:rPr lang="en-US" sz="1000" dirty="0" err="1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</a:rPr>
              <a:t>esse</a:t>
            </a:r>
            <a:r>
              <a:rPr lang="en-US" sz="1000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</a:rPr>
              <a:t> </a:t>
            </a:r>
            <a:r>
              <a:rPr lang="en-US" sz="1000" dirty="0" err="1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</a:rPr>
              <a:t>cillum</a:t>
            </a:r>
            <a:r>
              <a:rPr lang="en-US" sz="1000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</a:rPr>
              <a:t> </a:t>
            </a:r>
            <a:r>
              <a:rPr lang="en-US" sz="1000" dirty="0" err="1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</a:rPr>
              <a:t>dolore</a:t>
            </a:r>
            <a:r>
              <a:rPr lang="en-US" sz="1000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</a:rPr>
              <a:t> </a:t>
            </a:r>
            <a:r>
              <a:rPr lang="en-US" sz="1000" dirty="0" err="1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</a:rPr>
              <a:t>eu</a:t>
            </a:r>
            <a:r>
              <a:rPr lang="en-US" sz="1000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</a:rPr>
              <a:t> </a:t>
            </a:r>
            <a:r>
              <a:rPr lang="en-US" sz="1000" dirty="0" err="1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</a:rPr>
              <a:t>fugiat</a:t>
            </a:r>
            <a:r>
              <a:rPr lang="en-US" sz="1000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</a:rPr>
              <a:t> </a:t>
            </a:r>
            <a:r>
              <a:rPr lang="en-US" sz="1000" dirty="0" err="1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</a:rPr>
              <a:t>nulla</a:t>
            </a:r>
            <a:r>
              <a:rPr lang="en-US" sz="1000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</a:rPr>
              <a:t> </a:t>
            </a:r>
            <a:r>
              <a:rPr lang="en-US" sz="1000" dirty="0" err="1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</a:rPr>
              <a:t>pariatur</a:t>
            </a:r>
            <a:r>
              <a:rPr lang="en-US" sz="1000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</a:rPr>
              <a:t>. </a:t>
            </a:r>
            <a:endParaRPr lang="en-US" sz="1000" b="0" i="0" u="none" strike="noStrike" dirty="0">
              <a:solidFill>
                <a:srgbClr val="404040"/>
              </a:solidFill>
              <a:highlight>
                <a:srgbClr val="000000">
                  <a:alpha val="0"/>
                </a:srgbClr>
              </a:highlight>
              <a:latin typeface="Arial"/>
              <a:ea typeface="Stem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7813" y="1139353"/>
            <a:ext cx="2227624" cy="113107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ct val="0"/>
              </a:spcAft>
            </a:pPr>
            <a:r>
              <a:rPr lang="en-US" sz="1000" dirty="0" err="1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</a:rPr>
              <a:t>Excepteur</a:t>
            </a:r>
            <a:r>
              <a:rPr lang="en-US" sz="1000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</a:rPr>
              <a:t> </a:t>
            </a:r>
            <a:r>
              <a:rPr lang="en-US" sz="1000" dirty="0" err="1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</a:rPr>
              <a:t>sint</a:t>
            </a:r>
            <a:r>
              <a:rPr lang="en-US" sz="1000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</a:rPr>
              <a:t> </a:t>
            </a:r>
            <a:r>
              <a:rPr lang="en-US" sz="1000" dirty="0" err="1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</a:rPr>
              <a:t>occaecat</a:t>
            </a:r>
            <a:r>
              <a:rPr lang="en-US" sz="1000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</a:rPr>
              <a:t> </a:t>
            </a:r>
            <a:r>
              <a:rPr lang="en-US" sz="1000" dirty="0" err="1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</a:rPr>
              <a:t>cupidatat</a:t>
            </a:r>
            <a:r>
              <a:rPr lang="en-US" sz="1000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</a:rPr>
              <a:t> non </a:t>
            </a:r>
            <a:r>
              <a:rPr lang="en-US" sz="1000" dirty="0" err="1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</a:rPr>
              <a:t>proident</a:t>
            </a:r>
            <a:r>
              <a:rPr lang="en-US" sz="1000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</a:rPr>
              <a:t>, </a:t>
            </a:r>
            <a:r>
              <a:rPr lang="en-US" sz="1000" dirty="0" err="1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</a:rPr>
              <a:t>sunt</a:t>
            </a:r>
            <a:r>
              <a:rPr lang="en-US" sz="1000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</a:rPr>
              <a:t> in culpa qui </a:t>
            </a:r>
            <a:r>
              <a:rPr lang="en-US" sz="1000" dirty="0" err="1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</a:rPr>
              <a:t>officia</a:t>
            </a:r>
            <a:r>
              <a:rPr lang="en-US" sz="1000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</a:rPr>
              <a:t> </a:t>
            </a:r>
            <a:r>
              <a:rPr lang="en-US" sz="1000" dirty="0" err="1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</a:rPr>
              <a:t>deserunt</a:t>
            </a:r>
            <a:r>
              <a:rPr lang="en-US" sz="1000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</a:rPr>
              <a:t> </a:t>
            </a:r>
            <a:r>
              <a:rPr lang="en-US" sz="1000" dirty="0" err="1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</a:rPr>
              <a:t>mollit</a:t>
            </a:r>
            <a:r>
              <a:rPr lang="en-US" sz="1000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</a:rPr>
              <a:t> </a:t>
            </a:r>
            <a:r>
              <a:rPr lang="en-US" sz="1000" dirty="0" err="1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</a:rPr>
              <a:t>anim</a:t>
            </a:r>
            <a:r>
              <a:rPr lang="en-US" sz="1000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</a:rPr>
              <a:t> id </a:t>
            </a:r>
            <a:r>
              <a:rPr lang="en-US" sz="1000" dirty="0" err="1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</a:rPr>
              <a:t>est</a:t>
            </a:r>
            <a:r>
              <a:rPr lang="en-US" sz="1000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</a:rPr>
              <a:t> </a:t>
            </a:r>
            <a:r>
              <a:rPr lang="en-US" sz="1000" dirty="0" err="1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</a:rPr>
              <a:t>laborum</a:t>
            </a:r>
            <a:r>
              <a:rPr lang="en-US" sz="1000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</a:rPr>
              <a:t>.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23476" y="927407"/>
            <a:ext cx="1192574" cy="0"/>
          </a:xfrm>
          <a:prstGeom prst="line">
            <a:avLst/>
          </a:prstGeom>
          <a:ln w="28575">
            <a:solidFill>
              <a:srgbClr val="00B767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813" y="1719354"/>
            <a:ext cx="2191173" cy="61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92347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4169273" y="1582793"/>
            <a:ext cx="1214641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/>
            <a:r>
              <a:rPr lang="en-US" sz="2700" b="1" i="0" u="none" strike="noStrike">
                <a:solidFill>
                  <a:srgbClr val="8C664D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&gt;2500</a:t>
            </a:r>
            <a:endParaRPr lang="ru-RU" sz="2700" b="1">
              <a:solidFill>
                <a:srgbClr val="8C664D"/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14"/>
            <a:ext cx="2560325" cy="32918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3477" y="2397372"/>
            <a:ext cx="2076810" cy="707886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rtl="0"/>
            <a:r>
              <a:rPr lang="en-US" sz="2000" b="1" i="0" u="none" strike="noStrike" spc="150" dirty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NSTU NETI </a:t>
            </a:r>
          </a:p>
          <a:p>
            <a:pPr rtl="0"/>
            <a:r>
              <a:rPr lang="en-US" sz="2000" b="1" i="0" u="none" strike="noStrike" spc="150" dirty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IN NUMBERS</a:t>
            </a:r>
            <a:endParaRPr lang="ru-RU" sz="1200" b="1" spc="15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3477" y="139947"/>
            <a:ext cx="467085" cy="40011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rtl="0"/>
            <a:r>
              <a:rPr lang="en-US" sz="2000" b="0" i="0" u="none" strike="noStrike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01</a:t>
            </a:r>
            <a:endParaRPr lang="ru-RU" sz="120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25097" y="533744"/>
            <a:ext cx="989653" cy="3077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/>
            <a:r>
              <a:rPr lang="en-US" sz="700" b="1" i="0" u="none" strike="noStrike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FACULTIES </a:t>
            </a:r>
            <a:endParaRPr lang="en-US" sz="700" b="1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  <a:p>
            <a:pPr rtl="0"/>
            <a:r>
              <a:rPr lang="en-US" sz="700" b="1" i="0" u="none" strike="noStrike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AND INSTITUTES</a:t>
            </a:r>
            <a:endParaRPr lang="ru-RU" sz="700" b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74769" y="101815"/>
            <a:ext cx="653931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/>
            <a:r>
              <a:rPr lang="en-US" sz="2800" b="1" i="0" u="none" strike="noStrike">
                <a:solidFill>
                  <a:srgbClr val="8C664D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14</a:t>
            </a:r>
            <a:endParaRPr lang="ru-RU" sz="2800" b="1">
              <a:solidFill>
                <a:srgbClr val="8C664D"/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96212" y="533744"/>
            <a:ext cx="989653" cy="2000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/>
            <a:r>
              <a:rPr lang="en-US" sz="700" b="1" i="0" u="none" strike="noStrike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DEPARTMENTS</a:t>
            </a:r>
            <a:endParaRPr lang="ru-RU" sz="700" b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79121" y="116361"/>
            <a:ext cx="862280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/>
            <a:r>
              <a:rPr lang="en-US" sz="2700" b="1" i="0" u="none" strike="noStrike">
                <a:solidFill>
                  <a:srgbClr val="8C664D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&gt;70</a:t>
            </a:r>
            <a:endParaRPr lang="ru-RU" sz="2700" b="1">
              <a:solidFill>
                <a:srgbClr val="8C664D"/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25098" y="1265425"/>
            <a:ext cx="1051600" cy="2000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/>
            <a:r>
              <a:rPr lang="en-US" sz="700" b="1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LECTURERS AND RESEARCHERS</a:t>
            </a:r>
            <a:endParaRPr lang="ru-RU" sz="7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20012" y="833496"/>
            <a:ext cx="1214641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/>
            <a:r>
              <a:rPr lang="en-US" sz="2800" b="1" i="0" u="none" strike="noStrike">
                <a:solidFill>
                  <a:srgbClr val="8C664D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&gt;1500</a:t>
            </a:r>
            <a:endParaRPr lang="ru-RU" sz="2800" b="1">
              <a:solidFill>
                <a:srgbClr val="8C664D"/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97681" y="1261537"/>
            <a:ext cx="1051600" cy="2000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/>
            <a:r>
              <a:rPr lang="en-US" sz="700" b="1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STUDENTS</a:t>
            </a:r>
            <a:endParaRPr lang="ru-RU" sz="7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80590" y="848151"/>
            <a:ext cx="1603840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/>
            <a:r>
              <a:rPr lang="en-US" sz="2700" b="1" i="0" u="none" strike="noStrike" dirty="0">
                <a:solidFill>
                  <a:srgbClr val="8C664D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&gt;13 000</a:t>
            </a:r>
            <a:endParaRPr lang="ru-RU" sz="2700" b="1" dirty="0">
              <a:solidFill>
                <a:srgbClr val="8C664D"/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27802" y="2002240"/>
            <a:ext cx="1145334" cy="3077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/>
            <a:r>
              <a:rPr lang="en-US" sz="700" b="1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EDUCATIONAL PROGRAMS</a:t>
            </a:r>
            <a:endParaRPr lang="ru-RU" sz="7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729860" y="1570311"/>
            <a:ext cx="1214641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/>
            <a:r>
              <a:rPr lang="en-US" sz="2800" b="1" i="0" u="none" strike="noStrike">
                <a:solidFill>
                  <a:srgbClr val="8C664D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&gt;200</a:t>
            </a:r>
            <a:endParaRPr lang="ru-RU" sz="2800" b="1">
              <a:solidFill>
                <a:srgbClr val="8C664D"/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96211" y="2764405"/>
            <a:ext cx="1145334" cy="2000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/>
            <a:r>
              <a:rPr lang="en-US" sz="700" b="1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STATE-FINANCED SCHOLARSHIPS*</a:t>
            </a:r>
            <a:endParaRPr lang="ru-RU" sz="7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28" name="TextBox 27"/>
          <p:cNvSpPr txBox="1"/>
          <p:nvPr/>
        </p:nvSpPr>
        <p:spPr>
          <a:xfrm rot="-5400000">
            <a:off x="4872772" y="2311494"/>
            <a:ext cx="1647772" cy="18466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/>
            <a:r>
              <a:rPr lang="en-US" sz="600" b="0" i="0" u="none" strike="noStrike" dirty="0">
                <a:solidFill>
                  <a:srgbClr val="A6A6A6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  <a:cs typeface="Arial"/>
              </a:rPr>
              <a:t>* enrolling for </a:t>
            </a:r>
            <a:r>
              <a:rPr lang="en-US" sz="600" b="0" i="0" u="none" strike="noStrike" dirty="0" smtClean="0">
                <a:solidFill>
                  <a:srgbClr val="A6A6A6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  <a:cs typeface="Arial"/>
              </a:rPr>
              <a:t>the 1</a:t>
            </a:r>
            <a:r>
              <a:rPr lang="en-US" sz="600" b="0" i="0" u="none" strike="noStrike" baseline="30000" dirty="0" smtClean="0">
                <a:solidFill>
                  <a:srgbClr val="A6A6A6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  <a:cs typeface="Arial"/>
              </a:rPr>
              <a:t>st</a:t>
            </a:r>
            <a:r>
              <a:rPr lang="en-US" sz="600" b="0" i="0" u="none" strike="noStrike" dirty="0" smtClean="0">
                <a:solidFill>
                  <a:srgbClr val="A6A6A6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  <a:cs typeface="Arial"/>
              </a:rPr>
              <a:t> year </a:t>
            </a:r>
            <a:r>
              <a:rPr lang="en-US" sz="600" b="0" i="0" u="none" strike="noStrike" dirty="0">
                <a:solidFill>
                  <a:srgbClr val="A6A6A6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  <a:cs typeface="Arial"/>
              </a:rPr>
              <a:t>of study</a:t>
            </a:r>
            <a:endParaRPr lang="ru-RU" sz="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Stem" panose="020B0503020203020204" pitchFamily="34" charset="-52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726535" y="2758679"/>
            <a:ext cx="1517537" cy="3077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>
              <a:spcAft>
                <a:spcPct val="0"/>
              </a:spcAft>
            </a:pPr>
            <a:r>
              <a:rPr lang="en-US" sz="700" b="1" i="0" u="none" strike="noStrike" cap="all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educational programs </a:t>
            </a:r>
            <a:r>
              <a:rPr lang="ru-RU" sz="700" b="1" i="0" u="none" strike="noStrike" cap="all" dirty="0" smtClean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/>
            </a:r>
            <a:br>
              <a:rPr lang="ru-RU" sz="700" b="1" i="0" u="none" strike="noStrike" cap="all" dirty="0" smtClean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</a:br>
            <a:r>
              <a:rPr lang="en-US" sz="700" b="1" i="0" u="none" strike="noStrike" cap="all" dirty="0" smtClean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with </a:t>
            </a:r>
            <a:r>
              <a:rPr lang="en-US" sz="700" b="1" i="0" u="none" strike="noStrike" cap="all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professional </a:t>
            </a:r>
            <a:r>
              <a:rPr lang="ru-RU" sz="700" b="1" i="0" u="none" strike="noStrike" cap="all" dirty="0" smtClean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/>
            </a:r>
            <a:br>
              <a:rPr lang="ru-RU" sz="700" b="1" i="0" u="none" strike="noStrike" cap="all" dirty="0" smtClean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</a:br>
            <a:r>
              <a:rPr lang="en-US" sz="700" b="1" i="0" u="none" strike="noStrike" cap="all" dirty="0" smtClean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and </a:t>
            </a:r>
            <a:r>
              <a:rPr lang="en-US" sz="700" b="1" i="0" u="none" strike="noStrike" cap="all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public accreditation</a:t>
            </a:r>
            <a:endParaRPr lang="ru-RU" sz="1100" b="1" cap="all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673829" y="2335159"/>
            <a:ext cx="654872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/>
            <a:r>
              <a:rPr lang="en-US" sz="2800" b="1" i="0" u="none" strike="noStrike">
                <a:solidFill>
                  <a:srgbClr val="8C664D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12</a:t>
            </a:r>
            <a:endParaRPr lang="ru-RU" sz="2800" b="1">
              <a:solidFill>
                <a:srgbClr val="8C664D"/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79121" y="2344816"/>
            <a:ext cx="1277099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/>
            <a:r>
              <a:rPr lang="en-US" sz="2700" b="1" i="0" u="none" strike="noStrike" dirty="0">
                <a:solidFill>
                  <a:srgbClr val="8C664D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&gt;2000</a:t>
            </a:r>
            <a:endParaRPr lang="ru-RU" sz="2700" b="1" dirty="0">
              <a:solidFill>
                <a:srgbClr val="8C664D"/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96211" y="1999403"/>
            <a:ext cx="1806409" cy="2000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/>
            <a:r>
              <a:rPr lang="en-US" sz="700" b="1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FOREIGN STUDENTS</a:t>
            </a:r>
            <a:endParaRPr lang="ru-RU" sz="7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85535082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Рисунок 4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"/>
            <a:ext cx="2560320" cy="32918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3477" y="2397372"/>
            <a:ext cx="2392307" cy="707886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rtl="0"/>
            <a:r>
              <a:rPr lang="en-US" sz="2000" b="1" i="0" u="none" strike="noStrike" spc="150" dirty="0" smtClean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FACULTIES</a:t>
            </a:r>
            <a:r>
              <a:rPr lang="ru-RU" sz="2000" b="1" i="0" u="none" strike="noStrike" spc="150" dirty="0" smtClean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 </a:t>
            </a:r>
            <a:r>
              <a:rPr lang="en-US" sz="2000" b="1" i="0" u="none" strike="noStrike" spc="150" dirty="0" smtClean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AND </a:t>
            </a:r>
            <a:r>
              <a:rPr lang="en-US" sz="2000" b="1" i="0" u="none" strike="noStrike" spc="150" dirty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INSTITUTES</a:t>
            </a:r>
            <a:endParaRPr lang="ru-RU" sz="1200" b="1" spc="15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3477" y="139947"/>
            <a:ext cx="467085" cy="40011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rtl="0"/>
            <a:r>
              <a:rPr lang="en-US" sz="2000" b="0" i="0" u="none" strike="noStrike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02</a:t>
            </a:r>
            <a:endParaRPr lang="ru-RU" sz="120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29029" y="163789"/>
            <a:ext cx="2938345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/>
            <a:r>
              <a:rPr lang="en-US" sz="1800" b="1" i="0" u="none" strike="noStrike" spc="150">
                <a:solidFill>
                  <a:srgbClr val="00B767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FACULTIES:</a:t>
            </a:r>
            <a:endParaRPr lang="ru-RU" sz="1800" b="1" spc="150">
              <a:solidFill>
                <a:srgbClr val="00B767"/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709978" y="2313055"/>
            <a:ext cx="2938345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/>
            <a:r>
              <a:rPr lang="en-US" sz="1800" b="1" i="0" u="none" strike="noStrike" spc="150">
                <a:solidFill>
                  <a:srgbClr val="FFAB0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INSTITUTES:</a:t>
            </a:r>
            <a:endParaRPr lang="ru-RU" sz="1800" b="1" spc="150">
              <a:solidFill>
                <a:srgbClr val="FFAB00"/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817813" y="2730579"/>
            <a:ext cx="64136" cy="64136"/>
          </a:xfrm>
          <a:prstGeom prst="rect">
            <a:avLst/>
          </a:prstGeom>
          <a:solidFill>
            <a:srgbClr val="FF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2873277" y="2613740"/>
            <a:ext cx="2085117" cy="4388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>
              <a:lnSpc>
                <a:spcPct val="150000"/>
              </a:lnSpc>
            </a:pPr>
            <a:r>
              <a:rPr lang="en-US" sz="800" b="1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Social technologies</a:t>
            </a:r>
          </a:p>
          <a:p>
            <a:pPr rtl="0">
              <a:lnSpc>
                <a:spcPct val="150000"/>
              </a:lnSpc>
            </a:pPr>
            <a:r>
              <a:rPr lang="en-US" sz="800" b="1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Distance Learning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2817813" y="2918936"/>
            <a:ext cx="64136" cy="64136"/>
          </a:xfrm>
          <a:prstGeom prst="rect">
            <a:avLst/>
          </a:prstGeom>
          <a:solidFill>
            <a:srgbClr val="FF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826485" y="523337"/>
            <a:ext cx="64136" cy="64136"/>
          </a:xfrm>
          <a:prstGeom prst="rect">
            <a:avLst/>
          </a:prstGeom>
          <a:solidFill>
            <a:srgbClr val="00B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>
              <a:solidFill>
                <a:srgbClr val="00B767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81949" y="431227"/>
            <a:ext cx="2775046" cy="19661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>
              <a:lnSpc>
                <a:spcPts val="1200"/>
              </a:lnSpc>
            </a:pPr>
            <a:r>
              <a:rPr lang="en-US" sz="800" b="1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Automation and Computer Engineering</a:t>
            </a:r>
          </a:p>
          <a:p>
            <a:pPr rtl="0">
              <a:lnSpc>
                <a:spcPts val="1200"/>
              </a:lnSpc>
            </a:pPr>
            <a:r>
              <a:rPr lang="en-US" sz="800" b="1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Aircraft Engineering</a:t>
            </a:r>
          </a:p>
          <a:p>
            <a:pPr rtl="0">
              <a:lnSpc>
                <a:spcPts val="1200"/>
              </a:lnSpc>
            </a:pPr>
            <a:r>
              <a:rPr lang="en-US" sz="800" b="1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Mechanical Engineering and Technologies</a:t>
            </a:r>
          </a:p>
          <a:p>
            <a:pPr rtl="0">
              <a:lnSpc>
                <a:spcPts val="1200"/>
              </a:lnSpc>
            </a:pPr>
            <a:r>
              <a:rPr lang="en-US" sz="800" b="1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Mechatronics and Automation</a:t>
            </a:r>
          </a:p>
          <a:p>
            <a:pPr rtl="0">
              <a:lnSpc>
                <a:spcPts val="1200"/>
              </a:lnSpc>
            </a:pPr>
            <a:r>
              <a:rPr lang="en-US" sz="800" b="1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Applied Mathematics and Computer Science</a:t>
            </a:r>
          </a:p>
          <a:p>
            <a:pPr rtl="0">
              <a:lnSpc>
                <a:spcPts val="1200"/>
              </a:lnSpc>
            </a:pPr>
            <a:r>
              <a:rPr lang="en-US" sz="800" b="1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Radio Engineering and Electronics</a:t>
            </a:r>
          </a:p>
          <a:p>
            <a:pPr rtl="0">
              <a:lnSpc>
                <a:spcPts val="1200"/>
              </a:lnSpc>
            </a:pPr>
            <a:r>
              <a:rPr lang="en-US" sz="800" b="1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Physical Engineering</a:t>
            </a:r>
          </a:p>
          <a:p>
            <a:pPr rtl="0">
              <a:lnSpc>
                <a:spcPts val="1200"/>
              </a:lnSpc>
            </a:pPr>
            <a:r>
              <a:rPr lang="en-US" sz="800" b="1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Power Engineering</a:t>
            </a:r>
          </a:p>
          <a:p>
            <a:pPr rtl="0">
              <a:lnSpc>
                <a:spcPts val="1200"/>
              </a:lnSpc>
            </a:pPr>
            <a:r>
              <a:rPr lang="en-US" sz="800" b="1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Business</a:t>
            </a:r>
          </a:p>
          <a:p>
            <a:pPr rtl="0">
              <a:lnSpc>
                <a:spcPts val="1200"/>
              </a:lnSpc>
            </a:pPr>
            <a:r>
              <a:rPr lang="en-US" sz="800" b="1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Humanities </a:t>
            </a:r>
          </a:p>
          <a:p>
            <a:pPr rtl="0">
              <a:lnSpc>
                <a:spcPts val="1200"/>
              </a:lnSpc>
            </a:pPr>
            <a:r>
              <a:rPr lang="en-US" sz="800" b="1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Professional Development</a:t>
            </a:r>
          </a:p>
          <a:p>
            <a:pPr rtl="0">
              <a:lnSpc>
                <a:spcPts val="1200"/>
              </a:lnSpc>
            </a:pPr>
            <a:r>
              <a:rPr lang="en-US" sz="800" b="1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People's (For Senior Citizens)</a:t>
            </a:r>
            <a:endParaRPr lang="ru-RU" sz="8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  <a:p>
            <a:pPr>
              <a:lnSpc>
                <a:spcPct val="150000"/>
              </a:lnSpc>
            </a:pPr>
            <a:endParaRPr lang="ru-RU" sz="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826485" y="675273"/>
            <a:ext cx="64136" cy="64136"/>
          </a:xfrm>
          <a:prstGeom prst="rect">
            <a:avLst/>
          </a:prstGeom>
          <a:solidFill>
            <a:srgbClr val="00B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>
              <a:solidFill>
                <a:srgbClr val="00B767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826485" y="824022"/>
            <a:ext cx="64136" cy="64136"/>
          </a:xfrm>
          <a:prstGeom prst="rect">
            <a:avLst/>
          </a:prstGeom>
          <a:solidFill>
            <a:srgbClr val="00B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>
              <a:solidFill>
                <a:srgbClr val="00B767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826485" y="984028"/>
            <a:ext cx="64136" cy="64136"/>
          </a:xfrm>
          <a:prstGeom prst="rect">
            <a:avLst/>
          </a:prstGeom>
          <a:solidFill>
            <a:srgbClr val="00B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>
              <a:solidFill>
                <a:srgbClr val="00B767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826485" y="1142467"/>
            <a:ext cx="64136" cy="64136"/>
          </a:xfrm>
          <a:prstGeom prst="rect">
            <a:avLst/>
          </a:prstGeom>
          <a:solidFill>
            <a:srgbClr val="00B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>
              <a:solidFill>
                <a:srgbClr val="00B767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826485" y="1281432"/>
            <a:ext cx="64136" cy="64136"/>
          </a:xfrm>
          <a:prstGeom prst="rect">
            <a:avLst/>
          </a:prstGeom>
          <a:solidFill>
            <a:srgbClr val="00B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>
              <a:solidFill>
                <a:srgbClr val="00B767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826485" y="1449575"/>
            <a:ext cx="64136" cy="64136"/>
          </a:xfrm>
          <a:prstGeom prst="rect">
            <a:avLst/>
          </a:prstGeom>
          <a:solidFill>
            <a:srgbClr val="00B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>
              <a:solidFill>
                <a:srgbClr val="00B767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826485" y="1586906"/>
            <a:ext cx="64136" cy="64136"/>
          </a:xfrm>
          <a:prstGeom prst="rect">
            <a:avLst/>
          </a:prstGeom>
          <a:solidFill>
            <a:srgbClr val="00B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>
              <a:solidFill>
                <a:srgbClr val="00B767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826485" y="1743195"/>
            <a:ext cx="64136" cy="64136"/>
          </a:xfrm>
          <a:prstGeom prst="rect">
            <a:avLst/>
          </a:prstGeom>
          <a:solidFill>
            <a:srgbClr val="00B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>
              <a:solidFill>
                <a:srgbClr val="00B767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826485" y="1890750"/>
            <a:ext cx="64136" cy="64136"/>
          </a:xfrm>
          <a:prstGeom prst="rect">
            <a:avLst/>
          </a:prstGeom>
          <a:solidFill>
            <a:srgbClr val="00B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>
              <a:solidFill>
                <a:srgbClr val="00B767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826485" y="2042701"/>
            <a:ext cx="64136" cy="64136"/>
          </a:xfrm>
          <a:prstGeom prst="rect">
            <a:avLst/>
          </a:prstGeom>
          <a:solidFill>
            <a:srgbClr val="00B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>
              <a:solidFill>
                <a:srgbClr val="00B767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826485" y="2200727"/>
            <a:ext cx="64136" cy="64136"/>
          </a:xfrm>
          <a:prstGeom prst="rect">
            <a:avLst/>
          </a:prstGeom>
          <a:solidFill>
            <a:srgbClr val="00B7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>
              <a:solidFill>
                <a:srgbClr val="00B7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03321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"/>
            <a:ext cx="2560320" cy="32918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3477" y="2397372"/>
            <a:ext cx="2194870" cy="707886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rtl="0"/>
            <a:r>
              <a:rPr lang="en-US" sz="2000" b="1" i="0" u="none" strike="noStrike" spc="15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PRIORITY</a:t>
            </a:r>
          </a:p>
          <a:p>
            <a:pPr rtl="0"/>
            <a:r>
              <a:rPr lang="en-US" sz="2000" b="1" i="0" u="none" strike="noStrike" spc="15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2030</a:t>
            </a:r>
            <a:endParaRPr lang="ru-RU" sz="1200" b="1" spc="15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3477" y="139947"/>
            <a:ext cx="467085" cy="40011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rtl="0"/>
            <a:r>
              <a:rPr lang="en-US" sz="2000" b="0" i="0" u="none" strike="noStrike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03</a:t>
            </a:r>
            <a:endParaRPr lang="ru-RU" sz="120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20753" y="139946"/>
            <a:ext cx="3147235" cy="9242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>
              <a:spcAft>
                <a:spcPct val="0"/>
              </a:spcAft>
            </a:pPr>
            <a:r>
              <a:rPr lang="en-US" sz="1800" b="1" i="0" u="none" strike="noStrike" dirty="0">
                <a:solidFill>
                  <a:srgbClr val="3B3838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  <a:cs typeface="Arial"/>
              </a:rPr>
              <a:t>NSTU NETI</a:t>
            </a:r>
            <a:r>
              <a:rPr lang="en-US" sz="1200" b="0" i="0" u="none" strike="noStrike" dirty="0">
                <a:solidFill>
                  <a:srgbClr val="3B3838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  <a:cs typeface="Arial"/>
              </a:rPr>
              <a:t> </a:t>
            </a:r>
            <a:r>
              <a:rPr lang="en-US" sz="1800" b="1" i="0" u="none" strike="noStrike" dirty="0">
                <a:solidFill>
                  <a:srgbClr val="3B3838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  <a:cs typeface="Arial"/>
              </a:rPr>
              <a:t>is a participant</a:t>
            </a:r>
            <a:r>
              <a:rPr lang="en-US" sz="1200" b="0" i="0" u="none" strike="noStrike" dirty="0">
                <a:solidFill>
                  <a:srgbClr val="3B3838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  <a:cs typeface="Arial"/>
              </a:rPr>
              <a:t> </a:t>
            </a:r>
            <a:endParaRPr lang="en-US" sz="1200" b="0" i="0" u="none" strike="noStrike" dirty="0" smtClean="0">
              <a:solidFill>
                <a:srgbClr val="3B3838"/>
              </a:solidFill>
              <a:highlight>
                <a:srgbClr val="000000">
                  <a:alpha val="0"/>
                </a:srgbClr>
              </a:highlight>
              <a:latin typeface="Arial"/>
              <a:ea typeface="Stem"/>
              <a:cs typeface="Arial"/>
            </a:endParaRPr>
          </a:p>
          <a:p>
            <a:pPr rtl="0">
              <a:spcAft>
                <a:spcPct val="0"/>
              </a:spcAft>
            </a:pPr>
            <a:r>
              <a:rPr lang="en-US" sz="1200" b="0" i="0" u="none" strike="noStrike" dirty="0" smtClean="0">
                <a:solidFill>
                  <a:srgbClr val="3B3838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  <a:cs typeface="Arial"/>
              </a:rPr>
              <a:t>of </a:t>
            </a:r>
            <a:r>
              <a:rPr lang="en-US" sz="1200" b="0" i="0" u="none" strike="noStrike" dirty="0">
                <a:solidFill>
                  <a:srgbClr val="3B3838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  <a:cs typeface="Arial"/>
              </a:rPr>
              <a:t>the state federal program </a:t>
            </a:r>
            <a:endParaRPr lang="ru-RU" sz="1200" b="0" i="0" u="none" strike="noStrike" dirty="0" smtClean="0">
              <a:solidFill>
                <a:srgbClr val="3B3838"/>
              </a:solidFill>
              <a:highlight>
                <a:srgbClr val="000000">
                  <a:alpha val="0"/>
                </a:srgbClr>
              </a:highlight>
              <a:latin typeface="Arial"/>
              <a:ea typeface="Stem"/>
              <a:cs typeface="Arial"/>
            </a:endParaRPr>
          </a:p>
          <a:p>
            <a:pPr rtl="0">
              <a:spcAft>
                <a:spcPct val="0"/>
              </a:spcAft>
            </a:pPr>
            <a:r>
              <a:rPr lang="en-US" sz="1200" b="0" i="0" u="none" strike="noStrike" dirty="0" smtClean="0">
                <a:solidFill>
                  <a:srgbClr val="3B3838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  <a:cs typeface="Arial"/>
              </a:rPr>
              <a:t>"</a:t>
            </a:r>
            <a:r>
              <a:rPr lang="en-US" sz="1200" b="0" i="0" u="none" strike="noStrike" dirty="0">
                <a:solidFill>
                  <a:srgbClr val="3B3838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  <a:cs typeface="Arial"/>
              </a:rPr>
              <a:t>Priority 2030"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Stem" panose="020B0503020203020204" pitchFamily="34" charset="-52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68613" y="1581945"/>
            <a:ext cx="3033712" cy="17656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>
              <a:spcAft>
                <a:spcPct val="0"/>
              </a:spcAft>
            </a:pPr>
            <a:r>
              <a:rPr lang="en-US" sz="800" b="1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  <a:cs typeface="Arial"/>
              </a:rPr>
              <a:t>Power electronics </a:t>
            </a:r>
            <a:r>
              <a:rPr lang="en-US" sz="800" b="1" i="0" u="none" strike="noStrike" dirty="0" smtClean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  <a:cs typeface="Arial"/>
              </a:rPr>
              <a:t>and </a:t>
            </a:r>
            <a:r>
              <a:rPr lang="en-US" sz="800" b="1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  <a:cs typeface="Arial"/>
              </a:rPr>
              <a:t>smart energy</a:t>
            </a:r>
          </a:p>
          <a:p>
            <a:pPr rtl="0">
              <a:spcAft>
                <a:spcPct val="0"/>
              </a:spcAft>
            </a:pPr>
            <a:r>
              <a:rPr lang="en-US" sz="700" b="0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  <a:cs typeface="Arial"/>
              </a:rPr>
              <a:t>Supervisor: </a:t>
            </a:r>
            <a:r>
              <a:rPr lang="en-US" sz="700" b="0" i="0" u="none" strike="noStrike" dirty="0" err="1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  <a:cs typeface="Arial"/>
              </a:rPr>
              <a:t>Kharitonov</a:t>
            </a:r>
            <a:r>
              <a:rPr lang="en-US" sz="700" b="0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  <a:cs typeface="Arial"/>
              </a:rPr>
              <a:t> S. A., Doctor of Sciences </a:t>
            </a:r>
            <a:r>
              <a:rPr lang="en-US" sz="700" b="0" i="0" u="none" strike="noStrike" dirty="0" smtClean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  <a:cs typeface="Arial"/>
              </a:rPr>
              <a:t/>
            </a:r>
            <a:br>
              <a:rPr lang="en-US" sz="700" b="0" i="0" u="none" strike="noStrike" dirty="0" smtClean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  <a:cs typeface="Arial"/>
              </a:rPr>
            </a:br>
            <a:r>
              <a:rPr lang="en-US" sz="700" b="0" i="0" u="none" strike="noStrike" dirty="0" smtClean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  <a:cs typeface="Arial"/>
              </a:rPr>
              <a:t>(</a:t>
            </a:r>
            <a:r>
              <a:rPr lang="en-US" sz="700" b="0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  <a:cs typeface="Arial"/>
              </a:rPr>
              <a:t>Engineering), Professor </a:t>
            </a:r>
            <a:endParaRPr lang="en-US" sz="7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Stem" panose="020B0503020203020204" pitchFamily="34" charset="-52"/>
              <a:cs typeface="Arial" panose="020B0604020202020204" pitchFamily="34" charset="0"/>
            </a:endParaRPr>
          </a:p>
          <a:p>
            <a:pPr>
              <a:spcAft>
                <a:spcPct val="0"/>
              </a:spcAft>
            </a:pPr>
            <a:endParaRPr lang="ru-RU" sz="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Stem" panose="020B0503020203020204" pitchFamily="34" charset="-52"/>
              <a:cs typeface="Arial" panose="020B0604020202020204" pitchFamily="34" charset="0"/>
            </a:endParaRPr>
          </a:p>
          <a:p>
            <a:pPr rtl="0">
              <a:spcAft>
                <a:spcPct val="0"/>
              </a:spcAft>
            </a:pPr>
            <a:r>
              <a:rPr lang="en-US" sz="800" b="1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  <a:cs typeface="Arial"/>
              </a:rPr>
              <a:t>Novel materials </a:t>
            </a:r>
            <a:r>
              <a:rPr lang="en-US" sz="800" b="1" i="0" u="none" strike="noStrike" dirty="0" smtClean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  <a:cs typeface="Arial"/>
              </a:rPr>
              <a:t>for </a:t>
            </a:r>
            <a:r>
              <a:rPr lang="en-US" sz="800" b="1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  <a:cs typeface="Arial"/>
              </a:rPr>
              <a:t>breakthrough technologies</a:t>
            </a:r>
          </a:p>
          <a:p>
            <a:pPr rtl="0">
              <a:spcAft>
                <a:spcPct val="0"/>
              </a:spcAft>
            </a:pPr>
            <a:r>
              <a:rPr lang="en-US" sz="700" b="0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  <a:cs typeface="Arial"/>
              </a:rPr>
              <a:t>Supervisor: </a:t>
            </a:r>
            <a:r>
              <a:rPr lang="en-US" sz="700" b="0" i="0" u="none" strike="noStrike" dirty="0" err="1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  <a:cs typeface="Arial"/>
              </a:rPr>
              <a:t>Tyurin</a:t>
            </a:r>
            <a:r>
              <a:rPr lang="en-US" sz="700" b="0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  <a:cs typeface="Arial"/>
              </a:rPr>
              <a:t> A.G., Candidate of Sciences </a:t>
            </a:r>
            <a:r>
              <a:rPr lang="en-US" sz="700" b="0" i="0" u="none" strike="noStrike" dirty="0" smtClean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  <a:cs typeface="Arial"/>
              </a:rPr>
              <a:t/>
            </a:r>
            <a:br>
              <a:rPr lang="en-US" sz="700" b="0" i="0" u="none" strike="noStrike" dirty="0" smtClean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  <a:cs typeface="Arial"/>
              </a:rPr>
            </a:br>
            <a:r>
              <a:rPr lang="en-US" sz="700" b="0" i="0" u="none" strike="noStrike" dirty="0" smtClean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  <a:cs typeface="Arial"/>
              </a:rPr>
              <a:t>(</a:t>
            </a:r>
            <a:r>
              <a:rPr lang="en-US" sz="700" b="0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  <a:cs typeface="Arial"/>
              </a:rPr>
              <a:t>Engineering), Associate Professor </a:t>
            </a:r>
            <a:r>
              <a:rPr lang="en-US" sz="700" b="0" i="0" u="none" strike="noStrike" dirty="0" smtClean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  <a:cs typeface="Arial"/>
              </a:rPr>
              <a:t> </a:t>
            </a:r>
            <a:endParaRPr lang="en-US" sz="7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Stem" panose="020B0503020203020204" pitchFamily="34" charset="-52"/>
              <a:cs typeface="Arial" panose="020B0604020202020204" pitchFamily="34" charset="0"/>
            </a:endParaRPr>
          </a:p>
          <a:p>
            <a:pPr>
              <a:spcAft>
                <a:spcPct val="0"/>
              </a:spcAft>
            </a:pPr>
            <a:endParaRPr lang="en-US" sz="8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Stem" panose="020B0503020203020204" pitchFamily="34" charset="-52"/>
              <a:cs typeface="Arial" panose="020B0604020202020204" pitchFamily="34" charset="0"/>
            </a:endParaRPr>
          </a:p>
          <a:p>
            <a:pPr rtl="0">
              <a:spcAft>
                <a:spcPct val="0"/>
              </a:spcAft>
            </a:pPr>
            <a:r>
              <a:rPr lang="en-US" sz="800" b="1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  <a:cs typeface="Arial"/>
              </a:rPr>
              <a:t>New engineering solutions </a:t>
            </a:r>
            <a:r>
              <a:rPr lang="en-US" sz="800" b="1" i="0" u="none" strike="noStrike" dirty="0" smtClean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  <a:cs typeface="Arial"/>
              </a:rPr>
              <a:t>and </a:t>
            </a:r>
            <a:r>
              <a:rPr lang="en-US" sz="800" b="1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  <a:cs typeface="Arial"/>
              </a:rPr>
              <a:t>artificial intelligence </a:t>
            </a:r>
            <a:endParaRPr lang="en-US" sz="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Stem" panose="020B0503020203020204" pitchFamily="34" charset="-52"/>
              <a:cs typeface="Arial" panose="020B0604020202020204" pitchFamily="34" charset="0"/>
            </a:endParaRPr>
          </a:p>
          <a:p>
            <a:pPr rtl="0">
              <a:spcAft>
                <a:spcPct val="0"/>
              </a:spcAft>
            </a:pPr>
            <a:r>
              <a:rPr lang="en-US" sz="800" b="1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  <a:cs typeface="Arial"/>
              </a:rPr>
              <a:t>for biomedicine</a:t>
            </a:r>
          </a:p>
          <a:p>
            <a:pPr rtl="0">
              <a:spcAft>
                <a:spcPct val="0"/>
              </a:spcAft>
            </a:pPr>
            <a:r>
              <a:rPr lang="en-US" sz="700" b="0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  <a:cs typeface="Arial"/>
              </a:rPr>
              <a:t>Head: </a:t>
            </a:r>
            <a:r>
              <a:rPr lang="en-US" sz="700" b="0" i="0" u="none" strike="noStrike" dirty="0" err="1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  <a:cs typeface="Arial"/>
              </a:rPr>
              <a:t>Bayanov</a:t>
            </a:r>
            <a:r>
              <a:rPr lang="en-US" sz="700" b="0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  <a:cs typeface="Arial"/>
              </a:rPr>
              <a:t> E.V., Candidate of Sciences </a:t>
            </a:r>
            <a:r>
              <a:rPr lang="en-US" sz="700" b="0" i="0" u="none" strike="noStrike" dirty="0" smtClean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  <a:cs typeface="Arial"/>
              </a:rPr>
              <a:t/>
            </a:r>
            <a:br>
              <a:rPr lang="en-US" sz="700" b="0" i="0" u="none" strike="noStrike" dirty="0" smtClean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  <a:cs typeface="Arial"/>
              </a:rPr>
            </a:br>
            <a:r>
              <a:rPr lang="en-US" sz="700" b="0" i="0" u="none" strike="noStrike" dirty="0" smtClean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  <a:cs typeface="Arial"/>
              </a:rPr>
              <a:t>(</a:t>
            </a:r>
            <a:r>
              <a:rPr lang="en-US" sz="700" b="0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  <a:cs typeface="Arial"/>
              </a:rPr>
              <a:t>Physics and Mathematics)</a:t>
            </a:r>
            <a:endParaRPr lang="ru-RU" sz="7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Stem" panose="020B0503020203020204" pitchFamily="34" charset="-5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29029" y="1222112"/>
            <a:ext cx="2938345" cy="27516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>
              <a:spcAft>
                <a:spcPct val="0"/>
              </a:spcAft>
            </a:pPr>
            <a:r>
              <a:rPr lang="en-US" sz="1200" b="1" i="0" u="none" strike="noStrike" dirty="0">
                <a:solidFill>
                  <a:srgbClr val="143F82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  <a:cs typeface="Arial"/>
              </a:rPr>
              <a:t>Strategic projects:</a:t>
            </a:r>
            <a:endParaRPr lang="ru-RU" sz="1600" b="1" dirty="0">
              <a:solidFill>
                <a:srgbClr val="143F82"/>
              </a:solidFill>
              <a:latin typeface="Arial" panose="020B0604020202020204" pitchFamily="34" charset="0"/>
              <a:ea typeface="Stem" panose="020B0503020203020204" pitchFamily="34" charset="-52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17813" y="1669679"/>
            <a:ext cx="64136" cy="64136"/>
          </a:xfrm>
          <a:prstGeom prst="rect">
            <a:avLst/>
          </a:prstGeom>
          <a:solidFill>
            <a:srgbClr val="143F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17813" y="2134417"/>
            <a:ext cx="64136" cy="64136"/>
          </a:xfrm>
          <a:prstGeom prst="rect">
            <a:avLst/>
          </a:prstGeom>
          <a:solidFill>
            <a:srgbClr val="143F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17813" y="2567087"/>
            <a:ext cx="64136" cy="64136"/>
          </a:xfrm>
          <a:prstGeom prst="rect">
            <a:avLst/>
          </a:prstGeom>
          <a:solidFill>
            <a:srgbClr val="143F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90030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3476" y="139947"/>
            <a:ext cx="3884973" cy="40011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rtl="0"/>
            <a:r>
              <a:rPr lang="en-US" sz="2000" b="1" i="0" u="none" strike="noStrike" spc="150">
                <a:solidFill>
                  <a:srgbClr val="262626"/>
                </a:solidFill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RESEARCH PROJECTS</a:t>
            </a:r>
            <a:endParaRPr lang="ru-RU" sz="1200" b="1" spc="15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16177" y="139947"/>
            <a:ext cx="467085" cy="40011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rtl="0"/>
            <a:r>
              <a:rPr lang="en-US" sz="2000" b="0" i="0" u="none" strike="noStrike">
                <a:solidFill>
                  <a:srgbClr val="262626"/>
                </a:solidFill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04</a:t>
            </a:r>
            <a:endParaRPr lang="ru-RU" sz="120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76" y="1992579"/>
            <a:ext cx="4083231" cy="9283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8113" y="816644"/>
            <a:ext cx="1938337" cy="8993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>
              <a:lnSpc>
                <a:spcPct val="107000"/>
              </a:lnSpc>
              <a:spcAft>
                <a:spcPts val="800"/>
              </a:spcAft>
            </a:pPr>
            <a:r>
              <a:rPr lang="en-US" sz="700" b="1" i="0" u="none" strike="noStrike" dirty="0">
                <a:solidFill>
                  <a:srgbClr val="262626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Calibri"/>
                <a:cs typeface="Arial"/>
              </a:rPr>
              <a:t>NSTU NETI is a historically established center of excellence in the development and implementation of technologies. </a:t>
            </a:r>
            <a:r>
              <a:rPr lang="ru-RU" sz="700" b="1" i="0" u="none" strike="noStrike" dirty="0" smtClean="0">
                <a:solidFill>
                  <a:srgbClr val="262626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Calibri"/>
                <a:cs typeface="Arial"/>
              </a:rPr>
              <a:t/>
            </a:r>
            <a:br>
              <a:rPr lang="ru-RU" sz="700" b="1" i="0" u="none" strike="noStrike" dirty="0" smtClean="0">
                <a:solidFill>
                  <a:srgbClr val="262626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Calibri"/>
                <a:cs typeface="Arial"/>
              </a:rPr>
            </a:br>
            <a:r>
              <a:rPr lang="en-US" sz="700" b="0" i="0" u="none" strike="noStrike" dirty="0" smtClean="0">
                <a:solidFill>
                  <a:srgbClr val="262626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Calibri"/>
                <a:cs typeface="Arial"/>
              </a:rPr>
              <a:t>This </a:t>
            </a:r>
            <a:r>
              <a:rPr lang="en-US" sz="700" b="0" i="0" u="none" strike="noStrike" dirty="0">
                <a:solidFill>
                  <a:srgbClr val="262626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Calibri"/>
                <a:cs typeface="Arial"/>
              </a:rPr>
              <a:t>became possible due to the formation of an expert community with exceptional technological competencies. </a:t>
            </a:r>
            <a:endParaRPr lang="ru-RU" sz="7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42957" y="816644"/>
            <a:ext cx="2063750" cy="8993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>
              <a:lnSpc>
                <a:spcPct val="107000"/>
              </a:lnSpc>
              <a:spcAft>
                <a:spcPts val="800"/>
              </a:spcAft>
            </a:pPr>
            <a:r>
              <a:rPr lang="en-US" sz="7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  <a:ea typeface="Calibri"/>
                <a:cs typeface="Arial"/>
              </a:rPr>
              <a:t>These competencies are developed in the leading research schools of the university, implemented in large-scale research and development projects, joint work with industrial partners, and honed in educational programs.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78158" y="816644"/>
            <a:ext cx="1373368" cy="7757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>
              <a:lnSpc>
                <a:spcPct val="107000"/>
              </a:lnSpc>
              <a:spcAft>
                <a:spcPts val="800"/>
              </a:spcAft>
            </a:pPr>
            <a:r>
              <a:rPr lang="en-US" sz="700" b="1" i="0" u="none" strike="noStrike" dirty="0">
                <a:highlight>
                  <a:srgbClr val="000000">
                    <a:alpha val="0"/>
                  </a:srgbClr>
                </a:highlight>
                <a:latin typeface="Arial"/>
                <a:ea typeface="Calibri"/>
                <a:cs typeface="Arial"/>
              </a:rPr>
              <a:t>Position of NSTU NETI: </a:t>
            </a:r>
            <a:r>
              <a:rPr lang="ru-RU" sz="700" b="1" i="0" u="none" strike="noStrike" dirty="0" smtClean="0">
                <a:highlight>
                  <a:srgbClr val="000000">
                    <a:alpha val="0"/>
                  </a:srgbClr>
                </a:highlight>
                <a:latin typeface="Arial"/>
                <a:ea typeface="Calibri"/>
                <a:cs typeface="Arial"/>
              </a:rPr>
              <a:t/>
            </a:r>
            <a:br>
              <a:rPr lang="ru-RU" sz="700" b="1" i="0" u="none" strike="noStrike" dirty="0" smtClean="0">
                <a:highlight>
                  <a:srgbClr val="000000">
                    <a:alpha val="0"/>
                  </a:srgbClr>
                </a:highlight>
                <a:latin typeface="Arial"/>
                <a:ea typeface="Calibri"/>
                <a:cs typeface="Arial"/>
              </a:rPr>
            </a:br>
            <a:r>
              <a:rPr lang="en-US" sz="700" b="0" i="0" u="none" strike="noStrike" dirty="0" smtClean="0">
                <a:highlight>
                  <a:srgbClr val="000000">
                    <a:alpha val="0"/>
                  </a:srgbClr>
                </a:highlight>
                <a:latin typeface="Arial"/>
                <a:ea typeface="Calibri"/>
                <a:cs typeface="Arial"/>
              </a:rPr>
              <a:t>A </a:t>
            </a:r>
            <a:r>
              <a:rPr lang="en-US" sz="7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  <a:ea typeface="Calibri"/>
                <a:cs typeface="Arial"/>
              </a:rPr>
              <a:t>community of expert practitioners seeking</a:t>
            </a:r>
            <a:br>
              <a:rPr lang="en-US" sz="7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  <a:ea typeface="Calibri"/>
                <a:cs typeface="Arial"/>
              </a:rPr>
            </a:br>
            <a:r>
              <a:rPr lang="en-US" sz="700" b="0" i="0" u="none" strike="noStrike" dirty="0" smtClean="0">
                <a:highlight>
                  <a:srgbClr val="000000">
                    <a:alpha val="0"/>
                  </a:srgbClr>
                </a:highlight>
                <a:latin typeface="Arial"/>
                <a:ea typeface="Calibri"/>
                <a:cs typeface="Arial"/>
              </a:rPr>
              <a:t>industry </a:t>
            </a:r>
            <a:r>
              <a:rPr lang="en-US" sz="7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  <a:ea typeface="Calibri"/>
                <a:cs typeface="Arial"/>
              </a:rPr>
              <a:t>leadership</a:t>
            </a:r>
            <a:br>
              <a:rPr lang="en-US" sz="7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  <a:ea typeface="Calibri"/>
                <a:cs typeface="Arial"/>
              </a:rPr>
            </a:br>
            <a:r>
              <a:rPr lang="en-US" sz="700" b="0" i="0" u="none" strike="noStrike" dirty="0" smtClean="0">
                <a:highlight>
                  <a:srgbClr val="000000">
                    <a:alpha val="0"/>
                  </a:srgbClr>
                </a:highlight>
                <a:latin typeface="Arial"/>
                <a:ea typeface="Calibri"/>
                <a:cs typeface="Arial"/>
              </a:rPr>
              <a:t>in </a:t>
            </a:r>
            <a:r>
              <a:rPr lang="en-US" sz="7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  <a:ea typeface="Calibri"/>
                <a:cs typeface="Arial"/>
              </a:rPr>
              <a:t>new </a:t>
            </a:r>
            <a:r>
              <a:rPr lang="en-US" sz="700" b="0" i="0" u="none" strike="noStrike" dirty="0" smtClean="0">
                <a:highlight>
                  <a:srgbClr val="000000">
                    <a:alpha val="0"/>
                  </a:srgbClr>
                </a:highlight>
                <a:latin typeface="Arial"/>
                <a:ea typeface="Calibri"/>
                <a:cs typeface="Arial"/>
              </a:rPr>
              <a:t>technological</a:t>
            </a:r>
            <a:r>
              <a:rPr lang="ru-RU" sz="700" b="0" i="0" u="none" strike="noStrike" dirty="0" smtClean="0">
                <a:highlight>
                  <a:srgbClr val="000000">
                    <a:alpha val="0"/>
                  </a:srgbClr>
                </a:highlight>
                <a:latin typeface="Arial"/>
                <a:ea typeface="Calibri"/>
                <a:cs typeface="Arial"/>
              </a:rPr>
              <a:t> </a:t>
            </a:r>
            <a:r>
              <a:rPr lang="en-US" sz="700" b="0" i="0" u="none" strike="noStrike" dirty="0" smtClean="0">
                <a:highlight>
                  <a:srgbClr val="000000">
                    <a:alpha val="0"/>
                  </a:srgbClr>
                </a:highlight>
                <a:latin typeface="Arial"/>
                <a:ea typeface="Calibri"/>
                <a:cs typeface="Arial"/>
              </a:rPr>
              <a:t>era</a:t>
            </a:r>
            <a:r>
              <a:rPr lang="en-US" sz="700" b="0" i="0" u="none" strike="noStrike" dirty="0">
                <a:highlight>
                  <a:srgbClr val="000000">
                    <a:alpha val="0"/>
                  </a:srgbClr>
                </a:highlight>
                <a:latin typeface="Arial"/>
                <a:ea typeface="Calibri"/>
                <a:cs typeface="Arial"/>
              </a:rPr>
              <a:t>.</a:t>
            </a:r>
            <a:endParaRPr lang="ru-RU" sz="7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381" y="1853789"/>
            <a:ext cx="1127762" cy="1127762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223476" y="540057"/>
            <a:ext cx="5361984" cy="0"/>
          </a:xfrm>
          <a:prstGeom prst="line">
            <a:avLst/>
          </a:prstGeom>
          <a:ln w="12700">
            <a:solidFill>
              <a:srgbClr val="FFAB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4643258" y="2981552"/>
            <a:ext cx="1033642" cy="20183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668087" y="2981551"/>
            <a:ext cx="1033642" cy="32608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>
              <a:lnSpc>
                <a:spcPct val="107000"/>
              </a:lnSpc>
              <a:spcAft>
                <a:spcPts val="800"/>
              </a:spcAft>
            </a:pPr>
            <a:r>
              <a:rPr lang="en-US" sz="600" b="1" i="0" u="none" strike="noStrike" dirty="0" smtClean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Calibri"/>
                <a:cs typeface="Arial"/>
              </a:rPr>
              <a:t>RESEARCH</a:t>
            </a:r>
            <a:r>
              <a:rPr lang="ru-RU" sz="600" b="1" i="0" u="none" strike="noStrike" dirty="0" smtClean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Calibri"/>
                <a:cs typeface="Arial"/>
              </a:rPr>
              <a:t> </a:t>
            </a:r>
            <a:r>
              <a:rPr lang="en-US" sz="600" b="1" i="0" u="none" strike="noStrike" dirty="0" smtClean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Calibri"/>
                <a:cs typeface="Arial"/>
              </a:rPr>
              <a:t>GROUPS</a:t>
            </a:r>
            <a:r>
              <a:rPr lang="en-US" sz="600" b="1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Calibri"/>
                <a:cs typeface="Arial"/>
              </a:rPr>
              <a:t>:</a:t>
            </a:r>
            <a:endParaRPr lang="ru-RU" sz="6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30409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"/>
            <a:ext cx="2560320" cy="32918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3477" y="2092333"/>
            <a:ext cx="2194870" cy="738664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r>
              <a:rPr lang="en-US" sz="2000" b="1" spc="150" dirty="0" smtClean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INNOVATIVE</a:t>
            </a:r>
          </a:p>
          <a:p>
            <a:r>
              <a:rPr lang="en-US" sz="2000" b="1" spc="150" dirty="0" smtClean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Arial"/>
              </a:rPr>
              <a:t>RESEARCH</a:t>
            </a:r>
            <a:endParaRPr lang="en-US" sz="2000" b="1" i="0" u="none" strike="noStrike" spc="150" dirty="0">
              <a:solidFill>
                <a:srgbClr val="FFFFFF"/>
              </a:solidFill>
              <a:highlight>
                <a:srgbClr val="000000">
                  <a:alpha val="0"/>
                </a:srgbClr>
              </a:highlight>
              <a:latin typeface="Arial"/>
              <a:cs typeface="Arial"/>
            </a:endParaRPr>
          </a:p>
          <a:p>
            <a:pPr rtl="0"/>
            <a:r>
              <a:rPr lang="en-US" sz="2000" b="1" i="0" u="none" strike="noStrike" spc="150" dirty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STRUCTURE</a:t>
            </a:r>
            <a:endParaRPr lang="ru-RU" sz="1200" b="1" spc="15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3477" y="139947"/>
            <a:ext cx="467085" cy="40011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rtl="0"/>
            <a:r>
              <a:rPr lang="en-US" sz="2000" b="0" i="0" u="none" strike="noStrike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05</a:t>
            </a:r>
            <a:endParaRPr lang="ru-RU" sz="120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25097" y="533744"/>
            <a:ext cx="989653" cy="4154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/>
            <a:r>
              <a:rPr lang="en-US" sz="700" b="1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SHARED </a:t>
            </a:r>
          </a:p>
          <a:p>
            <a:pPr rtl="0"/>
            <a:r>
              <a:rPr lang="en-US" sz="700" b="1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RESEARCH </a:t>
            </a:r>
            <a:r>
              <a:rPr lang="en-US" sz="700" b="1" i="0" u="none" strike="noStrike" dirty="0" smtClean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CENTERS</a:t>
            </a:r>
            <a:endParaRPr lang="ru-RU" sz="7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64036" y="533744"/>
            <a:ext cx="1142409" cy="3077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/>
            <a:r>
              <a:rPr lang="en-US" sz="700" b="1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ENGINEERING</a:t>
            </a:r>
          </a:p>
          <a:p>
            <a:pPr rtl="0"/>
            <a:r>
              <a:rPr lang="en-US" sz="700" b="1" i="0" u="none" strike="noStrike" dirty="0" smtClean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CENTERS</a:t>
            </a:r>
            <a:endParaRPr lang="ru-RU" sz="7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64036" y="101815"/>
            <a:ext cx="862280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/>
            <a:r>
              <a:rPr lang="en-US" sz="2800" b="1" i="0" u="none" strike="noStrike">
                <a:solidFill>
                  <a:srgbClr val="CB0C2E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03</a:t>
            </a:r>
            <a:endParaRPr lang="ru-RU" sz="2800" b="1">
              <a:solidFill>
                <a:srgbClr val="CB0C2E"/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25098" y="1289494"/>
            <a:ext cx="1148038" cy="4154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/>
            <a:r>
              <a:rPr lang="en-US" sz="700" b="1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STUDENT DESIGN </a:t>
            </a:r>
            <a:r>
              <a:rPr lang="en-US" sz="700" b="1" i="0" u="none" strike="noStrike" dirty="0" smtClean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BUREAUS</a:t>
            </a:r>
            <a:endParaRPr lang="ru-RU" sz="7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20012" y="857565"/>
            <a:ext cx="1214641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/>
            <a:r>
              <a:rPr lang="en-US" sz="2800" b="1" i="0" u="none" strike="noStrike">
                <a:solidFill>
                  <a:srgbClr val="CB0C2E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03</a:t>
            </a:r>
            <a:endParaRPr lang="ru-RU" sz="2800" b="1">
              <a:solidFill>
                <a:srgbClr val="CB0C2E"/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76266" y="1289494"/>
            <a:ext cx="1492684" cy="3077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/>
            <a:r>
              <a:rPr lang="en-US" sz="700" b="1" i="0" u="none" strike="noStrike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SMALL INNOVATIVE ENTERPRISES</a:t>
            </a:r>
            <a:endParaRPr lang="ru-RU" sz="700" b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64036" y="857565"/>
            <a:ext cx="1456639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/>
            <a:r>
              <a:rPr lang="en-US" sz="2800" b="1" i="0" u="none" strike="noStrike">
                <a:solidFill>
                  <a:srgbClr val="CB0C2E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10</a:t>
            </a:r>
            <a:endParaRPr lang="ru-RU" sz="2800" b="1">
              <a:solidFill>
                <a:srgbClr val="CB0C2E"/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21452" y="2082857"/>
            <a:ext cx="1145334" cy="2000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/>
            <a:r>
              <a:rPr lang="en-US" sz="700" b="1" i="0" u="none" strike="noStrike" dirty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RESEARCH </a:t>
            </a:r>
            <a:r>
              <a:rPr lang="en-US" sz="700" b="1" i="0" u="none" strike="noStrike" dirty="0" smtClean="0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GROUPS</a:t>
            </a:r>
            <a:endParaRPr lang="ru-RU" sz="7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04460" y="1650928"/>
            <a:ext cx="1214641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/>
            <a:r>
              <a:rPr lang="en-US" sz="2800" b="1" i="0" u="none" strike="noStrike">
                <a:solidFill>
                  <a:srgbClr val="CB0C2E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17</a:t>
            </a:r>
            <a:endParaRPr lang="ru-RU" sz="2800" b="1">
              <a:solidFill>
                <a:srgbClr val="CB0C2E"/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67460" y="2082857"/>
            <a:ext cx="1606765" cy="3077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/>
            <a:r>
              <a:rPr lang="en-US" sz="700" b="1" i="0" u="none" strike="noStrike">
                <a:solidFill>
                  <a:srgbClr val="404040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LABORATORIES, RESEARCH AND EDUCATIONAL CENTERS</a:t>
            </a:r>
            <a:endParaRPr lang="ru-RU" sz="700" b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54761" y="1655069"/>
            <a:ext cx="1214641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/>
            <a:r>
              <a:rPr lang="en-US" sz="2800" b="1" i="0" u="none" strike="noStrike">
                <a:solidFill>
                  <a:srgbClr val="CB0C2E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38</a:t>
            </a:r>
            <a:endParaRPr lang="ru-RU" sz="2800" b="1">
              <a:solidFill>
                <a:srgbClr val="CB0C2E"/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68544" y="2492729"/>
            <a:ext cx="1217966" cy="63094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>
              <a:spcAft>
                <a:spcPct val="0"/>
              </a:spcAft>
            </a:pPr>
            <a:r>
              <a:rPr lang="en-US" sz="700" b="1" i="0" u="none" strike="noStrike" cap="all" dirty="0" smtClean="0">
                <a:solidFill>
                  <a:srgbClr val="3B3838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INSTITUTE </a:t>
            </a:r>
            <a:r>
              <a:rPr lang="en-US" sz="700" b="1" i="0" u="none" strike="noStrike" cap="all" dirty="0">
                <a:solidFill>
                  <a:srgbClr val="3B3838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OF POWER </a:t>
            </a:r>
          </a:p>
          <a:p>
            <a:pPr rtl="0">
              <a:spcAft>
                <a:spcPct val="0"/>
              </a:spcAft>
            </a:pPr>
            <a:r>
              <a:rPr lang="en-US" sz="700" b="1" i="0" u="none" strike="noStrike" cap="all" dirty="0">
                <a:solidFill>
                  <a:srgbClr val="3B3838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ELECTRONICS</a:t>
            </a:r>
          </a:p>
          <a:p>
            <a:pPr>
              <a:spcAft>
                <a:spcPct val="0"/>
              </a:spcAft>
            </a:pPr>
            <a:endParaRPr lang="ru-RU" sz="700" b="1" cap="all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  <a:p>
            <a:pPr rtl="0">
              <a:spcAft>
                <a:spcPct val="0"/>
              </a:spcAft>
            </a:pPr>
            <a:r>
              <a:rPr lang="en-US" sz="700" b="1" i="0" u="none" strike="noStrike" cap="all" dirty="0">
                <a:solidFill>
                  <a:srgbClr val="3B3838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TECHNOLOGY TRANSFER </a:t>
            </a:r>
            <a:r>
              <a:rPr lang="en-US" sz="700" b="1" i="0" u="none" strike="noStrike" cap="all" dirty="0" smtClean="0">
                <a:solidFill>
                  <a:srgbClr val="3B3838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CENTER</a:t>
            </a:r>
            <a:endParaRPr lang="en-US" sz="700" b="1" i="0" u="none" strike="noStrike" cap="all" dirty="0">
              <a:solidFill>
                <a:srgbClr val="3B3838"/>
              </a:solidFill>
              <a:highlight>
                <a:srgbClr val="000000">
                  <a:alpha val="0"/>
                </a:srgbClr>
              </a:highlight>
              <a:latin typeface="Arial"/>
              <a:ea typeface="Stem Bold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21261" y="110551"/>
            <a:ext cx="862280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/>
            <a:r>
              <a:rPr lang="en-US" sz="2800" b="1" i="0" u="none" strike="noStrike">
                <a:solidFill>
                  <a:srgbClr val="CB0C2E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03</a:t>
            </a:r>
            <a:endParaRPr lang="ru-RU" sz="2800" b="1">
              <a:solidFill>
                <a:srgbClr val="CB0C2E"/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18274" y="2494786"/>
            <a:ext cx="1617871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>
              <a:spcAft>
                <a:spcPct val="0"/>
              </a:spcAft>
            </a:pPr>
            <a:r>
              <a:rPr lang="en-US" sz="700" b="1" i="0" u="none" strike="noStrike" cap="all">
                <a:solidFill>
                  <a:srgbClr val="3B3838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CENTER OF TECHNOLOGY  </a:t>
            </a:r>
          </a:p>
          <a:p>
            <a:pPr rtl="0">
              <a:spcAft>
                <a:spcPct val="0"/>
              </a:spcAft>
            </a:pPr>
            <a:r>
              <a:rPr lang="en-US" sz="700" b="1" i="0" u="none" strike="noStrike" cap="all">
                <a:solidFill>
                  <a:srgbClr val="3B3838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AND INNOVATION SUPPORT</a:t>
            </a:r>
          </a:p>
          <a:p>
            <a:pPr>
              <a:spcAft>
                <a:spcPct val="0"/>
              </a:spcAft>
            </a:pPr>
            <a:endParaRPr lang="ru-RU" sz="700" b="1" cap="all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  <a:p>
            <a:pPr rtl="0">
              <a:spcAft>
                <a:spcPct val="0"/>
              </a:spcAft>
            </a:pPr>
            <a:r>
              <a:rPr lang="en-US" sz="700" b="1" i="0" u="none" strike="noStrike" cap="all">
                <a:solidFill>
                  <a:srgbClr val="3B3838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TECHNOCENTER</a:t>
            </a:r>
            <a:endParaRPr lang="ru-RU" sz="1100" b="1" cap="all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817813" y="2569425"/>
            <a:ext cx="64136" cy="64136"/>
          </a:xfrm>
          <a:prstGeom prst="rect">
            <a:avLst/>
          </a:prstGeom>
          <a:solidFill>
            <a:srgbClr val="CB0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817813" y="2885149"/>
            <a:ext cx="64136" cy="64136"/>
          </a:xfrm>
          <a:prstGeom prst="rect">
            <a:avLst/>
          </a:prstGeom>
          <a:solidFill>
            <a:srgbClr val="CB0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170999" y="2569425"/>
            <a:ext cx="64136" cy="64136"/>
          </a:xfrm>
          <a:prstGeom prst="rect">
            <a:avLst/>
          </a:prstGeom>
          <a:solidFill>
            <a:srgbClr val="CB0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170999" y="2885149"/>
            <a:ext cx="64136" cy="64136"/>
          </a:xfrm>
          <a:prstGeom prst="rect">
            <a:avLst/>
          </a:prstGeom>
          <a:solidFill>
            <a:srgbClr val="CB0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11823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"/>
            <a:ext cx="2560320" cy="32918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3477" y="139947"/>
            <a:ext cx="467085" cy="40011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rtl="0"/>
            <a:r>
              <a:rPr lang="en-US" sz="2000" b="0" i="0" u="none" strike="noStrike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06</a:t>
            </a:r>
            <a:endParaRPr lang="ru-RU" sz="120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24351" y="105833"/>
            <a:ext cx="3209925" cy="1080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>
              <a:spcAft>
                <a:spcPct val="0"/>
              </a:spcAft>
            </a:pPr>
            <a:r>
              <a:rPr lang="en-US" sz="1800" b="1" i="0" u="none" strike="noStrike" dirty="0">
                <a:solidFill>
                  <a:srgbClr val="3B3838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  <a:cs typeface="Arial"/>
              </a:rPr>
              <a:t>NSTU NETI</a:t>
            </a:r>
            <a:r>
              <a:rPr lang="en-US" sz="1000" b="0" i="0" u="none" strike="noStrike" dirty="0">
                <a:solidFill>
                  <a:srgbClr val="3B3838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  <a:cs typeface="Arial"/>
              </a:rPr>
              <a:t> </a:t>
            </a:r>
            <a:r>
              <a:rPr lang="en-US" sz="1800" b="1" i="0" u="none" strike="noStrike" dirty="0">
                <a:solidFill>
                  <a:srgbClr val="3B3838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  <a:cs typeface="Arial"/>
              </a:rPr>
              <a:t>is a participant </a:t>
            </a:r>
            <a:endParaRPr lang="en-US" sz="1800" b="1" i="0" u="none" strike="noStrike" dirty="0" smtClean="0">
              <a:solidFill>
                <a:srgbClr val="3B3838"/>
              </a:solidFill>
              <a:highlight>
                <a:srgbClr val="000000">
                  <a:alpha val="0"/>
                </a:srgbClr>
              </a:highlight>
              <a:latin typeface="Arial"/>
              <a:ea typeface="Stem"/>
              <a:cs typeface="Arial"/>
            </a:endParaRPr>
          </a:p>
          <a:p>
            <a:pPr rtl="0">
              <a:spcAft>
                <a:spcPct val="0"/>
              </a:spcAft>
            </a:pPr>
            <a:r>
              <a:rPr lang="en-US" sz="1000" i="0" u="none" strike="noStrike" dirty="0" smtClean="0">
                <a:solidFill>
                  <a:srgbClr val="3B3838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  <a:cs typeface="Arial"/>
              </a:rPr>
              <a:t>in</a:t>
            </a:r>
            <a:r>
              <a:rPr lang="en-US" sz="1000" b="0" i="0" u="none" strike="noStrike" dirty="0" smtClean="0">
                <a:solidFill>
                  <a:srgbClr val="3B3838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  <a:cs typeface="Arial"/>
              </a:rPr>
              <a:t> </a:t>
            </a:r>
            <a:r>
              <a:rPr lang="en-US" sz="1000" b="0" i="0" u="none" strike="noStrike" dirty="0">
                <a:solidFill>
                  <a:srgbClr val="3B3838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  <a:cs typeface="Arial"/>
              </a:rPr>
              <a:t>more than 100 cooperation agreements</a:t>
            </a:r>
            <a:br>
              <a:rPr lang="en-US" sz="1000" b="0" i="0" u="none" strike="noStrike" dirty="0">
                <a:solidFill>
                  <a:srgbClr val="3B3838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  <a:cs typeface="Arial"/>
              </a:rPr>
            </a:br>
            <a:r>
              <a:rPr lang="en-US" sz="1000" b="0" i="0" u="none" strike="noStrike" dirty="0" smtClean="0">
                <a:solidFill>
                  <a:srgbClr val="3B3838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  <a:cs typeface="Arial"/>
              </a:rPr>
              <a:t>in </a:t>
            </a:r>
            <a:r>
              <a:rPr lang="en-US" sz="1000" b="0" i="0" u="none" strike="noStrike" dirty="0">
                <a:solidFill>
                  <a:srgbClr val="3B3838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  <a:cs typeface="Arial"/>
              </a:rPr>
              <a:t>science, education, and </a:t>
            </a:r>
            <a:r>
              <a:rPr lang="en-US" sz="1000" b="0" i="0" u="none" strike="noStrike" dirty="0" smtClean="0">
                <a:solidFill>
                  <a:srgbClr val="3B3838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  <a:cs typeface="Arial"/>
              </a:rPr>
              <a:t>culture</a:t>
            </a:r>
            <a:r>
              <a:rPr lang="ru-RU" sz="1000" b="0" i="0" u="none" strike="noStrike" dirty="0" smtClean="0">
                <a:solidFill>
                  <a:srgbClr val="3B3838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  <a:cs typeface="Arial"/>
              </a:rPr>
              <a:t> </a:t>
            </a:r>
            <a:r>
              <a:rPr lang="en-US" sz="1000" b="0" i="0" u="none" strike="noStrike" dirty="0" smtClean="0">
                <a:solidFill>
                  <a:srgbClr val="3B3838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  <a:cs typeface="Arial"/>
              </a:rPr>
              <a:t>with </a:t>
            </a:r>
            <a:r>
              <a:rPr lang="ru-RU" sz="1000" b="0" i="0" u="none" strike="noStrike" dirty="0" smtClean="0">
                <a:solidFill>
                  <a:srgbClr val="3B3838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  <a:cs typeface="Arial"/>
              </a:rPr>
              <a:t/>
            </a:r>
            <a:br>
              <a:rPr lang="ru-RU" sz="1000" b="0" i="0" u="none" strike="noStrike" dirty="0" smtClean="0">
                <a:solidFill>
                  <a:srgbClr val="3B3838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  <a:cs typeface="Arial"/>
              </a:rPr>
            </a:br>
            <a:r>
              <a:rPr lang="en-US" sz="1000" b="0" i="0" u="none" strike="noStrike" dirty="0" smtClean="0">
                <a:solidFill>
                  <a:srgbClr val="3B3838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  <a:cs typeface="Arial"/>
              </a:rPr>
              <a:t>universities </a:t>
            </a:r>
            <a:r>
              <a:rPr lang="en-US" sz="1000" b="0" i="0" u="none" strike="noStrike" dirty="0">
                <a:solidFill>
                  <a:srgbClr val="3B3838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  <a:cs typeface="Arial"/>
              </a:rPr>
              <a:t>and research organizations</a:t>
            </a:r>
            <a:br>
              <a:rPr lang="en-US" sz="1000" b="0" i="0" u="none" strike="noStrike" dirty="0">
                <a:solidFill>
                  <a:srgbClr val="3B3838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  <a:cs typeface="Arial"/>
              </a:rPr>
            </a:br>
            <a:r>
              <a:rPr lang="en-US" sz="1000" b="0" i="0" u="none" strike="noStrike" dirty="0">
                <a:solidFill>
                  <a:srgbClr val="3B3838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  <a:cs typeface="Arial"/>
              </a:rPr>
              <a:t> </a:t>
            </a:r>
            <a:endParaRPr lang="en-US" sz="1000" b="0" i="0" u="none" strike="noStrike" dirty="0" smtClean="0">
              <a:solidFill>
                <a:srgbClr val="3B3838"/>
              </a:solidFill>
              <a:highlight>
                <a:srgbClr val="000000">
                  <a:alpha val="0"/>
                </a:srgbClr>
              </a:highlight>
              <a:latin typeface="Arial"/>
              <a:ea typeface="Stem"/>
              <a:cs typeface="Arial"/>
            </a:endParaRPr>
          </a:p>
          <a:p>
            <a:pPr rtl="0">
              <a:spcAft>
                <a:spcPct val="0"/>
              </a:spcAft>
            </a:pPr>
            <a:r>
              <a:rPr lang="en-US" sz="1000" b="1" i="0" u="none" strike="noStrike" dirty="0" smtClean="0">
                <a:solidFill>
                  <a:srgbClr val="8847BD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  <a:cs typeface="Arial"/>
              </a:rPr>
              <a:t>from </a:t>
            </a:r>
            <a:r>
              <a:rPr lang="en-US" sz="1000" b="1" i="0" u="none" strike="noStrike" dirty="0">
                <a:solidFill>
                  <a:srgbClr val="8847BD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  <a:cs typeface="Arial"/>
              </a:rPr>
              <a:t>more than 20 countries of the world.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43144" y="1222729"/>
            <a:ext cx="1341506" cy="3077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>
              <a:spcAft>
                <a:spcPct val="0"/>
              </a:spcAft>
            </a:pPr>
            <a:r>
              <a:rPr lang="en-US" sz="700" b="1" i="0" u="none" strike="noStrike" cap="all">
                <a:solidFill>
                  <a:srgbClr val="3B3838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 Training Center "Confucius Institute"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817813" y="1299425"/>
            <a:ext cx="64136" cy="64136"/>
          </a:xfrm>
          <a:prstGeom prst="rect">
            <a:avLst/>
          </a:prstGeom>
          <a:solidFill>
            <a:srgbClr val="884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46186" y="2223185"/>
            <a:ext cx="1514599" cy="3077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/>
            <a:r>
              <a:rPr lang="en-US" sz="700" b="1" i="0" u="none" strike="noStrike" cap="all">
                <a:solidFill>
                  <a:srgbClr val="3B3838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DAAD Information Center</a:t>
            </a:r>
            <a:endParaRPr lang="ru-RU" sz="700" b="1" cap="all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08156" y="2299881"/>
            <a:ext cx="64136" cy="64136"/>
          </a:xfrm>
          <a:prstGeom prst="rect">
            <a:avLst/>
          </a:prstGeom>
          <a:solidFill>
            <a:srgbClr val="884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55844" y="1600178"/>
            <a:ext cx="1341506" cy="3077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>
              <a:spcAft>
                <a:spcPct val="0"/>
              </a:spcAft>
            </a:pPr>
            <a:r>
              <a:rPr lang="en-US" sz="700" b="1" i="0" u="none" strike="noStrike" cap="all" dirty="0">
                <a:solidFill>
                  <a:srgbClr val="3B3838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German center</a:t>
            </a:r>
            <a:br>
              <a:rPr lang="en-US" sz="700" b="1" i="0" u="none" strike="noStrike" cap="all" dirty="0">
                <a:solidFill>
                  <a:srgbClr val="3B3838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</a:br>
            <a:r>
              <a:rPr lang="en-US" sz="700" b="1" i="0" u="none" strike="noStrike" cap="all" dirty="0" err="1" smtClean="0">
                <a:solidFill>
                  <a:srgbClr val="3B3838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NsTU</a:t>
            </a:r>
            <a:r>
              <a:rPr lang="en-US" sz="700" b="1" i="0" u="none" strike="noStrike" cap="all" dirty="0" smtClean="0">
                <a:solidFill>
                  <a:srgbClr val="3B3838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 </a:t>
            </a:r>
            <a:r>
              <a:rPr lang="en-US" sz="700" b="1" i="0" u="none" strike="noStrike" cap="all" dirty="0">
                <a:solidFill>
                  <a:srgbClr val="3B3838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NETI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817813" y="1676874"/>
            <a:ext cx="64136" cy="64136"/>
          </a:xfrm>
          <a:prstGeom prst="rect">
            <a:avLst/>
          </a:prstGeom>
          <a:solidFill>
            <a:srgbClr val="884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48012" y="1222729"/>
            <a:ext cx="1686264" cy="3077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>
              <a:spcAft>
                <a:spcPct val="0"/>
              </a:spcAft>
            </a:pPr>
            <a:r>
              <a:rPr lang="en-US" sz="700" b="1" i="0" u="none" strike="noStrike" cap="all" dirty="0">
                <a:solidFill>
                  <a:srgbClr val="3B3838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Russian language and culture </a:t>
            </a:r>
            <a:r>
              <a:rPr lang="en-US" sz="700" b="1" i="0" u="none" strike="noStrike" cap="all" dirty="0" smtClean="0">
                <a:solidFill>
                  <a:srgbClr val="3B3838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center</a:t>
            </a:r>
            <a:r>
              <a:rPr lang="ru-RU" sz="700" b="1" i="0" u="none" strike="noStrike" cap="all" dirty="0" smtClean="0">
                <a:solidFill>
                  <a:srgbClr val="3B3838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 </a:t>
            </a:r>
            <a:r>
              <a:rPr lang="en-US" sz="700" b="1" i="0" u="none" strike="noStrike" cap="all" dirty="0" smtClean="0">
                <a:solidFill>
                  <a:srgbClr val="3B3838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in </a:t>
            </a:r>
            <a:r>
              <a:rPr lang="en-US" sz="700" b="1" i="0" u="none" strike="noStrike" cap="all" dirty="0">
                <a:solidFill>
                  <a:srgbClr val="3B3838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Xi'an (PRC)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209981" y="1299425"/>
            <a:ext cx="64136" cy="64136"/>
          </a:xfrm>
          <a:prstGeom prst="rect">
            <a:avLst/>
          </a:prstGeom>
          <a:solidFill>
            <a:srgbClr val="884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48012" y="1527715"/>
            <a:ext cx="1341506" cy="3077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>
              <a:spcAft>
                <a:spcPct val="0"/>
              </a:spcAft>
            </a:pPr>
            <a:r>
              <a:rPr lang="en-US" sz="700" b="1" i="0" u="none" strike="noStrike" cap="all">
                <a:solidFill>
                  <a:srgbClr val="3B3838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Educational center "East-West"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209981" y="1604411"/>
            <a:ext cx="64136" cy="64136"/>
          </a:xfrm>
          <a:prstGeom prst="rect">
            <a:avLst/>
          </a:prstGeom>
          <a:solidFill>
            <a:srgbClr val="884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48012" y="1829513"/>
            <a:ext cx="1419362" cy="4154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>
              <a:spcAft>
                <a:spcPct val="0"/>
              </a:spcAft>
            </a:pPr>
            <a:r>
              <a:rPr lang="en-US" sz="700" b="1" i="0" u="none" strike="noStrike" cap="all" dirty="0">
                <a:solidFill>
                  <a:srgbClr val="3B3838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Russian Language Testing Center for Foreign Citizens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209981" y="1906209"/>
            <a:ext cx="64136" cy="64136"/>
          </a:xfrm>
          <a:prstGeom prst="rect">
            <a:avLst/>
          </a:prstGeom>
          <a:solidFill>
            <a:srgbClr val="884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3137974" y="1997046"/>
            <a:ext cx="530560" cy="168586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560320" y="2687516"/>
            <a:ext cx="1514599" cy="30008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>
              <a:lnSpc>
                <a:spcPct val="150000"/>
              </a:lnSpc>
              <a:spcAft>
                <a:spcPct val="0"/>
              </a:spcAft>
            </a:pPr>
            <a:r>
              <a:rPr lang="en-US" sz="900" b="1" i="0" u="none" strike="noStrike" cap="all" dirty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Erasmus+ KA1, KA2</a:t>
            </a:r>
            <a:endParaRPr lang="ru-RU" sz="900" b="1" cap="all" dirty="0">
              <a:solidFill>
                <a:schemeClr val="bg1"/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46187" y="2571957"/>
            <a:ext cx="1530101" cy="5770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>
              <a:spcAft>
                <a:spcPct val="0"/>
              </a:spcAft>
            </a:pPr>
            <a:r>
              <a:rPr lang="en-US" sz="400" b="0" i="0" u="none" strike="noStrike" dirty="0">
                <a:solidFill>
                  <a:srgbClr val="8847BD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  <a:cs typeface="Arial"/>
              </a:rPr>
              <a:t>Basic Russian university in power engineering specialists preparation for the University of the Shanghai Cooperation Organization, a member of the Consortium of Russian Education Exporting Universities, the Association </a:t>
            </a:r>
            <a:r>
              <a:rPr lang="ru-RU" sz="400" b="0" i="0" u="none" strike="noStrike" dirty="0" smtClean="0">
                <a:solidFill>
                  <a:srgbClr val="8847BD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  <a:cs typeface="Arial"/>
              </a:rPr>
              <a:t/>
            </a:r>
            <a:br>
              <a:rPr lang="ru-RU" sz="400" b="0" i="0" u="none" strike="noStrike" dirty="0" smtClean="0">
                <a:solidFill>
                  <a:srgbClr val="8847BD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  <a:cs typeface="Arial"/>
              </a:rPr>
            </a:br>
            <a:r>
              <a:rPr lang="en-US" sz="400" b="0" i="0" u="none" strike="noStrike" dirty="0" smtClean="0">
                <a:solidFill>
                  <a:srgbClr val="8847BD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  <a:cs typeface="Arial"/>
              </a:rPr>
              <a:t>of </a:t>
            </a:r>
            <a:r>
              <a:rPr lang="en-US" sz="400" b="0" i="0" u="none" strike="noStrike" dirty="0">
                <a:solidFill>
                  <a:srgbClr val="8847BD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  <a:cs typeface="Arial"/>
              </a:rPr>
              <a:t>Technical Universities of </a:t>
            </a:r>
            <a:r>
              <a:rPr lang="en-US" sz="400" b="0" i="0" u="none" strike="noStrike" dirty="0" smtClean="0">
                <a:solidFill>
                  <a:srgbClr val="8847BD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  <a:cs typeface="Arial"/>
              </a:rPr>
              <a:t>Russia  </a:t>
            </a:r>
            <a:r>
              <a:rPr lang="en-US" sz="400" b="0" i="0" u="none" strike="noStrike" dirty="0">
                <a:solidFill>
                  <a:srgbClr val="8847BD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  <a:cs typeface="Arial"/>
              </a:rPr>
              <a:t>and China, </a:t>
            </a:r>
            <a:r>
              <a:rPr lang="ru-RU" sz="400" b="0" i="0" u="none" strike="noStrike" dirty="0" smtClean="0">
                <a:solidFill>
                  <a:srgbClr val="8847BD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  <a:cs typeface="Arial"/>
              </a:rPr>
              <a:t/>
            </a:r>
            <a:br>
              <a:rPr lang="ru-RU" sz="400" b="0" i="0" u="none" strike="noStrike" dirty="0" smtClean="0">
                <a:solidFill>
                  <a:srgbClr val="8847BD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  <a:cs typeface="Arial"/>
              </a:rPr>
            </a:br>
            <a:r>
              <a:rPr lang="en-US" sz="400" b="0" i="0" u="none" strike="noStrike" dirty="0" smtClean="0">
                <a:solidFill>
                  <a:srgbClr val="8847BD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  <a:cs typeface="Arial"/>
              </a:rPr>
              <a:t>the </a:t>
            </a:r>
            <a:r>
              <a:rPr lang="en-US" sz="400" b="0" i="0" u="none" strike="noStrike" dirty="0">
                <a:solidFill>
                  <a:srgbClr val="8847BD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  <a:cs typeface="Arial"/>
              </a:rPr>
              <a:t>Association of Universities in the Eastern Regions </a:t>
            </a:r>
            <a:r>
              <a:rPr lang="ru-RU" sz="400" b="0" i="0" u="none" strike="noStrike" dirty="0" smtClean="0">
                <a:solidFill>
                  <a:srgbClr val="8847BD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  <a:cs typeface="Arial"/>
              </a:rPr>
              <a:t/>
            </a:r>
            <a:br>
              <a:rPr lang="ru-RU" sz="400" b="0" i="0" u="none" strike="noStrike" dirty="0" smtClean="0">
                <a:solidFill>
                  <a:srgbClr val="8847BD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  <a:cs typeface="Arial"/>
              </a:rPr>
            </a:br>
            <a:r>
              <a:rPr lang="en-US" sz="400" b="0" i="0" u="none" strike="noStrike" dirty="0" smtClean="0">
                <a:solidFill>
                  <a:srgbClr val="8847BD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  <a:cs typeface="Arial"/>
              </a:rPr>
              <a:t>of </a:t>
            </a:r>
            <a:r>
              <a:rPr lang="en-US" sz="400" b="0" i="0" u="none" strike="noStrike" dirty="0">
                <a:solidFill>
                  <a:srgbClr val="8847BD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  <a:cs typeface="Arial"/>
              </a:rPr>
              <a:t>Russia and </a:t>
            </a:r>
            <a:r>
              <a:rPr lang="en-US" sz="400" b="0" i="0" u="none" strike="noStrike" dirty="0" smtClean="0">
                <a:solidFill>
                  <a:srgbClr val="8847BD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  <a:cs typeface="Arial"/>
              </a:rPr>
              <a:t>China</a:t>
            </a:r>
            <a:r>
              <a:rPr lang="ru-RU" sz="400" b="0" i="0" u="none" strike="noStrike" dirty="0" smtClean="0">
                <a:solidFill>
                  <a:srgbClr val="8847BD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  <a:cs typeface="Arial"/>
              </a:rPr>
              <a:t>.</a:t>
            </a:r>
            <a:endParaRPr lang="ru-RU" sz="450" dirty="0">
              <a:solidFill>
                <a:srgbClr val="8847BD"/>
              </a:solidFill>
              <a:latin typeface="Arial" panose="020B0604020202020204" pitchFamily="34" charset="0"/>
              <a:ea typeface="Stem" panose="020B0503020203020204" pitchFamily="34" charset="-52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3477" y="2450582"/>
            <a:ext cx="2194870" cy="52322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rtl="0"/>
            <a:r>
              <a:rPr lang="en-US" sz="1800" b="1" i="0" u="none" strike="noStrike" spc="150" dirty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INTERNATIONAL</a:t>
            </a:r>
          </a:p>
          <a:p>
            <a:pPr rtl="0"/>
            <a:r>
              <a:rPr lang="en-US" sz="1800" b="1" i="0" u="none" strike="noStrike" spc="150" dirty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AFFAIRS</a:t>
            </a:r>
            <a:endParaRPr lang="ru-RU" sz="1100" b="1" spc="15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55844" y="1914305"/>
            <a:ext cx="1341506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/>
            <a:r>
              <a:rPr lang="en-US" sz="700" b="1" i="0" u="none" strike="noStrike" cap="all" dirty="0">
                <a:solidFill>
                  <a:srgbClr val="3B3838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Student</a:t>
            </a:r>
          </a:p>
          <a:p>
            <a:pPr rtl="0"/>
            <a:r>
              <a:rPr lang="en-US" sz="700" b="1" i="0" u="none" strike="noStrike" cap="all" dirty="0">
                <a:solidFill>
                  <a:srgbClr val="3B3838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and academic </a:t>
            </a:r>
            <a:endParaRPr lang="ru-RU" sz="700" b="1" i="0" u="none" strike="noStrike" cap="all" dirty="0" smtClean="0">
              <a:solidFill>
                <a:srgbClr val="3B3838"/>
              </a:solidFill>
              <a:highlight>
                <a:srgbClr val="000000">
                  <a:alpha val="0"/>
                </a:srgbClr>
              </a:highlight>
              <a:latin typeface="Arial"/>
              <a:ea typeface="Stem Bold"/>
            </a:endParaRPr>
          </a:p>
          <a:p>
            <a:pPr rtl="0"/>
            <a:r>
              <a:rPr lang="en-US" sz="700" b="1" i="0" u="none" strike="noStrike" cap="all" dirty="0" smtClean="0">
                <a:solidFill>
                  <a:srgbClr val="3B3838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mobility</a:t>
            </a:r>
            <a:endParaRPr lang="en-US" sz="700" b="1" i="0" u="none" strike="noStrike" cap="all" dirty="0">
              <a:solidFill>
                <a:srgbClr val="3B3838"/>
              </a:solidFill>
              <a:highlight>
                <a:srgbClr val="000000">
                  <a:alpha val="0"/>
                </a:srgbClr>
              </a:highlight>
              <a:latin typeface="Arial"/>
              <a:ea typeface="Stem Bold"/>
            </a:endParaRPr>
          </a:p>
          <a:p>
            <a:endParaRPr lang="ru-RU" sz="700" b="1" cap="all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817813" y="1991001"/>
            <a:ext cx="64136" cy="64136"/>
          </a:xfrm>
          <a:prstGeom prst="rect">
            <a:avLst/>
          </a:prstGeom>
          <a:solidFill>
            <a:srgbClr val="884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99366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925" y="1003247"/>
            <a:ext cx="2272535" cy="20592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2718" y="139947"/>
            <a:ext cx="5252742" cy="707886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rtl="0"/>
            <a:r>
              <a:rPr lang="en-US" sz="1800" b="1" i="0" u="none" strike="noStrike" spc="150" dirty="0">
                <a:solidFill>
                  <a:srgbClr val="262626"/>
                </a:solidFill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ANNUAL INTERNATIONAL CONFERENCES AND </a:t>
            </a:r>
            <a:r>
              <a:rPr lang="en-US" sz="1800" b="1" i="0" u="none" strike="noStrike" spc="150" dirty="0" smtClean="0">
                <a:solidFill>
                  <a:srgbClr val="262626"/>
                </a:solidFill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SUMMER SCHOOLS</a:t>
            </a:r>
            <a:endParaRPr lang="ru-RU" sz="1800" b="1" spc="15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16177" y="139947"/>
            <a:ext cx="467085" cy="40011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rtl="0"/>
            <a:r>
              <a:rPr lang="en-US" sz="2000" b="0" i="0" u="none" strike="noStrike">
                <a:solidFill>
                  <a:srgbClr val="262626"/>
                </a:solidFill>
                <a:highlight>
                  <a:srgbClr val="000000">
                    <a:alpha val="0"/>
                  </a:srgbClr>
                </a:highlight>
                <a:latin typeface="Arial"/>
                <a:cs typeface="Arial"/>
              </a:rPr>
              <a:t>07</a:t>
            </a:r>
            <a:endParaRPr lang="ru-RU" sz="120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23476" y="847833"/>
            <a:ext cx="5361984" cy="0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48806" y="1001720"/>
            <a:ext cx="2470582" cy="3077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>
              <a:spcAft>
                <a:spcPct val="0"/>
              </a:spcAft>
            </a:pPr>
            <a:r>
              <a:rPr lang="en-US" sz="700" b="1" i="0" u="none" strike="noStrike" cap="all" dirty="0">
                <a:solidFill>
                  <a:srgbClr val="3B3838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Problems Allied to Model Theory</a:t>
            </a:r>
            <a:br>
              <a:rPr lang="en-US" sz="700" b="1" i="0" u="none" strike="noStrike" cap="all" dirty="0">
                <a:solidFill>
                  <a:srgbClr val="3B3838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</a:br>
            <a:r>
              <a:rPr lang="en-US" sz="700" b="1" i="0" u="none" strike="noStrike" cap="all" dirty="0" smtClean="0">
                <a:solidFill>
                  <a:srgbClr val="3B3838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and </a:t>
            </a:r>
            <a:r>
              <a:rPr lang="en-US" sz="700" b="1" i="0" u="none" strike="noStrike" cap="all" dirty="0">
                <a:solidFill>
                  <a:srgbClr val="3B3838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Universal Algebra </a:t>
            </a:r>
            <a:r>
              <a:rPr lang="en-US" sz="700" b="0" i="0" u="none" strike="noStrike" dirty="0">
                <a:solidFill>
                  <a:srgbClr val="A6A6A6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(since 1995)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23476" y="1078416"/>
            <a:ext cx="64136" cy="64136"/>
          </a:xfrm>
          <a:prstGeom prst="rect">
            <a:avLst/>
          </a:prstGeom>
          <a:solidFill>
            <a:srgbClr val="884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1506" y="1322587"/>
            <a:ext cx="2881743" cy="4154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>
              <a:spcAft>
                <a:spcPct val="0"/>
              </a:spcAft>
            </a:pPr>
            <a:r>
              <a:rPr lang="en-US" sz="700" b="1" cap="all" dirty="0">
                <a:solidFill>
                  <a:srgbClr val="3B3838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International research and technical conference "Actual Problems</a:t>
            </a:r>
            <a:r>
              <a:rPr lang="en-US" sz="700" b="1" cap="all" dirty="0">
                <a:solidFill>
                  <a:srgbClr val="3B3838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 of </a:t>
            </a:r>
            <a:r>
              <a:rPr lang="en-US" sz="700" b="1" cap="all" dirty="0">
                <a:solidFill>
                  <a:srgbClr val="3B3838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Electronic Instrumentation" </a:t>
            </a:r>
            <a:r>
              <a:rPr lang="en-US" sz="700" b="0" i="0" u="none" strike="noStrike" dirty="0">
                <a:solidFill>
                  <a:srgbClr val="A6A6A6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(since 1992)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23476" y="1399283"/>
            <a:ext cx="64136" cy="64136"/>
          </a:xfrm>
          <a:prstGeom prst="rect">
            <a:avLst/>
          </a:prstGeom>
          <a:solidFill>
            <a:srgbClr val="884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1506" y="1734440"/>
            <a:ext cx="2595993" cy="4154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>
              <a:spcAft>
                <a:spcPct val="0"/>
              </a:spcAft>
            </a:pPr>
            <a:r>
              <a:rPr lang="en-US" sz="700" b="1" i="0" u="none" strike="noStrike" cap="all" dirty="0">
                <a:solidFill>
                  <a:srgbClr val="3B3838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International Conference of Young Professionals on Electronic Devices </a:t>
            </a:r>
            <a:r>
              <a:rPr lang="ru-RU" sz="700" b="1" i="0" u="none" strike="noStrike" cap="all" dirty="0" smtClean="0">
                <a:solidFill>
                  <a:srgbClr val="3B3838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/>
            </a:r>
            <a:br>
              <a:rPr lang="ru-RU" sz="700" b="1" i="0" u="none" strike="noStrike" cap="all" dirty="0" smtClean="0">
                <a:solidFill>
                  <a:srgbClr val="3B3838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</a:br>
            <a:r>
              <a:rPr lang="en-US" sz="700" b="1" i="0" u="none" strike="noStrike" cap="all" dirty="0" smtClean="0">
                <a:solidFill>
                  <a:srgbClr val="3B3838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and </a:t>
            </a:r>
            <a:r>
              <a:rPr lang="en-US" sz="700" b="1" i="0" u="none" strike="noStrike" cap="all" dirty="0">
                <a:solidFill>
                  <a:srgbClr val="3B3838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EDM Materials </a:t>
            </a:r>
            <a:r>
              <a:rPr lang="en-US" sz="700" b="0" i="0" u="none" strike="noStrike" dirty="0">
                <a:solidFill>
                  <a:srgbClr val="A6A6A6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(since 1999)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23476" y="1811136"/>
            <a:ext cx="64136" cy="64136"/>
          </a:xfrm>
          <a:prstGeom prst="rect">
            <a:avLst/>
          </a:prstGeom>
          <a:solidFill>
            <a:srgbClr val="884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1506" y="2163704"/>
            <a:ext cx="2881743" cy="4154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>
              <a:spcAft>
                <a:spcPct val="0"/>
              </a:spcAft>
            </a:pPr>
            <a:r>
              <a:rPr lang="en-US" sz="700" b="1" i="0" u="none" strike="noStrike" cap="all" dirty="0">
                <a:solidFill>
                  <a:srgbClr val="3B3838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International Russian-Kazakhstan</a:t>
            </a:r>
            <a:br>
              <a:rPr lang="en-US" sz="700" b="1" i="0" u="none" strike="noStrike" cap="all" dirty="0">
                <a:solidFill>
                  <a:srgbClr val="3B3838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</a:br>
            <a:r>
              <a:rPr lang="en-US" sz="700" b="1" i="0" u="none" strike="noStrike" cap="all" dirty="0">
                <a:solidFill>
                  <a:srgbClr val="3B3838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 scientific and practical conference "Chemical technologies of functional materials" </a:t>
            </a:r>
            <a:r>
              <a:rPr lang="en-US" sz="700" b="0" i="0" u="none" strike="noStrike" dirty="0">
                <a:solidFill>
                  <a:srgbClr val="A6A6A6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(since 2015)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23476" y="2240400"/>
            <a:ext cx="64136" cy="64136"/>
          </a:xfrm>
          <a:prstGeom prst="rect">
            <a:avLst/>
          </a:prstGeom>
          <a:solidFill>
            <a:srgbClr val="884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1506" y="2575557"/>
            <a:ext cx="2595993" cy="4154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ct val="0"/>
              </a:spcAft>
            </a:pPr>
            <a:r>
              <a:rPr lang="en-US" sz="700" b="1" i="0" u="none" strike="noStrike" cap="all" dirty="0">
                <a:solidFill>
                  <a:srgbClr val="3B3838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International Summer School </a:t>
            </a:r>
            <a:r>
              <a:rPr lang="ru-RU" sz="700" b="1" i="0" u="none" strike="noStrike" cap="all" dirty="0" smtClean="0">
                <a:solidFill>
                  <a:srgbClr val="3B3838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"</a:t>
            </a:r>
            <a:r>
              <a:rPr lang="en-US" sz="700" b="1" i="0" u="none" strike="noStrike" cap="all" dirty="0" smtClean="0">
                <a:solidFill>
                  <a:srgbClr val="3B3838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General </a:t>
            </a:r>
            <a:r>
              <a:rPr lang="en-US" sz="700" b="1" i="0" u="none" strike="noStrike" cap="all" dirty="0">
                <a:solidFill>
                  <a:srgbClr val="3B3838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Engineering and Materials Science. </a:t>
            </a:r>
            <a:r>
              <a:rPr lang="ru-RU" sz="700" b="1" i="0" u="none" strike="noStrike" cap="all" dirty="0" smtClean="0">
                <a:solidFill>
                  <a:srgbClr val="3B3838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/>
            </a:r>
            <a:br>
              <a:rPr lang="ru-RU" sz="700" b="1" i="0" u="none" strike="noStrike" cap="all" dirty="0" smtClean="0">
                <a:solidFill>
                  <a:srgbClr val="3B3838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</a:br>
            <a:r>
              <a:rPr lang="en-US" sz="700" b="1" i="0" u="none" strike="noStrike" cap="all" dirty="0" smtClean="0">
                <a:solidFill>
                  <a:srgbClr val="3B3838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Advanced </a:t>
            </a:r>
            <a:r>
              <a:rPr lang="en-US" sz="700" b="1" i="0" u="none" strike="noStrike" cap="all" dirty="0">
                <a:solidFill>
                  <a:srgbClr val="3B3838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materials and </a:t>
            </a:r>
            <a:r>
              <a:rPr lang="en-US" sz="700" b="1" cap="all" dirty="0" smtClean="0">
                <a:solidFill>
                  <a:srgbClr val="3B3838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technologies" </a:t>
            </a:r>
            <a:endParaRPr lang="ru-RU" sz="7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23476" y="2652253"/>
            <a:ext cx="64136" cy="64136"/>
          </a:xfrm>
          <a:prstGeom prst="rect">
            <a:avLst/>
          </a:prstGeom>
          <a:solidFill>
            <a:srgbClr val="884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96478" y="1047921"/>
            <a:ext cx="1246960" cy="4154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>
              <a:spcAft>
                <a:spcPct val="0"/>
              </a:spcAft>
            </a:pPr>
            <a:r>
              <a:rPr lang="en-US" sz="700" b="1" i="0" u="none" strike="noStrike" cap="all" spc="150" dirty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programs</a:t>
            </a:r>
            <a:br>
              <a:rPr lang="en-US" sz="700" b="1" i="0" u="none" strike="noStrike" cap="all" spc="150" dirty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</a:br>
            <a:r>
              <a:rPr lang="en-US" sz="700" b="1" i="0" u="none" strike="noStrike" cap="all" spc="150" dirty="0" smtClean="0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 Bold"/>
              </a:rPr>
              <a:t>in English</a:t>
            </a:r>
            <a:endParaRPr lang="ru-RU" sz="700" spc="150" dirty="0" smtClean="0">
              <a:solidFill>
                <a:schemeClr val="bg1"/>
              </a:solidFill>
              <a:latin typeface="Arial" panose="020B0604020202020204" pitchFamily="34" charset="0"/>
              <a:ea typeface="Stem Bold" panose="020B0703020203020204" pitchFamily="34" charset="-5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40125" y="1700826"/>
            <a:ext cx="2045335" cy="127727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rtl="0">
              <a:spcAft>
                <a:spcPct val="0"/>
              </a:spcAft>
            </a:pPr>
            <a:r>
              <a:rPr lang="en-US" sz="700" b="0" i="0" u="none" strike="noStrike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  <a:cs typeface="Arial"/>
              </a:rPr>
              <a:t>Electronics and Nanoelectronics, Industrial Electronics and Microprocessor Technology</a:t>
            </a:r>
            <a:endParaRPr lang="ru-RU" sz="700" smtClean="0">
              <a:solidFill>
                <a:schemeClr val="bg1"/>
              </a:solidFill>
              <a:latin typeface="Arial" panose="020B0604020202020204" pitchFamily="34" charset="0"/>
              <a:ea typeface="Stem" panose="020B0503020203020204" pitchFamily="34" charset="-52"/>
              <a:cs typeface="Arial" panose="020B0604020202020204" pitchFamily="34" charset="0"/>
            </a:endParaRPr>
          </a:p>
          <a:p>
            <a:pPr>
              <a:spcAft>
                <a:spcPct val="0"/>
              </a:spcAft>
            </a:pPr>
            <a:endParaRPr lang="ru-RU" sz="700">
              <a:solidFill>
                <a:schemeClr val="bg1"/>
              </a:solidFill>
              <a:latin typeface="Arial" panose="020B0604020202020204" pitchFamily="34" charset="0"/>
              <a:ea typeface="Stem" panose="020B0503020203020204" pitchFamily="34" charset="-52"/>
              <a:cs typeface="Arial" panose="020B0604020202020204" pitchFamily="34" charset="0"/>
            </a:endParaRPr>
          </a:p>
          <a:p>
            <a:pPr rtl="0">
              <a:spcAft>
                <a:spcPct val="0"/>
              </a:spcAft>
            </a:pPr>
            <a:r>
              <a:rPr lang="en-US" sz="700" b="0" i="0" u="none" strike="noStrike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  <a:cs typeface="Arial"/>
              </a:rPr>
              <a:t>Power Engineering and Electrical Technology, Intelligent electric power systems</a:t>
            </a:r>
            <a:endParaRPr lang="ru-RU" sz="700" smtClean="0">
              <a:solidFill>
                <a:schemeClr val="bg1"/>
              </a:solidFill>
              <a:latin typeface="Arial" panose="020B0604020202020204" pitchFamily="34" charset="0"/>
              <a:ea typeface="Stem" panose="020B0503020203020204" pitchFamily="34" charset="-52"/>
              <a:cs typeface="Arial" panose="020B0604020202020204" pitchFamily="34" charset="0"/>
            </a:endParaRPr>
          </a:p>
          <a:p>
            <a:pPr>
              <a:spcAft>
                <a:spcPct val="0"/>
              </a:spcAft>
            </a:pPr>
            <a:endParaRPr lang="ru-RU" sz="700">
              <a:solidFill>
                <a:schemeClr val="bg1"/>
              </a:solidFill>
              <a:latin typeface="Arial" panose="020B0604020202020204" pitchFamily="34" charset="0"/>
              <a:ea typeface="Stem" panose="020B0503020203020204" pitchFamily="34" charset="-52"/>
              <a:cs typeface="Arial" panose="020B0604020202020204" pitchFamily="34" charset="0"/>
            </a:endParaRPr>
          </a:p>
          <a:p>
            <a:pPr rtl="0">
              <a:spcAft>
                <a:spcPct val="0"/>
              </a:spcAft>
            </a:pPr>
            <a:r>
              <a:rPr lang="en-US" sz="700" b="0" i="0" u="none" strike="noStrike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  <a:cs typeface="Arial"/>
              </a:rPr>
              <a:t>Power Engineering and Electrical Technology, Mechatronics and Automation</a:t>
            </a:r>
            <a:endParaRPr lang="ru-RU" sz="700" smtClean="0">
              <a:solidFill>
                <a:schemeClr val="bg1"/>
              </a:solidFill>
              <a:latin typeface="Arial" panose="020B0604020202020204" pitchFamily="34" charset="0"/>
              <a:ea typeface="Stem" panose="020B0503020203020204" pitchFamily="34" charset="-52"/>
              <a:cs typeface="Arial" panose="020B0604020202020204" pitchFamily="34" charset="0"/>
            </a:endParaRPr>
          </a:p>
          <a:p>
            <a:pPr>
              <a:spcAft>
                <a:spcPct val="0"/>
              </a:spcAft>
            </a:pPr>
            <a:endParaRPr lang="ru-RU" sz="700">
              <a:solidFill>
                <a:schemeClr val="bg1"/>
              </a:solidFill>
              <a:latin typeface="Arial" panose="020B0604020202020204" pitchFamily="34" charset="0"/>
              <a:ea typeface="Stem" panose="020B0503020203020204" pitchFamily="34" charset="-52"/>
              <a:cs typeface="Arial" panose="020B0604020202020204" pitchFamily="34" charset="0"/>
            </a:endParaRPr>
          </a:p>
          <a:p>
            <a:pPr rtl="0">
              <a:spcAft>
                <a:spcPct val="0"/>
              </a:spcAft>
            </a:pPr>
            <a:r>
              <a:rPr lang="en-US" sz="700" b="0" i="0" u="none" strike="noStrike">
                <a:solidFill>
                  <a:srgbClr val="FFFFFF"/>
                </a:solidFill>
                <a:highlight>
                  <a:srgbClr val="000000">
                    <a:alpha val="0"/>
                  </a:srgbClr>
                </a:highlight>
                <a:latin typeface="Arial"/>
                <a:ea typeface="Stem"/>
                <a:cs typeface="Arial"/>
              </a:rPr>
              <a:t>Teacher Education, Teaching Foreign Languages in Digital Environments</a:t>
            </a:r>
            <a:endParaRPr lang="ru-RU" sz="700">
              <a:solidFill>
                <a:schemeClr val="bg1"/>
              </a:solidFill>
              <a:latin typeface="Arial" panose="020B0604020202020204" pitchFamily="34" charset="0"/>
              <a:ea typeface="Stem" panose="020B0503020203020204" pitchFamily="34" charset="-52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489325" y="1780747"/>
            <a:ext cx="64136" cy="64136"/>
          </a:xfrm>
          <a:prstGeom prst="rect">
            <a:avLst/>
          </a:prstGeom>
          <a:solidFill>
            <a:srgbClr val="A568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489325" y="2084256"/>
            <a:ext cx="64136" cy="64136"/>
          </a:xfrm>
          <a:prstGeom prst="rect">
            <a:avLst/>
          </a:prstGeom>
          <a:solidFill>
            <a:srgbClr val="A568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489325" y="2726897"/>
            <a:ext cx="64136" cy="64136"/>
          </a:xfrm>
          <a:prstGeom prst="rect">
            <a:avLst/>
          </a:prstGeom>
          <a:solidFill>
            <a:srgbClr val="A568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489325" y="2411942"/>
            <a:ext cx="64136" cy="64136"/>
          </a:xfrm>
          <a:prstGeom prst="rect">
            <a:avLst/>
          </a:prstGeom>
          <a:solidFill>
            <a:srgbClr val="A568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946934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3.1.12"/>
  <p:tag name="AS_OS" val="Unix 4.14.225.169"/>
  <p:tag name="AS_RELEASE_DATE" val="2020.03.14"/>
  <p:tag name="AS_TITLE" val="Aspose.Slides for .NET Standard 2.0"/>
  <p:tag name="AS_VERSION" val="20.3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2744</TotalTime>
  <Words>943</Words>
  <Application>Microsoft Office PowerPoint</Application>
  <PresentationFormat>Произвольный</PresentationFormat>
  <Paragraphs>281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Stem</vt:lpstr>
      <vt:lpstr>Stem Bold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VK</cp:lastModifiedBy>
  <cp:revision>132</cp:revision>
  <dcterms:created xsi:type="dcterms:W3CDTF">2022-02-08T08:06:34Z</dcterms:created>
  <dcterms:modified xsi:type="dcterms:W3CDTF">2022-02-28T07:06:45Z</dcterms:modified>
</cp:coreProperties>
</file>