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61" r:id="rId5"/>
    <p:sldId id="264" r:id="rId6"/>
    <p:sldId id="260" r:id="rId7"/>
    <p:sldId id="263" r:id="rId8"/>
    <p:sldId id="270" r:id="rId9"/>
    <p:sldId id="265" r:id="rId10"/>
    <p:sldId id="266" r:id="rId11"/>
    <p:sldId id="267" r:id="rId12"/>
    <p:sldId id="262" r:id="rId13"/>
    <p:sldId id="269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4E8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13AE58A-8293-49B6-A442-D9DF683F58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4FF840-0737-4AFC-8A05-5C7DE3C6B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B714526-A577-426B-A8C6-1029E90FF5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ECC0D54-2DFB-46ED-B46C-7FA4E6640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5760647-8579-49BF-8D7C-4CC558DDF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F56B372-DBFE-470F-AA04-21387863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82894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1F751D9-22E2-4EB8-9529-60178D9DA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D33DA6D-94DB-4AEE-977B-8B7C791D2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C8E3468-5AB5-4CC2-9BE0-0184CC49E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2B3D100-A635-4C39-A865-BF31910FF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3DCCFF5-2E13-4C43-86D1-5C3F7610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5428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7F432CD-4523-4BD8-92B7-36B66EBE99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1248BF6-A502-4EB8-B58E-1CCB2E6E6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AB85216-1B15-4B70-AD42-AC851BAA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6E2A7A3-69F5-42EB-BD78-D0FE03B88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0D0A078-F29E-4B94-9197-3303E752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6013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5/26/2021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771068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7E3507-7C0E-431E-9B42-5F0946429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BEF13D2-4E05-4375-B245-14AA1CE69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7A4A1AE-5605-4495-836A-C4DFEE0D9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0D3DE68-C2F2-4202-999F-B2CE5EF3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8B493A4-0F57-48EA-B651-ED842BB9F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37973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0B8256-3271-4F0D-884B-FE6743159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3D472D7-13EE-4573-B2FE-0BB29B1037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D2F37AB-94CE-4E67-A824-6A9E3383D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433F86E-2AB2-4865-A6BA-D69845CC3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3EEDD80-7D8A-4FB2-8C9B-C3E5FEB75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09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C07142-1BA9-45F0-8285-80147A44D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1142AF7-FCAE-40BC-BC5D-92FB6D0B1B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DF13E3A-DB43-4B3F-9E11-9AEDB87BD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DC6761E-6204-49A0-B391-56DF6F2E2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9006575-A647-439F-A1F9-53D98B39A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D81586-F494-4AFA-8096-4A327CE11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94242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55D5E65-C5D1-4D18-B86D-7504D58EF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FDC3B7F-B235-4264-9750-5F57A9EF1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F1CAEF5-F734-4DE5-BAD8-EB3A35AC0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D7A9022-B36C-4AAC-B83C-25D8F3318B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A49E7223-AD7F-492F-B215-5B7ED09D22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B87B929-DDFD-483C-AB65-9C364EF7A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7CC00D52-9754-43CB-A296-809ED0FC4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8BBC7812-F30D-4B60-A154-F5BD94472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655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11CE0A-D409-4E57-8466-4BF73BBB1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3A9DF44-EE89-476B-8231-C721A10E4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3D88A40-AABF-4CFA-87CC-E6C06D45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206DA6E-93E8-40B5-BD72-ADB81483C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687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D2D1CCD2-DF6A-4290-8438-1F6C99EDE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E50705F9-2569-4671-B9B2-88DEB69C1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3897548-FD7C-494C-B256-97EC74A98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0451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A76BD1F-2E40-4176-A2FA-5FD45CC5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B90B6BB-5F30-4957-8E57-92D8CDC2D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F511DA2-2952-47A3-BE16-F6CBDC35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A3CA829-E50B-4AF4-A50E-41F0A478F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C7E7F7B-DCAD-46DE-8D86-12E83BC70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B3A2C29-75A4-410C-A2E1-889DCA00A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188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F2C74AE-BFA7-4396-8406-0F44A6A8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05434BFA-59BB-48F7-B355-C10EFEFF14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7F963C0-246F-47F6-B7FF-886BD9CA5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4013BE5-7E72-41A5-AAEA-19804577D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4B72F6E-CB55-46B9-859A-FE9807A68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047DF7E-C3B3-4F6D-84E8-3A211693E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788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3E7BA86-4D76-4C2B-999B-C14B583D454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C8BC8C-292B-4CDF-954F-66CE93A46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E784D0B-D367-44EA-BEA5-DB82A6580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15F8123-CC57-4371-8958-CD52FBBA0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5877B-B35E-461B-9D29-07C79B310FB9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93C2B53-EA4C-4FD4-92FD-783EF93074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00B0C6D-2273-4E5D-8EF6-21B5BC5EE8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92EE-4A68-4962-8085-0437772714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8196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9" y="6211860"/>
            <a:ext cx="774529" cy="6461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329"/>
            <a:ext cx="3476974" cy="38395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81949" y="5393518"/>
            <a:ext cx="5137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4863" y="288237"/>
            <a:ext cx="3832225" cy="150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69988" y="1819030"/>
            <a:ext cx="94899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ТЕЛЕМОСТ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ОБУЧЕНИЕ ПЕРЕВОДУ БЕЗ ГРАНИЦ И ОГРАНИЧЕНИЙ»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="" xmlns:a16="http://schemas.microsoft.com/office/drawing/2014/main" id="{B73274CC-1601-4792-A113-13447A53BDF4}"/>
              </a:ext>
            </a:extLst>
          </p:cNvPr>
          <p:cNvSpPr txBox="1">
            <a:spLocks/>
          </p:cNvSpPr>
          <p:nvPr/>
        </p:nvSpPr>
        <p:spPr>
          <a:xfrm>
            <a:off x="4657747" y="5863416"/>
            <a:ext cx="3464761" cy="64447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26 мая 2021</a:t>
            </a:r>
            <a:endParaRPr kumimoji="0" lang="en-US" sz="28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091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2618" y="1742498"/>
            <a:ext cx="7423068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/>
              <a:t>НГЛУ им. Н.А. Добролюбова</a:t>
            </a:r>
            <a:r>
              <a:rPr lang="ru-RU" dirty="0"/>
              <a:t>, Нижний Новгород,</a:t>
            </a:r>
          </a:p>
          <a:p>
            <a:pPr marL="0" indent="0">
              <a:buNone/>
            </a:pPr>
            <a:r>
              <a:rPr lang="ru-RU" dirty="0"/>
              <a:t>Кафедра теории и практики французского языка и перевода (Высшая школа перевода)</a:t>
            </a:r>
          </a:p>
          <a:p>
            <a:pPr marL="0" indent="0">
              <a:buNone/>
            </a:pPr>
            <a:r>
              <a:rPr lang="ru-RU" dirty="0"/>
              <a:t>Представители: </a:t>
            </a:r>
          </a:p>
          <a:p>
            <a:pPr marL="0" indent="0">
              <a:buNone/>
            </a:pPr>
            <a:r>
              <a:rPr lang="ru-RU" b="1" dirty="0"/>
              <a:t>Калинин Кирилл Евгеньевич </a:t>
            </a:r>
            <a:r>
              <a:rPr lang="ru-RU" dirty="0" err="1"/>
              <a:t>канд.филол.наук</a:t>
            </a:r>
            <a:r>
              <a:rPr lang="ru-RU" dirty="0"/>
              <a:t>, доцент, заведующий кафедрой кафедры теории и практики французского языка и перевода </a:t>
            </a:r>
            <a:endParaRPr lang="ru-RU" dirty="0" smtClean="0"/>
          </a:p>
          <a:p>
            <a:pPr marL="0" indent="0">
              <a:buNone/>
            </a:pPr>
            <a:r>
              <a:rPr lang="ru-RU" b="1" dirty="0" err="1" smtClean="0"/>
              <a:t>Бубнова</a:t>
            </a:r>
            <a:r>
              <a:rPr lang="ru-RU" b="1" dirty="0" smtClean="0"/>
              <a:t> </a:t>
            </a:r>
            <a:r>
              <a:rPr lang="ru-RU" b="1" dirty="0"/>
              <a:t>Анна Сергеевна</a:t>
            </a:r>
            <a:r>
              <a:rPr lang="ru-RU" dirty="0"/>
              <a:t>, </a:t>
            </a:r>
            <a:r>
              <a:rPr lang="ru-RU" dirty="0" err="1"/>
              <a:t>канд.филол.наук</a:t>
            </a:r>
            <a:r>
              <a:rPr lang="ru-RU" dirty="0"/>
              <a:t> </a:t>
            </a:r>
            <a:r>
              <a:rPr lang="ru-RU" dirty="0" smtClean="0"/>
              <a:t>доцент</a:t>
            </a:r>
            <a:endParaRPr lang="ru-RU" dirty="0"/>
          </a:p>
        </p:txBody>
      </p:sp>
      <p:pic>
        <p:nvPicPr>
          <p:cNvPr id="4" name="Picture 6" descr="логотип Нижегородский государственный лингвистический университет имени Н. А. Добролюб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16" y="1742498"/>
            <a:ext cx="3274939" cy="3411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62454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991" y="1755270"/>
            <a:ext cx="7861464" cy="392203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НИТУ «</a:t>
            </a:r>
            <a:r>
              <a:rPr lang="ru-RU" b="1" dirty="0" err="1"/>
              <a:t>МИСиС</a:t>
            </a:r>
            <a:r>
              <a:rPr lang="ru-RU" b="1" dirty="0"/>
              <a:t>»</a:t>
            </a:r>
            <a:r>
              <a:rPr lang="ru-RU" dirty="0"/>
              <a:t>, Москва,</a:t>
            </a:r>
          </a:p>
          <a:p>
            <a:pPr marL="0" indent="0">
              <a:buNone/>
            </a:pPr>
            <a:r>
              <a:rPr lang="ru-RU" dirty="0"/>
              <a:t>Кафедра иностранных языков и коммуникативных технологий</a:t>
            </a:r>
          </a:p>
          <a:p>
            <a:pPr marL="0" indent="0">
              <a:buNone/>
            </a:pPr>
            <a:r>
              <a:rPr lang="ru-RU" dirty="0"/>
              <a:t>Представители: </a:t>
            </a:r>
          </a:p>
          <a:p>
            <a:pPr marL="0" indent="0">
              <a:buNone/>
            </a:pPr>
            <a:r>
              <a:rPr lang="ru-RU" b="1" dirty="0"/>
              <a:t>Леонова Ирина Владимировна</a:t>
            </a:r>
            <a:r>
              <a:rPr lang="ru-RU" dirty="0"/>
              <a:t>, </a:t>
            </a:r>
            <a:r>
              <a:rPr lang="ru-RU" dirty="0" err="1"/>
              <a:t>канд.филол.наук</a:t>
            </a:r>
            <a:r>
              <a:rPr lang="ru-RU" dirty="0"/>
              <a:t>, доцент кафедры ИЯКТ</a:t>
            </a:r>
          </a:p>
          <a:p>
            <a:pPr marL="0" indent="0">
              <a:buNone/>
            </a:pPr>
            <a:r>
              <a:rPr lang="ru-RU" b="1" dirty="0"/>
              <a:t>Баширова </a:t>
            </a:r>
            <a:r>
              <a:rPr lang="ru-RU" b="1" dirty="0" err="1"/>
              <a:t>Альфия</a:t>
            </a:r>
            <a:r>
              <a:rPr lang="ru-RU" b="1" dirty="0"/>
              <a:t> Рустамовна</a:t>
            </a:r>
            <a:r>
              <a:rPr lang="ru-RU" dirty="0"/>
              <a:t>, преподаватель кафедры </a:t>
            </a:r>
            <a:r>
              <a:rPr lang="ru-RU" dirty="0" smtClean="0"/>
              <a:t>ИЯКТ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3337" r="2761" b="14466"/>
          <a:stretch/>
        </p:blipFill>
        <p:spPr>
          <a:xfrm>
            <a:off x="274972" y="2404062"/>
            <a:ext cx="3798266" cy="26244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3766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7998" y="0"/>
                </a:lnTo>
                <a:lnTo>
                  <a:pt x="18287998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rgbClr val="181769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3" name="object 3"/>
          <p:cNvSpPr/>
          <p:nvPr/>
        </p:nvSpPr>
        <p:spPr>
          <a:xfrm>
            <a:off x="5706150" y="1"/>
            <a:ext cx="3244849" cy="45846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4" name="object 4"/>
          <p:cNvSpPr/>
          <p:nvPr/>
        </p:nvSpPr>
        <p:spPr>
          <a:xfrm>
            <a:off x="5706150" y="4301377"/>
            <a:ext cx="3244850" cy="2556933"/>
          </a:xfrm>
          <a:custGeom>
            <a:avLst/>
            <a:gdLst/>
            <a:ahLst/>
            <a:cxnLst/>
            <a:rect l="l" t="t" r="r" b="b"/>
            <a:pathLst>
              <a:path w="4867275" h="3835400">
                <a:moveTo>
                  <a:pt x="0" y="0"/>
                </a:moveTo>
                <a:lnTo>
                  <a:pt x="4867274" y="0"/>
                </a:lnTo>
                <a:lnTo>
                  <a:pt x="4867274" y="3834934"/>
                </a:lnTo>
                <a:lnTo>
                  <a:pt x="0" y="3834934"/>
                </a:lnTo>
                <a:lnTo>
                  <a:pt x="0" y="0"/>
                </a:lnTo>
                <a:close/>
              </a:path>
            </a:pathLst>
          </a:custGeom>
          <a:solidFill>
            <a:srgbClr val="DE672D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5" name="object 5"/>
          <p:cNvSpPr/>
          <p:nvPr/>
        </p:nvSpPr>
        <p:spPr>
          <a:xfrm>
            <a:off x="8949074" y="0"/>
            <a:ext cx="3243157" cy="2559050"/>
          </a:xfrm>
          <a:custGeom>
            <a:avLst/>
            <a:gdLst/>
            <a:ahLst/>
            <a:cxnLst/>
            <a:rect l="l" t="t" r="r" b="b"/>
            <a:pathLst>
              <a:path w="4864734" h="3838575">
                <a:moveTo>
                  <a:pt x="0" y="0"/>
                </a:moveTo>
                <a:lnTo>
                  <a:pt x="4864387" y="0"/>
                </a:lnTo>
                <a:lnTo>
                  <a:pt x="4864387" y="3838574"/>
                </a:lnTo>
                <a:lnTo>
                  <a:pt x="0" y="3838574"/>
                </a:lnTo>
                <a:lnTo>
                  <a:pt x="0" y="0"/>
                </a:lnTo>
                <a:close/>
              </a:path>
            </a:pathLst>
          </a:custGeom>
          <a:solidFill>
            <a:srgbClr val="61A25C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6" name="object 6"/>
          <p:cNvSpPr/>
          <p:nvPr/>
        </p:nvSpPr>
        <p:spPr>
          <a:xfrm>
            <a:off x="685800" y="460886"/>
            <a:ext cx="1936749" cy="5778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7" name="object 7"/>
          <p:cNvSpPr/>
          <p:nvPr/>
        </p:nvSpPr>
        <p:spPr>
          <a:xfrm>
            <a:off x="8949074" y="2556623"/>
            <a:ext cx="3242925" cy="43013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8" name="object 8"/>
          <p:cNvSpPr txBox="1"/>
          <p:nvPr/>
        </p:nvSpPr>
        <p:spPr>
          <a:xfrm>
            <a:off x="254000" y="1790309"/>
            <a:ext cx="5334000" cy="30433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467" marR="3387" algn="ctr">
              <a:lnSpc>
                <a:spcPct val="102899"/>
              </a:lnSpc>
            </a:pPr>
            <a:r>
              <a:rPr lang="ru-RU" sz="4800" spc="323" dirty="0">
                <a:solidFill>
                  <a:schemeClr val="bg1"/>
                </a:solidFill>
                <a:latin typeface="Arial"/>
                <a:cs typeface="Arial"/>
              </a:rPr>
              <a:t>День преподавателя перевода </a:t>
            </a:r>
            <a:r>
              <a:rPr lang="en-US" sz="4800" spc="323" dirty="0" smtClean="0">
                <a:solidFill>
                  <a:schemeClr val="bg1"/>
                </a:solidFill>
                <a:latin typeface="Arial"/>
                <a:cs typeface="Arial"/>
              </a:rPr>
              <a:t/>
            </a:r>
            <a:br>
              <a:rPr lang="en-US" sz="4800" spc="323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ru-RU" sz="4800" spc="323" dirty="0" smtClean="0">
                <a:solidFill>
                  <a:schemeClr val="bg1"/>
                </a:solidFill>
                <a:latin typeface="Arial"/>
                <a:cs typeface="Arial"/>
              </a:rPr>
              <a:t>2021</a:t>
            </a:r>
            <a:endParaRPr sz="4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42000" y="4903754"/>
            <a:ext cx="3106843" cy="8175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467" marR="3387" indent="488551" algn="ctr">
              <a:lnSpc>
                <a:spcPts val="3060"/>
              </a:lnSpc>
            </a:pPr>
            <a:r>
              <a:rPr sz="3600" spc="-220" dirty="0" err="1">
                <a:solidFill>
                  <a:srgbClr val="FFFFFF"/>
                </a:solidFill>
                <a:latin typeface="Calibri"/>
                <a:cs typeface="Calibri"/>
              </a:rPr>
              <a:t>Успех</a:t>
            </a:r>
            <a:r>
              <a:rPr sz="3600" spc="-2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3600" spc="-22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600" spc="-270" dirty="0" err="1" smtClean="0">
                <a:solidFill>
                  <a:srgbClr val="FFFFFF"/>
                </a:solidFill>
                <a:latin typeface="Calibri"/>
                <a:cs typeface="Calibri"/>
              </a:rPr>
              <a:t>во</a:t>
            </a:r>
            <a:r>
              <a:rPr lang="en-US" sz="3600" spc="-270" dirty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en-US" sz="3600" spc="-270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sz="3600" spc="-253" dirty="0" err="1" smtClean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3600" spc="-210" dirty="0" err="1" smtClean="0">
                <a:solidFill>
                  <a:srgbClr val="FFFFFF"/>
                </a:solidFill>
                <a:latin typeface="Calibri"/>
                <a:cs typeface="Calibri"/>
              </a:rPr>
              <a:t>з</a:t>
            </a:r>
            <a:r>
              <a:rPr sz="3600" spc="-223" dirty="0" err="1" smtClean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3600" spc="-310" dirty="0" err="1" smtClean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3600" spc="-487" dirty="0" err="1" smtClean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r>
              <a:rPr sz="3600" spc="-363" dirty="0" err="1" smtClean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3600" spc="-250" dirty="0" err="1" smtClean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3600" spc="-289" dirty="0" err="1" smtClean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3600" spc="-310" dirty="0" err="1" smtClean="0">
                <a:solidFill>
                  <a:srgbClr val="FFFFFF"/>
                </a:solidFill>
                <a:latin typeface="Calibri"/>
                <a:cs typeface="Calibri"/>
              </a:rPr>
              <a:t>й</a:t>
            </a:r>
            <a:r>
              <a:rPr sz="3600" spc="-110" dirty="0" err="1" smtClean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3600" spc="-190" dirty="0" err="1" smtClean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3600" spc="-253" dirty="0" err="1" smtClean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3600" spc="-310" dirty="0" err="1" smtClean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3600" spc="-237" dirty="0" err="1" smtClean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895755" y="521007"/>
            <a:ext cx="1435523" cy="1590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379" marR="118963" indent="123620">
              <a:lnSpc>
                <a:spcPts val="3140"/>
              </a:lnSpc>
            </a:pPr>
            <a:r>
              <a:rPr sz="2833" spc="-167" dirty="0">
                <a:solidFill>
                  <a:srgbClr val="FFFFFF"/>
                </a:solidFill>
                <a:latin typeface="Calibri"/>
                <a:cs typeface="Calibri"/>
              </a:rPr>
              <a:t>Building  </a:t>
            </a:r>
            <a:r>
              <a:rPr sz="2833" spc="-143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833" spc="-19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33" spc="-257" dirty="0">
                <a:solidFill>
                  <a:srgbClr val="FFFFFF"/>
                </a:solidFill>
                <a:latin typeface="Calibri"/>
                <a:cs typeface="Calibri"/>
              </a:rPr>
              <a:t>Network</a:t>
            </a:r>
            <a:endParaRPr sz="2833" dirty="0">
              <a:latin typeface="Calibri"/>
              <a:cs typeface="Calibri"/>
            </a:endParaRPr>
          </a:p>
          <a:p>
            <a:pPr marL="72817" marR="3387" indent="-64773">
              <a:lnSpc>
                <a:spcPts val="3140"/>
              </a:lnSpc>
            </a:pPr>
            <a:r>
              <a:rPr sz="2833" spc="-200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2833" spc="-203" dirty="0">
                <a:solidFill>
                  <a:srgbClr val="FFFFFF"/>
                </a:solidFill>
                <a:latin typeface="Calibri"/>
                <a:cs typeface="Calibri"/>
              </a:rPr>
              <a:t>Teaching  </a:t>
            </a:r>
            <a:r>
              <a:rPr sz="2833" spc="-173" dirty="0">
                <a:solidFill>
                  <a:srgbClr val="FFFFFF"/>
                </a:solidFill>
                <a:latin typeface="Calibri"/>
                <a:cs typeface="Calibri"/>
              </a:rPr>
              <a:t>Excel</a:t>
            </a:r>
            <a:r>
              <a:rPr lang="en-US" sz="2833" spc="-187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2833" spc="-223" dirty="0">
                <a:solidFill>
                  <a:srgbClr val="FFFFFF"/>
                </a:solidFill>
                <a:latin typeface="Calibri"/>
                <a:cs typeface="Calibri"/>
              </a:rPr>
              <a:t>ence</a:t>
            </a:r>
            <a:endParaRPr sz="2833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363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AE0A0B9-6C3B-4E23-AF22-332A822556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29797"/>
            <a:ext cx="11709070" cy="261968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ТЕЛЕМОСТ</a:t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ОБУЧЕНИЕ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ПЕРЕВОДУ 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БЕЗ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ГРАНИЦ И 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E8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ОГРАНИЧЕНИЙ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rgbClr val="004E8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73274CC-1601-4792-A113-13447A53B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8472" y="4619501"/>
            <a:ext cx="9132125" cy="1068779"/>
          </a:xfrm>
        </p:spPr>
        <p:txBody>
          <a:bodyPr>
            <a:normAutofit/>
          </a:bodyPr>
          <a:lstStyle/>
          <a:p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		</a:t>
            </a:r>
            <a:endParaRPr lang="ru-RU" sz="2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26 мая 2021</a:t>
            </a:r>
            <a:endParaRPr lang="en-US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249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830" t="37305" r="48723" b="44289"/>
          <a:stretch/>
        </p:blipFill>
        <p:spPr>
          <a:xfrm>
            <a:off x="3906981" y="3135085"/>
            <a:ext cx="2648197" cy="19950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41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4F1643-2B22-485B-8D3F-35909CE39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6217" y="219163"/>
            <a:ext cx="7281465" cy="89102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Организаторы и участники:</a:t>
            </a:r>
            <a:endParaRPr lang="en-US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255" y="1066573"/>
            <a:ext cx="7003081" cy="13837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060" y="2628076"/>
            <a:ext cx="2524960" cy="14481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8099" y="2545811"/>
            <a:ext cx="2572474" cy="1708122"/>
          </a:xfrm>
          <a:prstGeom prst="rect">
            <a:avLst/>
          </a:prstGeom>
        </p:spPr>
      </p:pic>
      <p:pic>
        <p:nvPicPr>
          <p:cNvPr id="1028" name="Picture 4" descr="https://www.susu.ru/sites/default/files/images/%D1%81%D0%BE%D0%BA%D1%80%D0%B0%D1%89%D0%B5%D0%BD%D0%BD%D0%BE%D0%B5%20%D0%BD%D0%B0%D1%87%D0%B5%D1%80%D1%82%D0%B0%D0%BD%D0%B8%D0%B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226" y="4522758"/>
            <a:ext cx="1715511" cy="1715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логотип Нижегородский государственный лингвистический университет имени Н. А. Добролюбов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467" y="4493802"/>
            <a:ext cx="1591294" cy="1657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/>
          <a:srcRect t="19697" r="4549"/>
          <a:stretch/>
        </p:blipFill>
        <p:spPr>
          <a:xfrm>
            <a:off x="8255492" y="4493802"/>
            <a:ext cx="2102190" cy="1715511"/>
          </a:xfrm>
          <a:prstGeom prst="rect">
            <a:avLst/>
          </a:prstGeom>
        </p:spPr>
      </p:pic>
      <p:pic>
        <p:nvPicPr>
          <p:cNvPr id="1032" name="Picture 8" descr="Минский Государственный Лингвистический Университет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718" y="2450359"/>
            <a:ext cx="1418264" cy="18035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6539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259" r="10" b="22966"/>
          <a:stretch/>
        </p:blipFill>
        <p:spPr>
          <a:xfrm>
            <a:off x="-33413" y="393268"/>
            <a:ext cx="12225413" cy="60423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2261" t="25000" r="19387" b="16912"/>
          <a:stretch/>
        </p:blipFill>
        <p:spPr>
          <a:xfrm>
            <a:off x="6614556" y="3510253"/>
            <a:ext cx="1460665" cy="9381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468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Минский Государственный Лингвистический Университет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75" y="1443565"/>
            <a:ext cx="3472543" cy="44159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86794" y="1443565"/>
            <a:ext cx="684414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МГЛУ</a:t>
            </a:r>
            <a:r>
              <a:rPr lang="ru-RU" sz="2800" dirty="0"/>
              <a:t>, Минск, Республика Беларусь</a:t>
            </a:r>
          </a:p>
          <a:p>
            <a:r>
              <a:rPr lang="ru-RU" sz="2800" dirty="0"/>
              <a:t>Кафедра теории и практики перевода № 1 (английский язык)</a:t>
            </a:r>
          </a:p>
          <a:p>
            <a:r>
              <a:rPr lang="ru-RU" sz="2800" dirty="0"/>
              <a:t>Представители: </a:t>
            </a:r>
          </a:p>
          <a:p>
            <a:r>
              <a:rPr lang="ru-RU" sz="2800" b="1" dirty="0" err="1"/>
              <a:t>Карапетова</a:t>
            </a:r>
            <a:r>
              <a:rPr lang="ru-RU" sz="2800" b="1" dirty="0"/>
              <a:t> Елена Геннадьевна</a:t>
            </a:r>
            <a:r>
              <a:rPr lang="ru-RU" sz="2800" dirty="0"/>
              <a:t>, </a:t>
            </a:r>
            <a:r>
              <a:rPr lang="ru-RU" sz="2800" dirty="0" err="1"/>
              <a:t>канд.филол.наук</a:t>
            </a:r>
            <a:r>
              <a:rPr lang="ru-RU" sz="2800" dirty="0"/>
              <a:t>, доцент, заведующий кафедрой теории и практики перевода № 1</a:t>
            </a:r>
          </a:p>
          <a:p>
            <a:r>
              <a:rPr lang="ru-RU" sz="2800" b="1" dirty="0"/>
              <a:t>Вдовичев Алексей Владимирович</a:t>
            </a:r>
            <a:r>
              <a:rPr lang="ru-RU" sz="2800" dirty="0"/>
              <a:t>, доцент кафедры теории и практики перевода № 1</a:t>
            </a:r>
          </a:p>
        </p:txBody>
      </p:sp>
    </p:spTree>
    <p:extLst>
      <p:ext uri="{BB962C8B-B14F-4D97-AF65-F5344CB8AC3E}">
        <p14:creationId xmlns="" xmlns:p14="http://schemas.microsoft.com/office/powerpoint/2010/main" val="30463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628" y="1470816"/>
            <a:ext cx="4558258" cy="26142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40136" y="1470816"/>
            <a:ext cx="7006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ДВФУ</a:t>
            </a:r>
            <a:r>
              <a:rPr lang="ru-RU" sz="2800" dirty="0"/>
              <a:t>, Владивосток,</a:t>
            </a:r>
          </a:p>
          <a:p>
            <a:r>
              <a:rPr lang="ru-RU" sz="2800" dirty="0"/>
              <a:t>Восточный институт — Школа региональных и международных исследований</a:t>
            </a:r>
          </a:p>
          <a:p>
            <a:r>
              <a:rPr lang="ru-RU" sz="2800" dirty="0"/>
              <a:t>Представители: </a:t>
            </a:r>
          </a:p>
          <a:p>
            <a:r>
              <a:rPr lang="ru-RU" sz="2800" b="1" dirty="0" err="1"/>
              <a:t>Лупачёва</a:t>
            </a:r>
            <a:r>
              <a:rPr lang="ru-RU" sz="2800" b="1" dirty="0"/>
              <a:t> Татьяна Александровна</a:t>
            </a:r>
            <a:r>
              <a:rPr lang="ru-RU" sz="2800" dirty="0"/>
              <a:t>, </a:t>
            </a:r>
            <a:r>
              <a:rPr lang="ru-RU" sz="2800" dirty="0" err="1"/>
              <a:t>канд.филол.наук</a:t>
            </a:r>
            <a:r>
              <a:rPr lang="ru-RU" sz="2800" dirty="0"/>
              <a:t>, доцент</a:t>
            </a:r>
          </a:p>
          <a:p>
            <a:r>
              <a:rPr lang="ru-RU" sz="2800" b="1" dirty="0"/>
              <a:t>Конева Елена Борисовна</a:t>
            </a:r>
            <a:r>
              <a:rPr lang="ru-RU" sz="2800" dirty="0"/>
              <a:t>, старший преподаватель</a:t>
            </a:r>
          </a:p>
        </p:txBody>
      </p:sp>
    </p:spTree>
    <p:extLst>
      <p:ext uri="{BB962C8B-B14F-4D97-AF65-F5344CB8AC3E}">
        <p14:creationId xmlns="" xmlns:p14="http://schemas.microsoft.com/office/powerpoint/2010/main" val="41018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908" y="1814503"/>
            <a:ext cx="4528432" cy="30068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99513" y="1117339"/>
            <a:ext cx="66858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СибГУ</a:t>
            </a:r>
            <a:r>
              <a:rPr lang="ru-RU" sz="2800" b="1" dirty="0"/>
              <a:t> им. М.Ф. </a:t>
            </a:r>
            <a:r>
              <a:rPr lang="ru-RU" sz="2800" b="1" dirty="0" err="1"/>
              <a:t>Решетнева</a:t>
            </a:r>
            <a:r>
              <a:rPr lang="ru-RU" sz="2800" dirty="0"/>
              <a:t>, Красноярск,</a:t>
            </a:r>
          </a:p>
          <a:p>
            <a:r>
              <a:rPr lang="ru-RU" sz="2800" dirty="0"/>
              <a:t>Кафедра лингвистики, теории и практики перевода</a:t>
            </a:r>
          </a:p>
          <a:p>
            <a:r>
              <a:rPr lang="ru-RU" sz="2800" dirty="0"/>
              <a:t>Представители: </a:t>
            </a:r>
          </a:p>
          <a:p>
            <a:r>
              <a:rPr lang="ru-RU" sz="2800" b="1" dirty="0"/>
              <a:t>Груба Наталья Александровна</a:t>
            </a:r>
            <a:r>
              <a:rPr lang="ru-RU" sz="2800" dirty="0"/>
              <a:t>, </a:t>
            </a:r>
            <a:r>
              <a:rPr lang="ru-RU" sz="2800" dirty="0" err="1"/>
              <a:t>канд.пед.наук</a:t>
            </a:r>
            <a:r>
              <a:rPr lang="ru-RU" sz="2800" dirty="0"/>
              <a:t>, доцент, заведующий кафедрой </a:t>
            </a:r>
            <a:r>
              <a:rPr lang="ru-RU" sz="2800" dirty="0" err="1"/>
              <a:t>ЛТиПП</a:t>
            </a:r>
            <a:endParaRPr lang="ru-RU" sz="2800" dirty="0"/>
          </a:p>
          <a:p>
            <a:r>
              <a:rPr lang="ru-RU" sz="2800" b="1" dirty="0" err="1"/>
              <a:t>Дрыгина</a:t>
            </a:r>
            <a:r>
              <a:rPr lang="ru-RU" sz="2800" b="1" dirty="0"/>
              <a:t> Инна Валерьевна</a:t>
            </a:r>
            <a:r>
              <a:rPr lang="ru-RU" sz="2800" dirty="0"/>
              <a:t>, </a:t>
            </a:r>
            <a:r>
              <a:rPr lang="ru-RU" sz="2800" dirty="0" err="1"/>
              <a:t>канд.пед.наук</a:t>
            </a:r>
            <a:r>
              <a:rPr lang="ru-RU" sz="2800" dirty="0"/>
              <a:t>, </a:t>
            </a:r>
            <a:r>
              <a:rPr lang="ru-RU" sz="2800" dirty="0" smtClean="0"/>
              <a:t>доцент, доцент кафедры </a:t>
            </a:r>
            <a:r>
              <a:rPr lang="ru-RU" sz="2800" dirty="0" err="1" smtClean="0"/>
              <a:t>ЛТиПП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6121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2009" y="1134467"/>
            <a:ext cx="6982691" cy="435133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НГТУ (НЭТИ), </a:t>
            </a:r>
            <a:r>
              <a:rPr lang="ru-RU" dirty="0"/>
              <a:t>Новосибирск,</a:t>
            </a:r>
          </a:p>
          <a:p>
            <a:r>
              <a:rPr lang="ru-RU" dirty="0"/>
              <a:t>Кафедра иностранных языков гуманитарного факультета</a:t>
            </a:r>
          </a:p>
          <a:p>
            <a:r>
              <a:rPr lang="ru-RU" dirty="0"/>
              <a:t>Представители: </a:t>
            </a:r>
          </a:p>
          <a:p>
            <a:r>
              <a:rPr lang="ru-RU" b="1" dirty="0" err="1"/>
              <a:t>Мелехина</a:t>
            </a:r>
            <a:r>
              <a:rPr lang="ru-RU" b="1" dirty="0"/>
              <a:t> Елена Анатольевна</a:t>
            </a:r>
            <a:r>
              <a:rPr lang="ru-RU" dirty="0"/>
              <a:t>, </a:t>
            </a:r>
            <a:r>
              <a:rPr lang="ru-RU" dirty="0" err="1"/>
              <a:t>канд.пед.наук</a:t>
            </a:r>
            <a:r>
              <a:rPr lang="ru-RU" dirty="0"/>
              <a:t>, доцент, заведующий кафедрой ИЯ ГФ, декан ФГО</a:t>
            </a:r>
          </a:p>
          <a:p>
            <a:r>
              <a:rPr lang="ru-RU" b="1" dirty="0" err="1"/>
              <a:t>Казачихина</a:t>
            </a:r>
            <a:r>
              <a:rPr lang="ru-RU" b="1" dirty="0"/>
              <a:t> Ирина Анатольевна</a:t>
            </a:r>
            <a:r>
              <a:rPr lang="ru-RU" dirty="0"/>
              <a:t>, </a:t>
            </a:r>
            <a:r>
              <a:rPr lang="ru-RU" dirty="0" err="1"/>
              <a:t>канд.филол.наук</a:t>
            </a:r>
            <a:r>
              <a:rPr lang="ru-RU" dirty="0"/>
              <a:t>, доцент кафедры ИЯ ГФ</a:t>
            </a:r>
          </a:p>
          <a:p>
            <a:r>
              <a:rPr lang="ru-RU" b="1" dirty="0" err="1"/>
              <a:t>Варинова</a:t>
            </a:r>
            <a:r>
              <a:rPr lang="ru-RU" b="1" dirty="0"/>
              <a:t> Ольга Александровна</a:t>
            </a:r>
            <a:r>
              <a:rPr lang="ru-RU" dirty="0"/>
              <a:t>, преподаватель кафедры ИЯ ГФ, Президент Сибирской ассоциации переводчиков русского жестового языка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57459"/>
          <a:stretch/>
        </p:blipFill>
        <p:spPr>
          <a:xfrm>
            <a:off x="285771" y="2202652"/>
            <a:ext cx="4769433" cy="22149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185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439" y="1791816"/>
            <a:ext cx="3215793" cy="32157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73039" y="1791816"/>
            <a:ext cx="72835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ЮрУГУ</a:t>
            </a:r>
            <a:r>
              <a:rPr lang="ru-RU" sz="2800" dirty="0"/>
              <a:t>, Челябинск,</a:t>
            </a:r>
          </a:p>
          <a:p>
            <a:r>
              <a:rPr lang="ru-RU" sz="2800" dirty="0"/>
              <a:t>Институт лингвистики и международных коммуникацией, кафедра лингвистики и перевода </a:t>
            </a:r>
          </a:p>
          <a:p>
            <a:r>
              <a:rPr lang="ru-RU" sz="2800" dirty="0"/>
              <a:t>Представитель: </a:t>
            </a:r>
          </a:p>
          <a:p>
            <a:r>
              <a:rPr lang="ru-RU" sz="2800" b="1" dirty="0" err="1"/>
              <a:t>Шефер</a:t>
            </a:r>
            <a:r>
              <a:rPr lang="ru-RU" sz="2800" b="1" dirty="0"/>
              <a:t> Екатерина Андреевна</a:t>
            </a:r>
            <a:r>
              <a:rPr lang="ru-RU" sz="2800" dirty="0"/>
              <a:t>, преподаватель кафедры лингвистики и перевода </a:t>
            </a:r>
          </a:p>
        </p:txBody>
      </p:sp>
    </p:spTree>
    <p:extLst>
      <p:ext uri="{BB962C8B-B14F-4D97-AF65-F5344CB8AC3E}">
        <p14:creationId xmlns="" xmlns:p14="http://schemas.microsoft.com/office/powerpoint/2010/main" val="13996292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301</Words>
  <Application>Microsoft Office PowerPoint</Application>
  <PresentationFormat>Произвольный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Организаторы и участники: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ТЕЛЕМОСТ  ОБУЧЕНИЕ ПЕРЕВОДУ  БЕЗ ГРАНИЦ И ОГРАНИЧЕНИЙ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student</cp:lastModifiedBy>
  <cp:revision>13</cp:revision>
  <dcterms:created xsi:type="dcterms:W3CDTF">2020-10-04T10:57:35Z</dcterms:created>
  <dcterms:modified xsi:type="dcterms:W3CDTF">2021-05-26T03:48:20Z</dcterms:modified>
</cp:coreProperties>
</file>