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1" r:id="rId2"/>
    <p:sldId id="257" r:id="rId3"/>
    <p:sldId id="258" r:id="rId4"/>
    <p:sldId id="261" r:id="rId5"/>
    <p:sldId id="264" r:id="rId6"/>
    <p:sldId id="260" r:id="rId7"/>
    <p:sldId id="263" r:id="rId8"/>
    <p:sldId id="270" r:id="rId9"/>
    <p:sldId id="265" r:id="rId10"/>
    <p:sldId id="266" r:id="rId11"/>
    <p:sldId id="267" r:id="rId12"/>
    <p:sldId id="262" r:id="rId13"/>
    <p:sldId id="269" r:id="rId14"/>
    <p:sldId id="259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004E86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4995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-390" y="-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B13AE58A-8293-49B6-A442-D9DF683F582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34FF840-0737-4AFC-8A05-5C7DE3C6B3D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3B714526-A577-426B-A8C6-1029E90FF5C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/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9ECC0D54-2DFB-46ED-B46C-7FA4E6640E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75877B-B35E-461B-9D29-07C79B310FB9}" type="datetimeFigureOut">
              <a:rPr lang="en-US" smtClean="0"/>
              <a:pPr/>
              <a:t>5/26/2021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45760647-8579-49BF-8D7C-4CC558DDF0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5F56B372-DBFE-470F-AA04-21387863C9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E592EE-4A68-4962-8085-0437772714C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4828941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1F751D9-22E2-4EB8-9529-60178D9DA1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0D33DA6D-94DB-4AEE-977B-8B7C791D2FD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FC8E3468-5AB5-4CC2-9BE0-0184CC49E3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75877B-B35E-461B-9D29-07C79B310FB9}" type="datetimeFigureOut">
              <a:rPr lang="en-US" smtClean="0"/>
              <a:pPr/>
              <a:t>5/26/2021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A2B3D100-A635-4C39-A865-BF31910FF7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C3DCCFF5-2E13-4C43-86D1-5C3F76101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E592EE-4A68-4962-8085-0437772714C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8354285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="" xmlns:a16="http://schemas.microsoft.com/office/drawing/2014/main" id="{E7F432CD-4523-4BD8-92B7-36B66EBE995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51248BF6-A502-4EB8-B58E-1CCB2E6E67E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2AB85216-1B15-4B70-AD42-AC851BAA2F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75877B-B35E-461B-9D29-07C79B310FB9}" type="datetimeFigureOut">
              <a:rPr lang="en-US" smtClean="0"/>
              <a:pPr/>
              <a:t>5/26/2021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06E2A7A3-69F5-42EB-BD78-D0FE03B88A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10D0A078-F29E-4B94-9197-3303E752CB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E592EE-4A68-4962-8085-0437772714C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8160135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5/26/2021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17710682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A37E3507-7C0E-431E-9B42-5F0946429C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3BEF13D2-4E05-4375-B245-14AA1CE690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77A4A1AE-5605-4495-836A-C4DFEE0D94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75877B-B35E-461B-9D29-07C79B310FB9}" type="datetimeFigureOut">
              <a:rPr lang="en-US" smtClean="0"/>
              <a:pPr/>
              <a:t>5/26/2021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00D3DE68-C2F2-4202-999F-B2CE5EF358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48B493A4-0F57-48EA-B651-ED842BB9F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E592EE-4A68-4962-8085-0437772714C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8379732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1F0B8256-3271-4F0D-884B-FE67431593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43D472D7-13EE-4573-B2FE-0BB29B1037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BD2F37AB-94CE-4E67-A824-6A9E3383DD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75877B-B35E-461B-9D29-07C79B310FB9}" type="datetimeFigureOut">
              <a:rPr lang="en-US" smtClean="0"/>
              <a:pPr/>
              <a:t>5/26/2021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F433F86E-2AB2-4865-A6BA-D69845CC38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73EEDD80-7D8A-4FB2-8C9B-C3E5FEB756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E592EE-4A68-4962-8085-0437772714C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560982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DBC07142-1BA9-45F0-8285-80147A44D4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01142AF7-FCAE-40BC-BC5D-92FB6D0B1BD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CDF13E3A-DB43-4B3F-9E11-9AEDB87BD8B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EDC6761E-6204-49A0-B391-56DF6F2E21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75877B-B35E-461B-9D29-07C79B310FB9}" type="datetimeFigureOut">
              <a:rPr lang="en-US" smtClean="0"/>
              <a:pPr/>
              <a:t>5/26/2021</a:t>
            </a:fld>
            <a:endParaRPr lang="en-US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19006575-A647-439F-A1F9-53D98B39A1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21D81586-F494-4AFA-8096-4A327CE114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E592EE-4A68-4962-8085-0437772714C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0942423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C55D5E65-C5D1-4D18-B86D-7504D58EF0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9FDC3B7F-B235-4264-9750-5F57A9EF12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CF1CAEF5-F734-4DE5-BAD8-EB3A35AC083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5D7A9022-B36C-4AAC-B83C-25D8F3318B9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="" xmlns:a16="http://schemas.microsoft.com/office/drawing/2014/main" id="{A49E7223-AD7F-492F-B215-5B7ED09D221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7" name="Дата 6">
            <a:extLst>
              <a:ext uri="{FF2B5EF4-FFF2-40B4-BE49-F238E27FC236}">
                <a16:creationId xmlns="" xmlns:a16="http://schemas.microsoft.com/office/drawing/2014/main" id="{3B87B929-DDFD-483C-AB65-9C364EF7A3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75877B-B35E-461B-9D29-07C79B310FB9}" type="datetimeFigureOut">
              <a:rPr lang="en-US" smtClean="0"/>
              <a:pPr/>
              <a:t>5/26/2021</a:t>
            </a:fld>
            <a:endParaRPr lang="en-US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="" xmlns:a16="http://schemas.microsoft.com/office/drawing/2014/main" id="{7CC00D52-9754-43CB-A296-809ED0FC46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Номер слайда 8">
            <a:extLst>
              <a:ext uri="{FF2B5EF4-FFF2-40B4-BE49-F238E27FC236}">
                <a16:creationId xmlns="" xmlns:a16="http://schemas.microsoft.com/office/drawing/2014/main" id="{8BBC7812-F30D-4B60-A154-F5BD944722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E592EE-4A68-4962-8085-0437772714C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4465539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3111CE0A-D409-4E57-8466-4BF73BBB12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B3A9DF44-EE89-476B-8231-C721A10E43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75877B-B35E-461B-9D29-07C79B310FB9}" type="datetimeFigureOut">
              <a:rPr lang="en-US" smtClean="0"/>
              <a:pPr/>
              <a:t>5/26/2021</a:t>
            </a:fld>
            <a:endParaRPr lang="en-US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33D88A40-AABF-4CFA-87CC-E6C06D45FD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A206DA6E-93E8-40B5-BD72-ADB81483CF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E592EE-4A68-4962-8085-0437772714C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3968702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="" xmlns:a16="http://schemas.microsoft.com/office/drawing/2014/main" id="{D2D1CCD2-DF6A-4290-8438-1F6C99EDE5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75877B-B35E-461B-9D29-07C79B310FB9}" type="datetimeFigureOut">
              <a:rPr lang="en-US" smtClean="0"/>
              <a:pPr/>
              <a:t>5/26/2021</a:t>
            </a:fld>
            <a:endParaRPr lang="en-US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="" xmlns:a16="http://schemas.microsoft.com/office/drawing/2014/main" id="{E50705F9-2569-4671-B9B2-88DEB69C10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53897548-FD7C-494C-B256-97EC74A985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E592EE-4A68-4962-8085-0437772714C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2804518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A76BD1F-2E40-4176-A2FA-5FD45CC5E3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FB90B6BB-5F30-4957-8E57-92D8CDC2D0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BF511DA2-2952-47A3-BE16-F6CBDC359EF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4A3CA829-E50B-4AF4-A50E-41F0A478F0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75877B-B35E-461B-9D29-07C79B310FB9}" type="datetimeFigureOut">
              <a:rPr lang="en-US" smtClean="0"/>
              <a:pPr/>
              <a:t>5/26/2021</a:t>
            </a:fld>
            <a:endParaRPr lang="en-US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AC7E7F7B-DCAD-46DE-8D86-12E83BC703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7B3A2C29-75A4-410C-A2E1-889DCA00A6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E592EE-4A68-4962-8085-0437772714C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7518834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CF2C74AE-BFA7-4396-8406-0F44A6A845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Рисунок 2">
            <a:extLst>
              <a:ext uri="{FF2B5EF4-FFF2-40B4-BE49-F238E27FC236}">
                <a16:creationId xmlns="" xmlns:a16="http://schemas.microsoft.com/office/drawing/2014/main" id="{05434BFA-59BB-48F7-B355-C10EFEFF141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87F963C0-246F-47F6-B7FF-886BD9CA592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14013BE5-7E72-41A5-AAEA-19804577DB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75877B-B35E-461B-9D29-07C79B310FB9}" type="datetimeFigureOut">
              <a:rPr lang="en-US" smtClean="0"/>
              <a:pPr/>
              <a:t>5/26/2021</a:t>
            </a:fld>
            <a:endParaRPr lang="en-US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A4B72F6E-CB55-46B9-859A-FE9807A681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7047DF7E-C3B3-4F6D-84E8-3A211693E4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E592EE-4A68-4962-8085-0437772714C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6478896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43E7BA86-4D76-4C2B-999B-C14B583D454C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15C8BC8C-292B-4CDF-954F-66CE93A46D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7E784D0B-D367-44EA-BEA5-DB82A65806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815F8123-CC57-4371-8958-CD52FBBA0FB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75877B-B35E-461B-9D29-07C79B310FB9}" type="datetimeFigureOut">
              <a:rPr lang="en-US" smtClean="0"/>
              <a:pPr/>
              <a:t>5/26/2021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F93C2B53-EA4C-4FD4-92FD-783EF93074E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000B0C6D-2273-4E5D-8EF6-21B5BC5EE86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E592EE-4A68-4962-8085-0437772714C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7681960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0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gif"/><Relationship Id="rId5" Type="http://schemas.openxmlformats.org/officeDocument/2006/relationships/image" Target="../media/image9.jpeg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49" y="6211860"/>
            <a:ext cx="774529" cy="64614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15329"/>
            <a:ext cx="3476974" cy="3839592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7281949" y="5393518"/>
            <a:ext cx="51372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800" b="1" dirty="0" smtClean="0">
              <a:solidFill>
                <a:schemeClr val="bg2">
                  <a:lumMod val="75000"/>
                </a:schemeClr>
              </a:solidFill>
            </a:endParaRPr>
          </a:p>
        </p:txBody>
      </p:sp>
      <p:pic>
        <p:nvPicPr>
          <p:cNvPr id="1026" name="Рисунок 1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574863" y="288237"/>
            <a:ext cx="3832225" cy="15072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Прямоугольник 8"/>
          <p:cNvSpPr/>
          <p:nvPr/>
        </p:nvSpPr>
        <p:spPr>
          <a:xfrm>
            <a:off x="1869988" y="1819030"/>
            <a:ext cx="9489989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5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4E86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ТЕЛЕМОСТ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5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4E86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«</a:t>
            </a:r>
            <a:r>
              <a:rPr lang="ru-RU" sz="5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4E86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ОБУЧЕНИЕ ПЕРЕВОДУ БЕЗ ГРАНИЦ И ОГРАНИЧЕНИЙ»</a:t>
            </a:r>
          </a:p>
        </p:txBody>
      </p:sp>
      <p:sp>
        <p:nvSpPr>
          <p:cNvPr id="10" name="Подзаголовок 2">
            <a:extLst>
              <a:ext uri="{FF2B5EF4-FFF2-40B4-BE49-F238E27FC236}">
                <a16:creationId xmlns="" xmlns:a16="http://schemas.microsoft.com/office/drawing/2014/main" id="{B73274CC-1601-4792-A113-13447A53BDF4}"/>
              </a:ext>
            </a:extLst>
          </p:cNvPr>
          <p:cNvSpPr txBox="1">
            <a:spLocks/>
          </p:cNvSpPr>
          <p:nvPr/>
        </p:nvSpPr>
        <p:spPr>
          <a:xfrm>
            <a:off x="4657747" y="5863416"/>
            <a:ext cx="3464761" cy="644478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26 мая 2021</a:t>
            </a:r>
            <a:endParaRPr kumimoji="0" lang="en-US" sz="2800" b="1" i="0" u="none" strike="noStrike" kern="1200" cap="none" spc="0" normalizeH="0" baseline="0" noProof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740910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322618" y="1742498"/>
            <a:ext cx="7423068" cy="4351338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b="1" dirty="0"/>
              <a:t>НГЛУ им. Н.А. Добролюбова</a:t>
            </a:r>
            <a:r>
              <a:rPr lang="ru-RU" dirty="0"/>
              <a:t>, Нижний Новгород,</a:t>
            </a:r>
          </a:p>
          <a:p>
            <a:pPr marL="0" indent="0">
              <a:buNone/>
            </a:pPr>
            <a:r>
              <a:rPr lang="ru-RU" dirty="0"/>
              <a:t>Кафедра теории и практики французского языка и перевода (Высшая школа перевода)</a:t>
            </a:r>
          </a:p>
          <a:p>
            <a:pPr marL="0" indent="0">
              <a:buNone/>
            </a:pPr>
            <a:r>
              <a:rPr lang="ru-RU" dirty="0"/>
              <a:t>Представители: </a:t>
            </a:r>
          </a:p>
          <a:p>
            <a:pPr marL="0" indent="0">
              <a:buNone/>
            </a:pPr>
            <a:r>
              <a:rPr lang="ru-RU" b="1" dirty="0"/>
              <a:t>Калинин Кирилл Евгеньевич </a:t>
            </a:r>
            <a:r>
              <a:rPr lang="ru-RU" dirty="0" err="1"/>
              <a:t>канд.филол.наук</a:t>
            </a:r>
            <a:r>
              <a:rPr lang="ru-RU" dirty="0"/>
              <a:t>, доцент, заведующий кафедрой кафедры теории и практики французского языка и перевода </a:t>
            </a:r>
            <a:endParaRPr lang="ru-RU" dirty="0" smtClean="0"/>
          </a:p>
          <a:p>
            <a:pPr marL="0" indent="0">
              <a:buNone/>
            </a:pPr>
            <a:r>
              <a:rPr lang="ru-RU" b="1" dirty="0" err="1" smtClean="0"/>
              <a:t>Бубнова</a:t>
            </a:r>
            <a:r>
              <a:rPr lang="ru-RU" b="1" dirty="0" smtClean="0"/>
              <a:t> </a:t>
            </a:r>
            <a:r>
              <a:rPr lang="ru-RU" b="1" dirty="0"/>
              <a:t>Анна Сергеевна</a:t>
            </a:r>
            <a:r>
              <a:rPr lang="ru-RU" dirty="0"/>
              <a:t>, </a:t>
            </a:r>
            <a:r>
              <a:rPr lang="ru-RU" dirty="0" err="1"/>
              <a:t>канд.филол.наук</a:t>
            </a:r>
            <a:r>
              <a:rPr lang="ru-RU" dirty="0"/>
              <a:t> </a:t>
            </a:r>
            <a:r>
              <a:rPr lang="ru-RU" dirty="0" smtClean="0"/>
              <a:t>доцент</a:t>
            </a:r>
            <a:endParaRPr lang="ru-RU" dirty="0"/>
          </a:p>
        </p:txBody>
      </p:sp>
      <p:pic>
        <p:nvPicPr>
          <p:cNvPr id="4" name="Picture 6" descr="логотип Нижегородский государственный лингвистический университет имени Н. А. Добролюбов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716" y="1742498"/>
            <a:ext cx="3274939" cy="341139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3624545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191991" y="1755270"/>
            <a:ext cx="7861464" cy="3922032"/>
          </a:xfrm>
        </p:spPr>
        <p:txBody>
          <a:bodyPr/>
          <a:lstStyle/>
          <a:p>
            <a:pPr marL="0" indent="0">
              <a:buNone/>
            </a:pPr>
            <a:r>
              <a:rPr lang="ru-RU" b="1" dirty="0"/>
              <a:t>НИТУ «</a:t>
            </a:r>
            <a:r>
              <a:rPr lang="ru-RU" b="1" dirty="0" err="1"/>
              <a:t>МИСиС</a:t>
            </a:r>
            <a:r>
              <a:rPr lang="ru-RU" b="1" dirty="0"/>
              <a:t>»</a:t>
            </a:r>
            <a:r>
              <a:rPr lang="ru-RU" dirty="0"/>
              <a:t>, Москва,</a:t>
            </a:r>
          </a:p>
          <a:p>
            <a:pPr marL="0" indent="0">
              <a:buNone/>
            </a:pPr>
            <a:r>
              <a:rPr lang="ru-RU" dirty="0"/>
              <a:t>Кафедра иностранных языков и коммуникативных технологий</a:t>
            </a:r>
          </a:p>
          <a:p>
            <a:pPr marL="0" indent="0">
              <a:buNone/>
            </a:pPr>
            <a:r>
              <a:rPr lang="ru-RU" dirty="0"/>
              <a:t>Представители: </a:t>
            </a:r>
          </a:p>
          <a:p>
            <a:pPr marL="0" indent="0">
              <a:buNone/>
            </a:pPr>
            <a:r>
              <a:rPr lang="ru-RU" b="1" dirty="0"/>
              <a:t>Леонова Ирина Владимировна</a:t>
            </a:r>
            <a:r>
              <a:rPr lang="ru-RU" dirty="0"/>
              <a:t>, </a:t>
            </a:r>
            <a:r>
              <a:rPr lang="ru-RU" dirty="0" err="1"/>
              <a:t>канд.филол.наук</a:t>
            </a:r>
            <a:r>
              <a:rPr lang="ru-RU" dirty="0"/>
              <a:t>, доцент кафедры ИЯКТ</a:t>
            </a:r>
          </a:p>
          <a:p>
            <a:pPr marL="0" indent="0">
              <a:buNone/>
            </a:pPr>
            <a:r>
              <a:rPr lang="ru-RU" b="1" dirty="0"/>
              <a:t>Баширова </a:t>
            </a:r>
            <a:r>
              <a:rPr lang="ru-RU" b="1" dirty="0" err="1"/>
              <a:t>Альфия</a:t>
            </a:r>
            <a:r>
              <a:rPr lang="ru-RU" b="1" dirty="0"/>
              <a:t> Рустамовна</a:t>
            </a:r>
            <a:r>
              <a:rPr lang="ru-RU" dirty="0"/>
              <a:t>, преподаватель кафедры </a:t>
            </a:r>
            <a:r>
              <a:rPr lang="ru-RU" dirty="0" smtClean="0"/>
              <a:t>ИЯКТ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t="3337" r="2761" b="14466"/>
          <a:stretch/>
        </p:blipFill>
        <p:spPr>
          <a:xfrm>
            <a:off x="274972" y="2404062"/>
            <a:ext cx="3798266" cy="262444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0437668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7998" y="0"/>
                </a:lnTo>
                <a:lnTo>
                  <a:pt x="18287998" y="10286999"/>
                </a:lnTo>
                <a:lnTo>
                  <a:pt x="0" y="10286999"/>
                </a:lnTo>
                <a:lnTo>
                  <a:pt x="0" y="0"/>
                </a:lnTo>
                <a:close/>
              </a:path>
            </a:pathLst>
          </a:custGeom>
          <a:solidFill>
            <a:srgbClr val="181769"/>
          </a:solidFill>
          <a:ln>
            <a:solidFill>
              <a:schemeClr val="accent5">
                <a:lumMod val="75000"/>
              </a:schemeClr>
            </a:solidFill>
          </a:ln>
        </p:spPr>
        <p:txBody>
          <a:bodyPr wrap="square" lIns="0" tIns="0" rIns="0" bIns="0" rtlCol="0"/>
          <a:lstStyle/>
          <a:p>
            <a:endParaRPr sz="1200"/>
          </a:p>
        </p:txBody>
      </p:sp>
      <p:sp>
        <p:nvSpPr>
          <p:cNvPr id="3" name="object 3"/>
          <p:cNvSpPr/>
          <p:nvPr/>
        </p:nvSpPr>
        <p:spPr>
          <a:xfrm>
            <a:off x="5706150" y="1"/>
            <a:ext cx="3244849" cy="45846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200"/>
          </a:p>
        </p:txBody>
      </p:sp>
      <p:sp>
        <p:nvSpPr>
          <p:cNvPr id="4" name="object 4"/>
          <p:cNvSpPr/>
          <p:nvPr/>
        </p:nvSpPr>
        <p:spPr>
          <a:xfrm>
            <a:off x="5706150" y="4301377"/>
            <a:ext cx="3244850" cy="2556933"/>
          </a:xfrm>
          <a:custGeom>
            <a:avLst/>
            <a:gdLst/>
            <a:ahLst/>
            <a:cxnLst/>
            <a:rect l="l" t="t" r="r" b="b"/>
            <a:pathLst>
              <a:path w="4867275" h="3835400">
                <a:moveTo>
                  <a:pt x="0" y="0"/>
                </a:moveTo>
                <a:lnTo>
                  <a:pt x="4867274" y="0"/>
                </a:lnTo>
                <a:lnTo>
                  <a:pt x="4867274" y="3834934"/>
                </a:lnTo>
                <a:lnTo>
                  <a:pt x="0" y="3834934"/>
                </a:lnTo>
                <a:lnTo>
                  <a:pt x="0" y="0"/>
                </a:lnTo>
                <a:close/>
              </a:path>
            </a:pathLst>
          </a:custGeom>
          <a:solidFill>
            <a:srgbClr val="DE672D"/>
          </a:solidFill>
        </p:spPr>
        <p:txBody>
          <a:bodyPr wrap="square" lIns="0" tIns="0" rIns="0" bIns="0" rtlCol="0"/>
          <a:lstStyle/>
          <a:p>
            <a:endParaRPr sz="1200"/>
          </a:p>
        </p:txBody>
      </p:sp>
      <p:sp>
        <p:nvSpPr>
          <p:cNvPr id="5" name="object 5"/>
          <p:cNvSpPr/>
          <p:nvPr/>
        </p:nvSpPr>
        <p:spPr>
          <a:xfrm>
            <a:off x="8949074" y="0"/>
            <a:ext cx="3243157" cy="2559050"/>
          </a:xfrm>
          <a:custGeom>
            <a:avLst/>
            <a:gdLst/>
            <a:ahLst/>
            <a:cxnLst/>
            <a:rect l="l" t="t" r="r" b="b"/>
            <a:pathLst>
              <a:path w="4864734" h="3838575">
                <a:moveTo>
                  <a:pt x="0" y="0"/>
                </a:moveTo>
                <a:lnTo>
                  <a:pt x="4864387" y="0"/>
                </a:lnTo>
                <a:lnTo>
                  <a:pt x="4864387" y="3838574"/>
                </a:lnTo>
                <a:lnTo>
                  <a:pt x="0" y="3838574"/>
                </a:lnTo>
                <a:lnTo>
                  <a:pt x="0" y="0"/>
                </a:lnTo>
                <a:close/>
              </a:path>
            </a:pathLst>
          </a:custGeom>
          <a:solidFill>
            <a:srgbClr val="61A25C"/>
          </a:solidFill>
        </p:spPr>
        <p:txBody>
          <a:bodyPr wrap="square" lIns="0" tIns="0" rIns="0" bIns="0" rtlCol="0"/>
          <a:lstStyle/>
          <a:p>
            <a:endParaRPr sz="1200"/>
          </a:p>
        </p:txBody>
      </p:sp>
      <p:sp>
        <p:nvSpPr>
          <p:cNvPr id="6" name="object 6"/>
          <p:cNvSpPr/>
          <p:nvPr/>
        </p:nvSpPr>
        <p:spPr>
          <a:xfrm>
            <a:off x="685800" y="460886"/>
            <a:ext cx="1936749" cy="57784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200"/>
          </a:p>
        </p:txBody>
      </p:sp>
      <p:sp>
        <p:nvSpPr>
          <p:cNvPr id="7" name="object 7"/>
          <p:cNvSpPr/>
          <p:nvPr/>
        </p:nvSpPr>
        <p:spPr>
          <a:xfrm>
            <a:off x="8949074" y="2556623"/>
            <a:ext cx="3242925" cy="430137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200"/>
          </a:p>
        </p:txBody>
      </p:sp>
      <p:sp>
        <p:nvSpPr>
          <p:cNvPr id="8" name="object 8"/>
          <p:cNvSpPr txBox="1"/>
          <p:nvPr/>
        </p:nvSpPr>
        <p:spPr>
          <a:xfrm>
            <a:off x="254000" y="1790309"/>
            <a:ext cx="5334000" cy="304339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8467" marR="3387" algn="ctr">
              <a:lnSpc>
                <a:spcPct val="102899"/>
              </a:lnSpc>
            </a:pPr>
            <a:r>
              <a:rPr lang="ru-RU" sz="4800" spc="323" dirty="0">
                <a:solidFill>
                  <a:schemeClr val="bg1"/>
                </a:solidFill>
                <a:latin typeface="Arial"/>
                <a:cs typeface="Arial"/>
              </a:rPr>
              <a:t>День преподавателя перевода </a:t>
            </a:r>
            <a:r>
              <a:rPr lang="en-US" sz="4800" spc="323" dirty="0" smtClean="0">
                <a:solidFill>
                  <a:schemeClr val="bg1"/>
                </a:solidFill>
                <a:latin typeface="Arial"/>
                <a:cs typeface="Arial"/>
              </a:rPr>
              <a:t/>
            </a:r>
            <a:br>
              <a:rPr lang="en-US" sz="4800" spc="323" dirty="0" smtClean="0">
                <a:solidFill>
                  <a:schemeClr val="bg1"/>
                </a:solidFill>
                <a:latin typeface="Arial"/>
                <a:cs typeface="Arial"/>
              </a:rPr>
            </a:br>
            <a:r>
              <a:rPr lang="ru-RU" sz="4800" spc="323" dirty="0" smtClean="0">
                <a:solidFill>
                  <a:schemeClr val="bg1"/>
                </a:solidFill>
                <a:latin typeface="Arial"/>
                <a:cs typeface="Arial"/>
              </a:rPr>
              <a:t>2021</a:t>
            </a:r>
            <a:endParaRPr sz="4800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5842000" y="4903754"/>
            <a:ext cx="3106843" cy="81759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8467" marR="3387" indent="488551" algn="ctr">
              <a:lnSpc>
                <a:spcPts val="3060"/>
              </a:lnSpc>
            </a:pPr>
            <a:r>
              <a:rPr sz="3600" spc="-220" dirty="0" err="1">
                <a:solidFill>
                  <a:srgbClr val="FFFFFF"/>
                </a:solidFill>
                <a:latin typeface="Calibri"/>
                <a:cs typeface="Calibri"/>
              </a:rPr>
              <a:t>Успех</a:t>
            </a:r>
            <a:r>
              <a:rPr sz="3600" spc="-2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en-US" sz="3600" spc="-220" dirty="0" smtClean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600" spc="-270" dirty="0" err="1" smtClean="0">
                <a:solidFill>
                  <a:srgbClr val="FFFFFF"/>
                </a:solidFill>
                <a:latin typeface="Calibri"/>
                <a:cs typeface="Calibri"/>
              </a:rPr>
              <a:t>во</a:t>
            </a:r>
            <a:r>
              <a:rPr lang="en-US" sz="3600" spc="-270" dirty="0">
                <a:solidFill>
                  <a:srgbClr val="FFFFFF"/>
                </a:solidFill>
                <a:latin typeface="Calibri"/>
                <a:cs typeface="Calibri"/>
              </a:rPr>
              <a:t/>
            </a:r>
            <a:br>
              <a:rPr lang="en-US" sz="3600" spc="-270" dirty="0">
                <a:solidFill>
                  <a:srgbClr val="FFFFFF"/>
                </a:solidFill>
                <a:latin typeface="Calibri"/>
                <a:cs typeface="Calibri"/>
              </a:rPr>
            </a:br>
            <a:r>
              <a:rPr sz="3600" spc="-253" dirty="0" err="1" smtClean="0">
                <a:solidFill>
                  <a:srgbClr val="FFFFFF"/>
                </a:solidFill>
                <a:latin typeface="Calibri"/>
                <a:cs typeface="Calibri"/>
              </a:rPr>
              <a:t>в</a:t>
            </a:r>
            <a:r>
              <a:rPr sz="3600" spc="-210" dirty="0" err="1" smtClean="0">
                <a:solidFill>
                  <a:srgbClr val="FFFFFF"/>
                </a:solidFill>
                <a:latin typeface="Calibri"/>
                <a:cs typeface="Calibri"/>
              </a:rPr>
              <a:t>з</a:t>
            </a:r>
            <a:r>
              <a:rPr sz="3600" spc="-223" dirty="0" err="1" smtClean="0">
                <a:solidFill>
                  <a:srgbClr val="FFFFFF"/>
                </a:solidFill>
                <a:latin typeface="Calibri"/>
                <a:cs typeface="Calibri"/>
              </a:rPr>
              <a:t>а</a:t>
            </a:r>
            <a:r>
              <a:rPr sz="3600" spc="-310" dirty="0" err="1" smtClean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3600" spc="-487" dirty="0" err="1" smtClean="0">
                <a:solidFill>
                  <a:srgbClr val="FFFFFF"/>
                </a:solidFill>
                <a:latin typeface="Calibri"/>
                <a:cs typeface="Calibri"/>
              </a:rPr>
              <a:t>м</a:t>
            </a:r>
            <a:r>
              <a:rPr sz="3600" spc="-363" dirty="0" err="1" smtClean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3600" spc="-250" dirty="0" err="1" smtClean="0">
                <a:solidFill>
                  <a:srgbClr val="FFFFFF"/>
                </a:solidFill>
                <a:latin typeface="Calibri"/>
                <a:cs typeface="Calibri"/>
              </a:rPr>
              <a:t>д</a:t>
            </a:r>
            <a:r>
              <a:rPr sz="3600" spc="-289" dirty="0" err="1" smtClean="0">
                <a:solidFill>
                  <a:srgbClr val="FFFFFF"/>
                </a:solidFill>
                <a:latin typeface="Calibri"/>
                <a:cs typeface="Calibri"/>
              </a:rPr>
              <a:t>е</a:t>
            </a:r>
            <a:r>
              <a:rPr sz="3600" spc="-310" dirty="0" err="1" smtClean="0">
                <a:solidFill>
                  <a:srgbClr val="FFFFFF"/>
                </a:solidFill>
                <a:latin typeface="Calibri"/>
                <a:cs typeface="Calibri"/>
              </a:rPr>
              <a:t>й</a:t>
            </a:r>
            <a:r>
              <a:rPr sz="3600" spc="-110" dirty="0" err="1" smtClean="0">
                <a:solidFill>
                  <a:srgbClr val="FFFFFF"/>
                </a:solidFill>
                <a:latin typeface="Calibri"/>
                <a:cs typeface="Calibri"/>
              </a:rPr>
              <a:t>с</a:t>
            </a:r>
            <a:r>
              <a:rPr sz="3600" spc="-190" dirty="0" err="1" smtClean="0">
                <a:solidFill>
                  <a:srgbClr val="FFFFFF"/>
                </a:solidFill>
                <a:latin typeface="Calibri"/>
                <a:cs typeface="Calibri"/>
              </a:rPr>
              <a:t>т</a:t>
            </a:r>
            <a:r>
              <a:rPr sz="3600" spc="-253" dirty="0" err="1" smtClean="0">
                <a:solidFill>
                  <a:srgbClr val="FFFFFF"/>
                </a:solidFill>
                <a:latin typeface="Calibri"/>
                <a:cs typeface="Calibri"/>
              </a:rPr>
              <a:t>в</a:t>
            </a:r>
            <a:r>
              <a:rPr sz="3600" spc="-310" dirty="0" err="1" smtClean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3600" spc="-237" dirty="0" err="1" smtClean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endParaRPr sz="3600" dirty="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9895755" y="521007"/>
            <a:ext cx="1435523" cy="159017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0379" marR="118963" indent="123620">
              <a:lnSpc>
                <a:spcPts val="3140"/>
              </a:lnSpc>
            </a:pPr>
            <a:r>
              <a:rPr sz="2833" spc="-167" dirty="0">
                <a:solidFill>
                  <a:srgbClr val="FFFFFF"/>
                </a:solidFill>
                <a:latin typeface="Calibri"/>
                <a:cs typeface="Calibri"/>
              </a:rPr>
              <a:t>Building  </a:t>
            </a:r>
            <a:r>
              <a:rPr sz="2833" spc="-143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2833" spc="-193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33" spc="-257" dirty="0">
                <a:solidFill>
                  <a:srgbClr val="FFFFFF"/>
                </a:solidFill>
                <a:latin typeface="Calibri"/>
                <a:cs typeface="Calibri"/>
              </a:rPr>
              <a:t>Network</a:t>
            </a:r>
            <a:endParaRPr sz="2833" dirty="0">
              <a:latin typeface="Calibri"/>
              <a:cs typeface="Calibri"/>
            </a:endParaRPr>
          </a:p>
          <a:p>
            <a:pPr marL="72817" marR="3387" indent="-64773">
              <a:lnSpc>
                <a:spcPts val="3140"/>
              </a:lnSpc>
            </a:pPr>
            <a:r>
              <a:rPr sz="2833" spc="-200" dirty="0">
                <a:solidFill>
                  <a:srgbClr val="FFFFFF"/>
                </a:solidFill>
                <a:latin typeface="Calibri"/>
                <a:cs typeface="Calibri"/>
              </a:rPr>
              <a:t>of </a:t>
            </a:r>
            <a:r>
              <a:rPr sz="2833" spc="-203" dirty="0">
                <a:solidFill>
                  <a:srgbClr val="FFFFFF"/>
                </a:solidFill>
                <a:latin typeface="Calibri"/>
                <a:cs typeface="Calibri"/>
              </a:rPr>
              <a:t>Teaching  </a:t>
            </a:r>
            <a:r>
              <a:rPr sz="2833" spc="-173" dirty="0">
                <a:solidFill>
                  <a:srgbClr val="FFFFFF"/>
                </a:solidFill>
                <a:latin typeface="Calibri"/>
                <a:cs typeface="Calibri"/>
              </a:rPr>
              <a:t>Excel</a:t>
            </a:r>
            <a:r>
              <a:rPr lang="en-US" sz="2833" spc="-187" dirty="0">
                <a:solidFill>
                  <a:srgbClr val="FFFFFF"/>
                </a:solidFill>
                <a:latin typeface="Calibri"/>
                <a:cs typeface="Calibri"/>
              </a:rPr>
              <a:t>l</a:t>
            </a:r>
            <a:r>
              <a:rPr sz="2833" spc="-223" dirty="0">
                <a:solidFill>
                  <a:srgbClr val="FFFFFF"/>
                </a:solidFill>
                <a:latin typeface="Calibri"/>
                <a:cs typeface="Calibri"/>
              </a:rPr>
              <a:t>ence</a:t>
            </a:r>
            <a:endParaRPr sz="2833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613638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FAE0A0B9-6C3B-4E23-AF22-332A822556B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1429797"/>
            <a:ext cx="11709070" cy="2619687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4E86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ТЕЛЕМОСТ</a:t>
            </a:r>
            <a:br>
              <a:rPr lang="ru-RU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4E86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4E86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4E86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4E86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ОБУЧЕНИЕ </a:t>
            </a:r>
            <a:r>
              <a:rPr lang="ru-RU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4E86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ПЕРЕВОДУ </a:t>
            </a:r>
            <a:r>
              <a:rPr lang="ru-RU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4E86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4E86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4E86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БЕЗ </a:t>
            </a:r>
            <a:r>
              <a:rPr lang="ru-RU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4E86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ГРАНИЦ И </a:t>
            </a:r>
            <a:r>
              <a:rPr lang="ru-RU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4E86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ОГРАНИЧЕНИЙ</a:t>
            </a:r>
            <a:endParaRPr lang="ru-RU" b="1" dirty="0">
              <a:ln w="9525">
                <a:solidFill>
                  <a:schemeClr val="bg1"/>
                </a:solidFill>
                <a:prstDash val="solid"/>
              </a:ln>
              <a:solidFill>
                <a:srgbClr val="004E86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B73274CC-1601-4792-A113-13447A53BDF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88472" y="4619501"/>
            <a:ext cx="9132125" cy="1068779"/>
          </a:xfrm>
        </p:spPr>
        <p:txBody>
          <a:bodyPr>
            <a:normAutofit/>
          </a:bodyPr>
          <a:lstStyle/>
          <a:p>
            <a:r>
              <a:rPr lang="ru-RU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		</a:t>
            </a:r>
            <a:endParaRPr lang="ru-RU" sz="2800" b="1" dirty="0" smtClean="0">
              <a:ln w="9525">
                <a:solidFill>
                  <a:schemeClr val="bg1"/>
                </a:solidFill>
                <a:prstDash val="solid"/>
              </a:ln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  <a:p>
            <a:r>
              <a:rPr lang="ru-RU" sz="2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26 мая 2021</a:t>
            </a:r>
            <a:endParaRPr lang="en-US" sz="28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92498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32830" t="37305" r="48723" b="44289"/>
          <a:stretch/>
        </p:blipFill>
        <p:spPr>
          <a:xfrm>
            <a:off x="3906981" y="3135085"/>
            <a:ext cx="2648197" cy="199505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70418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CC4F1643-2B22-485B-8D3F-35909CE392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76217" y="219163"/>
            <a:ext cx="7281465" cy="891020"/>
          </a:xfrm>
        </p:spPr>
        <p:txBody>
          <a:bodyPr>
            <a:normAutofit/>
          </a:bodyPr>
          <a:lstStyle/>
          <a:p>
            <a:r>
              <a:rPr lang="ru-RU" sz="4800" b="1" dirty="0" smtClean="0"/>
              <a:t>Организаторы и участники:</a:t>
            </a:r>
            <a:endParaRPr lang="en-US" sz="4800" b="1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11255" y="1066573"/>
            <a:ext cx="7003081" cy="138378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69060" y="2628076"/>
            <a:ext cx="2524960" cy="144813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28099" y="2545811"/>
            <a:ext cx="2572474" cy="1708122"/>
          </a:xfrm>
          <a:prstGeom prst="rect">
            <a:avLst/>
          </a:prstGeom>
        </p:spPr>
      </p:pic>
      <p:pic>
        <p:nvPicPr>
          <p:cNvPr id="1028" name="Picture 4" descr="https://www.susu.ru/sites/default/files/images/%D1%81%D0%BE%D0%BA%D1%80%D0%B0%D1%89%D0%B5%D0%BD%D0%BD%D0%BE%D0%B5%20%D0%BD%D0%B0%D1%87%D0%B5%D1%80%D1%82%D0%B0%D0%BD%D0%B8%D0%B5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7226" y="4522758"/>
            <a:ext cx="1715511" cy="171551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логотип Нижегородский государственный лингвистический университет имени Н. А. Добролюбова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8467" y="4493802"/>
            <a:ext cx="1591294" cy="165759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7"/>
          <a:srcRect t="19697" r="4549"/>
          <a:stretch/>
        </p:blipFill>
        <p:spPr>
          <a:xfrm>
            <a:off x="8255492" y="4493802"/>
            <a:ext cx="2102190" cy="1715511"/>
          </a:xfrm>
          <a:prstGeom prst="rect">
            <a:avLst/>
          </a:prstGeom>
        </p:spPr>
      </p:pic>
      <p:pic>
        <p:nvPicPr>
          <p:cNvPr id="1032" name="Picture 8" descr="Минский Государственный Лингвистический Университет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6718" y="2450359"/>
            <a:ext cx="1418264" cy="180357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465398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15259" r="10" b="22966"/>
          <a:stretch/>
        </p:blipFill>
        <p:spPr>
          <a:xfrm>
            <a:off x="-33413" y="393268"/>
            <a:ext cx="12225413" cy="604233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l="12261" t="25000" r="19387" b="16912"/>
          <a:stretch/>
        </p:blipFill>
        <p:spPr>
          <a:xfrm>
            <a:off x="6614556" y="3510253"/>
            <a:ext cx="1460665" cy="93815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064687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" descr="Минский Государственный Лингвистический Университет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075" y="1443565"/>
            <a:ext cx="3472543" cy="441595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686794" y="1443565"/>
            <a:ext cx="6844145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/>
              <a:t>МГЛУ</a:t>
            </a:r>
            <a:r>
              <a:rPr lang="ru-RU" sz="2800" dirty="0"/>
              <a:t>, Минск, Республика Беларусь</a:t>
            </a:r>
          </a:p>
          <a:p>
            <a:r>
              <a:rPr lang="ru-RU" sz="2800" dirty="0"/>
              <a:t>Кафедра теории и практики перевода № 1 (английский язык)</a:t>
            </a:r>
          </a:p>
          <a:p>
            <a:r>
              <a:rPr lang="ru-RU" sz="2800" dirty="0"/>
              <a:t>Представители: </a:t>
            </a:r>
          </a:p>
          <a:p>
            <a:r>
              <a:rPr lang="ru-RU" sz="2800" b="1" dirty="0" err="1"/>
              <a:t>Карапетова</a:t>
            </a:r>
            <a:r>
              <a:rPr lang="ru-RU" sz="2800" b="1" dirty="0"/>
              <a:t> Елена Геннадьевна</a:t>
            </a:r>
            <a:r>
              <a:rPr lang="ru-RU" sz="2800" dirty="0"/>
              <a:t>, </a:t>
            </a:r>
            <a:r>
              <a:rPr lang="ru-RU" sz="2800" dirty="0" err="1"/>
              <a:t>канд.филол.наук</a:t>
            </a:r>
            <a:r>
              <a:rPr lang="ru-RU" sz="2800" dirty="0"/>
              <a:t>, доцент, заведующий кафедрой теории и практики перевода № 1</a:t>
            </a:r>
          </a:p>
          <a:p>
            <a:r>
              <a:rPr lang="ru-RU" sz="2800" b="1" dirty="0"/>
              <a:t>Вдовичев Алексей Владимирович</a:t>
            </a:r>
            <a:r>
              <a:rPr lang="ru-RU" sz="2800" dirty="0"/>
              <a:t>, доцент кафедры теории и практики перевода № 1</a:t>
            </a:r>
          </a:p>
        </p:txBody>
      </p:sp>
    </p:spTree>
    <p:extLst>
      <p:ext uri="{BB962C8B-B14F-4D97-AF65-F5344CB8AC3E}">
        <p14:creationId xmlns="" xmlns:p14="http://schemas.microsoft.com/office/powerpoint/2010/main" val="3046342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2628" y="1470816"/>
            <a:ext cx="4558258" cy="2614296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4940136" y="1470816"/>
            <a:ext cx="700644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/>
              <a:t>ДВФУ</a:t>
            </a:r>
            <a:r>
              <a:rPr lang="ru-RU" sz="2800" dirty="0"/>
              <a:t>, Владивосток,</a:t>
            </a:r>
          </a:p>
          <a:p>
            <a:r>
              <a:rPr lang="ru-RU" sz="2800" dirty="0"/>
              <a:t>Восточный институт — Школа региональных и международных исследований</a:t>
            </a:r>
          </a:p>
          <a:p>
            <a:r>
              <a:rPr lang="ru-RU" sz="2800" dirty="0"/>
              <a:t>Представители: </a:t>
            </a:r>
          </a:p>
          <a:p>
            <a:r>
              <a:rPr lang="ru-RU" sz="2800" b="1" dirty="0" err="1"/>
              <a:t>Лупачёва</a:t>
            </a:r>
            <a:r>
              <a:rPr lang="ru-RU" sz="2800" b="1" dirty="0"/>
              <a:t> Татьяна Александровна</a:t>
            </a:r>
            <a:r>
              <a:rPr lang="ru-RU" sz="2800" dirty="0"/>
              <a:t>, </a:t>
            </a:r>
            <a:r>
              <a:rPr lang="ru-RU" sz="2800" dirty="0" err="1"/>
              <a:t>канд.филол.наук</a:t>
            </a:r>
            <a:r>
              <a:rPr lang="ru-RU" sz="2800" dirty="0"/>
              <a:t>, доцент</a:t>
            </a:r>
          </a:p>
          <a:p>
            <a:r>
              <a:rPr lang="ru-RU" sz="2800" b="1" dirty="0"/>
              <a:t>Конева Елена Борисовна</a:t>
            </a:r>
            <a:r>
              <a:rPr lang="ru-RU" sz="2800" dirty="0"/>
              <a:t>, старший преподаватель</a:t>
            </a:r>
          </a:p>
        </p:txBody>
      </p:sp>
    </p:spTree>
    <p:extLst>
      <p:ext uri="{BB962C8B-B14F-4D97-AF65-F5344CB8AC3E}">
        <p14:creationId xmlns="" xmlns:p14="http://schemas.microsoft.com/office/powerpoint/2010/main" val="4101855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65908" y="1814503"/>
            <a:ext cx="4528432" cy="3006879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4999513" y="1117339"/>
            <a:ext cx="6685806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err="1"/>
              <a:t>СибГУ</a:t>
            </a:r>
            <a:r>
              <a:rPr lang="ru-RU" sz="2800" b="1" dirty="0"/>
              <a:t> им. М.Ф. </a:t>
            </a:r>
            <a:r>
              <a:rPr lang="ru-RU" sz="2800" b="1" dirty="0" err="1"/>
              <a:t>Решетнева</a:t>
            </a:r>
            <a:r>
              <a:rPr lang="ru-RU" sz="2800" dirty="0"/>
              <a:t>, Красноярск,</a:t>
            </a:r>
          </a:p>
          <a:p>
            <a:r>
              <a:rPr lang="ru-RU" sz="2800" dirty="0"/>
              <a:t>Кафедра лингвистики, теории и практики перевода</a:t>
            </a:r>
          </a:p>
          <a:p>
            <a:r>
              <a:rPr lang="ru-RU" sz="2800" dirty="0"/>
              <a:t>Представители: </a:t>
            </a:r>
          </a:p>
          <a:p>
            <a:r>
              <a:rPr lang="ru-RU" sz="2800" b="1" dirty="0"/>
              <a:t>Груба Наталья Александровна</a:t>
            </a:r>
            <a:r>
              <a:rPr lang="ru-RU" sz="2800" dirty="0"/>
              <a:t>, </a:t>
            </a:r>
            <a:r>
              <a:rPr lang="ru-RU" sz="2800" dirty="0" err="1"/>
              <a:t>канд.пед.наук</a:t>
            </a:r>
            <a:r>
              <a:rPr lang="ru-RU" sz="2800" dirty="0"/>
              <a:t>, доцент, заведующий кафедрой </a:t>
            </a:r>
            <a:r>
              <a:rPr lang="ru-RU" sz="2800" dirty="0" err="1"/>
              <a:t>ЛТиПП</a:t>
            </a:r>
            <a:endParaRPr lang="ru-RU" sz="2800" dirty="0"/>
          </a:p>
          <a:p>
            <a:r>
              <a:rPr lang="ru-RU" sz="2800" b="1" dirty="0" err="1"/>
              <a:t>Дрыгина</a:t>
            </a:r>
            <a:r>
              <a:rPr lang="ru-RU" sz="2800" b="1" dirty="0"/>
              <a:t> Инна Валерьевна</a:t>
            </a:r>
            <a:r>
              <a:rPr lang="ru-RU" sz="2800" dirty="0"/>
              <a:t>, </a:t>
            </a:r>
            <a:r>
              <a:rPr lang="ru-RU" sz="2800" dirty="0" err="1"/>
              <a:t>канд.пед.наук</a:t>
            </a:r>
            <a:r>
              <a:rPr lang="ru-RU" sz="2800" dirty="0"/>
              <a:t>, </a:t>
            </a:r>
            <a:r>
              <a:rPr lang="ru-RU" sz="2800" dirty="0" smtClean="0"/>
              <a:t>доцент, доцент кафедры </a:t>
            </a:r>
            <a:r>
              <a:rPr lang="ru-RU" sz="2800" dirty="0" err="1" smtClean="0"/>
              <a:t>ЛТиПП</a:t>
            </a:r>
            <a:endParaRPr lang="ru-RU" sz="2800" dirty="0"/>
          </a:p>
        </p:txBody>
      </p:sp>
    </p:spTree>
    <p:extLst>
      <p:ext uri="{BB962C8B-B14F-4D97-AF65-F5344CB8AC3E}">
        <p14:creationId xmlns="" xmlns:p14="http://schemas.microsoft.com/office/powerpoint/2010/main" val="461212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952009" y="1134467"/>
            <a:ext cx="6982691" cy="4351338"/>
          </a:xfrm>
        </p:spPr>
        <p:txBody>
          <a:bodyPr>
            <a:normAutofit fontScale="92500" lnSpcReduction="20000"/>
          </a:bodyPr>
          <a:lstStyle/>
          <a:p>
            <a:r>
              <a:rPr lang="ru-RU" b="1" dirty="0"/>
              <a:t>НГТУ (НЭТИ), </a:t>
            </a:r>
            <a:r>
              <a:rPr lang="ru-RU" dirty="0"/>
              <a:t>Новосибирск,</a:t>
            </a:r>
          </a:p>
          <a:p>
            <a:r>
              <a:rPr lang="ru-RU" dirty="0"/>
              <a:t>Кафедра иностранных языков гуманитарного факультета</a:t>
            </a:r>
          </a:p>
          <a:p>
            <a:r>
              <a:rPr lang="ru-RU" dirty="0"/>
              <a:t>Представители: </a:t>
            </a:r>
          </a:p>
          <a:p>
            <a:r>
              <a:rPr lang="ru-RU" b="1" dirty="0" err="1"/>
              <a:t>Мелехина</a:t>
            </a:r>
            <a:r>
              <a:rPr lang="ru-RU" b="1" dirty="0"/>
              <a:t> Елена Анатольевна</a:t>
            </a:r>
            <a:r>
              <a:rPr lang="ru-RU" dirty="0"/>
              <a:t>, </a:t>
            </a:r>
            <a:r>
              <a:rPr lang="ru-RU" dirty="0" err="1"/>
              <a:t>канд.пед.наук</a:t>
            </a:r>
            <a:r>
              <a:rPr lang="ru-RU" dirty="0"/>
              <a:t>, доцент, заведующий кафедрой ИЯ ГФ, декан ФГО</a:t>
            </a:r>
          </a:p>
          <a:p>
            <a:r>
              <a:rPr lang="ru-RU" b="1" dirty="0" err="1"/>
              <a:t>Казачихина</a:t>
            </a:r>
            <a:r>
              <a:rPr lang="ru-RU" b="1" dirty="0"/>
              <a:t> Ирина Анатольевна</a:t>
            </a:r>
            <a:r>
              <a:rPr lang="ru-RU" dirty="0"/>
              <a:t>, </a:t>
            </a:r>
            <a:r>
              <a:rPr lang="ru-RU" dirty="0" err="1"/>
              <a:t>канд.филол.наук</a:t>
            </a:r>
            <a:r>
              <a:rPr lang="ru-RU" dirty="0"/>
              <a:t>, доцент кафедры ИЯ ГФ</a:t>
            </a:r>
          </a:p>
          <a:p>
            <a:r>
              <a:rPr lang="ru-RU" b="1" dirty="0" err="1"/>
              <a:t>Варинова</a:t>
            </a:r>
            <a:r>
              <a:rPr lang="ru-RU" b="1" dirty="0"/>
              <a:t> Ольга Александровна</a:t>
            </a:r>
            <a:r>
              <a:rPr lang="ru-RU" dirty="0"/>
              <a:t>, преподаватель кафедры ИЯ ГФ, Президент Сибирской ассоциации переводчиков русского жестового языка 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r="57459"/>
          <a:stretch/>
        </p:blipFill>
        <p:spPr>
          <a:xfrm>
            <a:off x="285771" y="2202652"/>
            <a:ext cx="4769433" cy="221496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221856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62439" y="1791816"/>
            <a:ext cx="3215793" cy="3215793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4473039" y="1791816"/>
            <a:ext cx="7283532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err="1"/>
              <a:t>ЮрУГУ</a:t>
            </a:r>
            <a:r>
              <a:rPr lang="ru-RU" sz="2800" dirty="0"/>
              <a:t>, Челябинск,</a:t>
            </a:r>
          </a:p>
          <a:p>
            <a:r>
              <a:rPr lang="ru-RU" sz="2800" dirty="0"/>
              <a:t>Институт лингвистики и международных коммуникацией, кафедра лингвистики и перевода </a:t>
            </a:r>
          </a:p>
          <a:p>
            <a:r>
              <a:rPr lang="ru-RU" sz="2800" dirty="0"/>
              <a:t>Представитель: </a:t>
            </a:r>
          </a:p>
          <a:p>
            <a:r>
              <a:rPr lang="ru-RU" sz="2800" b="1" dirty="0" err="1"/>
              <a:t>Шефер</a:t>
            </a:r>
            <a:r>
              <a:rPr lang="ru-RU" sz="2800" b="1" dirty="0"/>
              <a:t> Екатерина Андреевна</a:t>
            </a:r>
            <a:r>
              <a:rPr lang="ru-RU" sz="2800" dirty="0"/>
              <a:t>, преподаватель кафедры лингвистики и перевода </a:t>
            </a:r>
          </a:p>
        </p:txBody>
      </p:sp>
    </p:spTree>
    <p:extLst>
      <p:ext uri="{BB962C8B-B14F-4D97-AF65-F5344CB8AC3E}">
        <p14:creationId xmlns="" xmlns:p14="http://schemas.microsoft.com/office/powerpoint/2010/main" val="139962926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175</TotalTime>
  <Words>301</Words>
  <Application>Microsoft Office PowerPoint</Application>
  <PresentationFormat>Произвольный</PresentationFormat>
  <Paragraphs>46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Слайд 1</vt:lpstr>
      <vt:lpstr>Организаторы и участники: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ТЕЛЕМОСТ  ОБУЧЕНИЕ ПЕРЕВОДУ  БЕЗ ГРАНИЦ И ОГРАНИЧЕНИЙ</vt:lpstr>
      <vt:lpstr>Слайд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OF  PRESENTATION</dc:title>
  <dc:creator>user</dc:creator>
  <cp:lastModifiedBy>student</cp:lastModifiedBy>
  <cp:revision>13</cp:revision>
  <dcterms:created xsi:type="dcterms:W3CDTF">2020-10-04T10:57:35Z</dcterms:created>
  <dcterms:modified xsi:type="dcterms:W3CDTF">2021-05-26T03:48:20Z</dcterms:modified>
</cp:coreProperties>
</file>