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sldIdLst>
    <p:sldId id="256" r:id="rId2"/>
    <p:sldId id="289" r:id="rId3"/>
    <p:sldId id="287" r:id="rId4"/>
    <p:sldId id="290" r:id="rId5"/>
    <p:sldId id="270" r:id="rId6"/>
    <p:sldId id="272" r:id="rId7"/>
    <p:sldId id="286" r:id="rId8"/>
    <p:sldId id="283" r:id="rId9"/>
    <p:sldId id="284" r:id="rId10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0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3" pos="5556" userDrawn="1">
          <p15:clr>
            <a:srgbClr val="A4A3A4"/>
          </p15:clr>
        </p15:guide>
        <p15:guide id="4" orient="horz" pos="214" userDrawn="1">
          <p15:clr>
            <a:srgbClr val="A4A3A4"/>
          </p15:clr>
        </p15:guide>
        <p15:guide id="6" orient="horz" pos="1280" userDrawn="1">
          <p15:clr>
            <a:srgbClr val="A4A3A4"/>
          </p15:clr>
        </p15:guide>
        <p15:guide id="7" orient="horz" pos="1665" userDrawn="1">
          <p15:clr>
            <a:srgbClr val="A4A3A4"/>
          </p15:clr>
        </p15:guide>
        <p15:guide id="8" userDrawn="1">
          <p15:clr>
            <a:srgbClr val="A4A3A4"/>
          </p15:clr>
        </p15:guide>
        <p15:guide id="9" pos="27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4736"/>
    <a:srgbClr val="930132"/>
    <a:srgbClr val="FFAB00"/>
    <a:srgbClr val="065E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18" autoAdjust="0"/>
    <p:restoredTop sz="94660" autoAdjust="0"/>
  </p:normalViewPr>
  <p:slideViewPr>
    <p:cSldViewPr snapToGrid="0" showGuides="1">
      <p:cViewPr varScale="1">
        <p:scale>
          <a:sx n="112" d="100"/>
          <a:sy n="112" d="100"/>
        </p:scale>
        <p:origin x="120" y="870"/>
      </p:cViewPr>
      <p:guideLst>
        <p:guide orient="horz" pos="760"/>
        <p:guide pos="204"/>
        <p:guide pos="5556"/>
        <p:guide orient="horz" pos="214"/>
        <p:guide orient="horz" pos="1280"/>
        <p:guide orient="horz" pos="1665"/>
        <p:guide/>
        <p:guide pos="27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495B5-095A-44CC-AE9E-E67CB96D23CC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D0A04-3758-4538-96ED-A3E0B3A0E2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44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8" y="4874395"/>
            <a:ext cx="573416" cy="23100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364953" y="4929185"/>
            <a:ext cx="642942" cy="1071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825" b="1" dirty="0">
                <a:solidFill>
                  <a:schemeClr val="bg1"/>
                </a:solidFill>
                <a:latin typeface="Arial" panose="020B0604020202020204" pitchFamily="34" charset="0"/>
              </a:rPr>
              <a:t>www.nstu.ru</a:t>
            </a:r>
            <a:endParaRPr lang="ru-RU" sz="825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521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87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240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4822029"/>
            <a:ext cx="9144000" cy="321471"/>
          </a:xfrm>
          <a:prstGeom prst="rect">
            <a:avLst/>
          </a:prstGeom>
          <a:solidFill>
            <a:srgbClr val="0F47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8" y="4874395"/>
            <a:ext cx="573416" cy="23100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8364953" y="4929185"/>
            <a:ext cx="642942" cy="1071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825" b="1" dirty="0">
                <a:solidFill>
                  <a:schemeClr val="bg1"/>
                </a:solidFill>
                <a:latin typeface="Arial" panose="020B0604020202020204" pitchFamily="34" charset="0"/>
              </a:rPr>
              <a:t>www.nstu.ru</a:t>
            </a:r>
            <a:endParaRPr lang="ru-RU" sz="825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363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91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41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09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8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0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3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3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0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0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8" y="4874395"/>
            <a:ext cx="573416" cy="23100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8364953" y="4929185"/>
            <a:ext cx="642942" cy="10715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825" b="1" dirty="0">
                <a:solidFill>
                  <a:schemeClr val="bg1"/>
                </a:solidFill>
                <a:latin typeface="Arial" panose="020B0604020202020204" pitchFamily="34" charset="0"/>
              </a:rPr>
              <a:t>www.nstu.ru</a:t>
            </a:r>
            <a:endParaRPr lang="ru-RU" sz="825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61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70" r:id="rId12"/>
    <p:sldLayoutId id="214748365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35566" y="0"/>
            <a:ext cx="3000372" cy="1607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36167"/>
            <a:ext cx="6858000" cy="321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>
              <a:latin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4" r="16276"/>
          <a:stretch/>
        </p:blipFill>
        <p:spPr>
          <a:xfrm>
            <a:off x="0" y="0"/>
            <a:ext cx="5215944" cy="5163560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39835" y="3929859"/>
            <a:ext cx="320435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98" tIns="45700" rIns="91398" bIns="45700"/>
          <a:lstStyle>
            <a:lvl1pPr>
              <a:spcBef>
                <a:spcPct val="20000"/>
              </a:spcBef>
              <a:buClr>
                <a:srgbClr val="990033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00000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0033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sz="1200" b="1" dirty="0" err="1">
                <a:latin typeface="Stem Text" panose="020B0503020203020204" pitchFamily="34" charset="-52"/>
                <a:ea typeface="Stem Text" panose="020B0503020203020204" pitchFamily="34" charset="-52"/>
                <a:cs typeface="Arial" pitchFamily="34" charset="0"/>
              </a:rPr>
              <a:t>Батаев</a:t>
            </a:r>
            <a:r>
              <a:rPr lang="ru-RU" sz="1200" b="1" dirty="0">
                <a:latin typeface="Stem Text" panose="020B0503020203020204" pitchFamily="34" charset="-52"/>
                <a:ea typeface="Stem Text" panose="020B0503020203020204" pitchFamily="34" charset="-52"/>
                <a:cs typeface="Arial" pitchFamily="34" charset="0"/>
              </a:rPr>
              <a:t> Анатолий Андреевич</a:t>
            </a:r>
          </a:p>
          <a:p>
            <a:pPr>
              <a:buNone/>
            </a:pPr>
            <a:r>
              <a:rPr lang="ru-RU" sz="1200" dirty="0">
                <a:latin typeface="Stem Text" panose="020B0503020203020204" pitchFamily="34" charset="-52"/>
                <a:ea typeface="Stem Text" panose="020B0503020203020204" pitchFamily="34" charset="-52"/>
                <a:cs typeface="Arial" pitchFamily="34" charset="0"/>
              </a:rPr>
              <a:t>доктор технических наук, профессор, ректор НГТУ НЭТИ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39472" y="1930588"/>
            <a:ext cx="3592557" cy="1425199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  <a:t>ПОДГОТОВКА</a:t>
            </a:r>
            <a:b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</a:br>
            <a: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  <a:t>ИНЖЕНЕРНЫХ КАДРОВ ДЛЯ СКИФ</a:t>
            </a:r>
            <a:b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</a:br>
            <a: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  <a:t>В НГТУ НЭТИ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ACE7816-239C-B844-9C13-45EB62778B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7472" y="467084"/>
            <a:ext cx="3456559" cy="69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6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 txBox="1">
            <a:spLocks/>
          </p:cNvSpPr>
          <p:nvPr/>
        </p:nvSpPr>
        <p:spPr>
          <a:xfrm>
            <a:off x="323528" y="267494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33694C1-BA52-A24F-BE57-3743B9315C34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УЧАСТНИКИ КОЛЛАБОРАЦИИ </a:t>
            </a:r>
            <a:endParaRPr lang="ru-RU" sz="2800" b="1" dirty="0"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5B2D14F-34D6-A44D-AA7E-A311D51FF980}"/>
              </a:ext>
            </a:extLst>
          </p:cNvPr>
          <p:cNvSpPr/>
          <p:nvPr/>
        </p:nvSpPr>
        <p:spPr>
          <a:xfrm>
            <a:off x="323850" y="1129728"/>
            <a:ext cx="2759320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33" y="2399598"/>
            <a:ext cx="3285767" cy="20200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932" y="1941846"/>
            <a:ext cx="2871168" cy="4958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22" y="3290681"/>
            <a:ext cx="2061663" cy="6226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744" y="3972369"/>
            <a:ext cx="1660350" cy="7494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192" y="927438"/>
            <a:ext cx="2933833" cy="9467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783" y="2496761"/>
            <a:ext cx="2486079" cy="7348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67739" y="4427220"/>
            <a:ext cx="2131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ЦКП «СКИФ»</a:t>
            </a:r>
            <a:endParaRPr lang="ru-RU" sz="2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0662" y="1425724"/>
            <a:ext cx="3306458" cy="936476"/>
          </a:xfrm>
          <a:prstGeom prst="round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1. Разработка </a:t>
            </a:r>
            <a:r>
              <a:rPr lang="ru-RU" sz="1600" dirty="0"/>
              <a:t>концепции станций</a:t>
            </a:r>
          </a:p>
          <a:p>
            <a:r>
              <a:rPr lang="ru-RU" sz="1600" dirty="0" smtClean="0"/>
              <a:t>2. Разработка </a:t>
            </a:r>
            <a:r>
              <a:rPr lang="ru-RU" sz="1600" dirty="0"/>
              <a:t>оборудования</a:t>
            </a:r>
          </a:p>
          <a:p>
            <a:r>
              <a:rPr lang="ru-RU" sz="1600" dirty="0" smtClean="0"/>
              <a:t>3. Подготовка </a:t>
            </a:r>
            <a:r>
              <a:rPr lang="ru-RU" sz="1600" dirty="0"/>
              <a:t>кадров</a:t>
            </a:r>
          </a:p>
        </p:txBody>
      </p:sp>
    </p:spTree>
    <p:extLst>
      <p:ext uri="{BB962C8B-B14F-4D97-AF65-F5344CB8AC3E}">
        <p14:creationId xmlns:p14="http://schemas.microsoft.com/office/powerpoint/2010/main" val="94348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 txBox="1">
            <a:spLocks/>
          </p:cNvSpPr>
          <p:nvPr/>
        </p:nvSpPr>
        <p:spPr>
          <a:xfrm>
            <a:off x="323528" y="267494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7320" y="1344954"/>
            <a:ext cx="8704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000"/>
              </a:buClr>
            </a:pPr>
            <a:r>
              <a:rPr lang="ru-RU" sz="1400" b="1" dirty="0">
                <a:latin typeface="Stem" panose="020B0503020203020204" pitchFamily="34" charset="0"/>
                <a:ea typeface="Stem" panose="020B0503020203020204" pitchFamily="34" charset="0"/>
              </a:rPr>
              <a:t>Задачи стратегического </a:t>
            </a:r>
            <a:r>
              <a:rPr lang="ru-RU" sz="1400" b="1" dirty="0" smtClean="0">
                <a:latin typeface="Stem" panose="020B0503020203020204" pitchFamily="34" charset="0"/>
                <a:ea typeface="Stem" panose="020B0503020203020204" pitchFamily="34" charset="0"/>
              </a:rPr>
              <a:t>проекта:</a:t>
            </a:r>
            <a:endParaRPr lang="ru-RU" sz="1400" b="1" dirty="0">
              <a:latin typeface="Stem" panose="020B0503020203020204" pitchFamily="34" charset="0"/>
              <a:ea typeface="Stem" panose="020B0503020203020204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1. Создать передовую научно-исследовательскую инфраструктуру (в том числе в рамках ЦКП «СКИФ») в области материаловедения для роста объемов исследований и разработок новых материалов, их практического применения.</a:t>
            </a:r>
          </a:p>
          <a:p>
            <a:pPr>
              <a:buClr>
                <a:srgbClr val="FFC000"/>
              </a:buClr>
            </a:pPr>
            <a:endParaRPr lang="ru-RU" sz="1400" dirty="0">
              <a:latin typeface="Stem" panose="020B0503020203020204" pitchFamily="34" charset="0"/>
              <a:ea typeface="Stem" panose="020B0503020203020204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1400" b="1" dirty="0" err="1">
                <a:latin typeface="Stem" panose="020B0503020203020204" pitchFamily="34" charset="0"/>
                <a:ea typeface="Stem" panose="020B0503020203020204" pitchFamily="34" charset="0"/>
              </a:rPr>
              <a:t>Подпроект</a:t>
            </a:r>
            <a:r>
              <a:rPr lang="ru-RU" sz="1400" b="1" dirty="0">
                <a:latin typeface="Stem" panose="020B0503020203020204" pitchFamily="34" charset="0"/>
                <a:ea typeface="Stem" panose="020B0503020203020204" pitchFamily="34" charset="0"/>
              </a:rPr>
              <a:t> 1. «Научные станции НГТУ в ЦКП «Сибирский кольцевой источник </a:t>
            </a:r>
            <a:r>
              <a:rPr lang="ru-RU" sz="1400" b="1" dirty="0" smtClean="0">
                <a:latin typeface="Stem" panose="020B0503020203020204" pitchFamily="34" charset="0"/>
                <a:ea typeface="Stem" panose="020B0503020203020204" pitchFamily="34" charset="0"/>
              </a:rPr>
              <a:t>фотонов </a:t>
            </a:r>
            <a:r>
              <a:rPr lang="ru-RU" sz="1400" b="1" dirty="0">
                <a:latin typeface="Stem" panose="020B0503020203020204" pitchFamily="34" charset="0"/>
                <a:ea typeface="Stem" panose="020B0503020203020204" pitchFamily="34" charset="0"/>
              </a:rPr>
              <a:t>(СКИФ)»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включает:</a:t>
            </a:r>
          </a:p>
          <a:p>
            <a:pPr marL="266700" indent="-26670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разработку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совместно с Проектным офисом ЦКП «СКИФ» двух станций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синхротронного излучения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(СИ) «</a:t>
            </a:r>
            <a:r>
              <a:rPr lang="en" sz="1400" dirty="0">
                <a:latin typeface="Stem" panose="020B0503020203020204" pitchFamily="34" charset="0"/>
                <a:ea typeface="Stem" panose="020B0503020203020204" pitchFamily="34" charset="0"/>
              </a:rPr>
              <a:t>Materials Engineering»,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проектирование отдельных узлов и агрегатов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для станций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;</a:t>
            </a:r>
          </a:p>
          <a:p>
            <a:pPr marL="266700" indent="-26670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разработку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новых методов исследования материалов, методов быстрой обработки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больших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объемов экспериментальных данных, получаемых с использованием СИ для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выполнения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работ по другим </a:t>
            </a:r>
            <a:r>
              <a:rPr lang="ru-RU" sz="1400" dirty="0" err="1">
                <a:latin typeface="Stem" panose="020B0503020203020204" pitchFamily="34" charset="0"/>
                <a:ea typeface="Stem" panose="020B0503020203020204" pitchFamily="34" charset="0"/>
              </a:rPr>
              <a:t>подпроектам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;</a:t>
            </a:r>
          </a:p>
          <a:p>
            <a:pPr marL="266700" indent="-26670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организацию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образовательного процесса через вовлечение молодежи в проведение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исследований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на станциях СИ</a:t>
            </a:r>
          </a:p>
          <a:p>
            <a:pPr>
              <a:buClr>
                <a:srgbClr val="FFC000"/>
              </a:buClr>
            </a:pPr>
            <a:endParaRPr lang="ru-RU" sz="1400" dirty="0">
              <a:latin typeface="Stem" panose="020B0503020203020204" pitchFamily="34" charset="0"/>
              <a:ea typeface="Stem" panose="020B0503020203020204" pitchFamily="34" charset="0"/>
            </a:endParaRPr>
          </a:p>
          <a:p>
            <a:pPr>
              <a:buClr>
                <a:srgbClr val="FFC000"/>
              </a:buClr>
            </a:pP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Ключевые партнеры: Институт катализа СО РАН, ИЯФ СО РАН, ФИЦ ИВТ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33694C1-BA52-A24F-BE57-3743B9315C34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8539300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ПРИОРИТЕТ-2030: СП «НОВЫЕ </a:t>
            </a:r>
            <a:r>
              <a:rPr lang="ru-RU" sz="2800" b="1" dirty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МАТЕРИАЛЫ ДЛЯ ПРОРЫВНЫХ </a:t>
            </a:r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ТЕХНОЛОГИЙ»</a:t>
            </a:r>
            <a:endParaRPr lang="ru-RU" sz="2800" b="1" dirty="0"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5B2D14F-34D6-A44D-AA7E-A311D51FF980}"/>
              </a:ext>
            </a:extLst>
          </p:cNvPr>
          <p:cNvSpPr/>
          <p:nvPr/>
        </p:nvSpPr>
        <p:spPr>
          <a:xfrm>
            <a:off x="323850" y="1129728"/>
            <a:ext cx="2759320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63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 txBox="1">
            <a:spLocks/>
          </p:cNvSpPr>
          <p:nvPr/>
        </p:nvSpPr>
        <p:spPr>
          <a:xfrm>
            <a:off x="323528" y="267494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33694C1-BA52-A24F-BE57-3743B9315C34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РАСПОЛОЖЕНИЕ СТАНЦИЙ НГТУ</a:t>
            </a:r>
            <a:b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</a:br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НА ИСТОЧНИКЕ СКИФ</a:t>
            </a:r>
            <a:endParaRPr lang="ru-RU" sz="2800" b="1" dirty="0"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5B2D14F-34D6-A44D-AA7E-A311D51FF980}"/>
              </a:ext>
            </a:extLst>
          </p:cNvPr>
          <p:cNvSpPr/>
          <p:nvPr/>
        </p:nvSpPr>
        <p:spPr>
          <a:xfrm>
            <a:off x="323850" y="1129728"/>
            <a:ext cx="2759320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6333" t="25229" r="6838" b="14450"/>
          <a:stretch>
            <a:fillRect/>
          </a:stretch>
        </p:blipFill>
        <p:spPr bwMode="auto">
          <a:xfrm>
            <a:off x="139112" y="1028052"/>
            <a:ext cx="705386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5393177" y="2381974"/>
            <a:ext cx="33909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000"/>
              </a:buClr>
            </a:pP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НГТУ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НЭТИ курирует процесс создания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двух исследовательских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станций для ученых-материаловедов. 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Исследования по СКИФ включены в состав стратегического проекта программы стратегического развития НГТУ («Приоритет </a:t>
            </a:r>
            <a:r>
              <a:rPr lang="ru-RU" sz="1400" dirty="0">
                <a:latin typeface="Stem" panose="020B0503020203020204" pitchFamily="34" charset="0"/>
                <a:ea typeface="Stem" panose="020B0503020203020204" pitchFamily="34" charset="0"/>
              </a:rPr>
              <a:t>2030</a:t>
            </a:r>
            <a:r>
              <a:rPr lang="ru-RU" sz="1400" dirty="0" smtClean="0">
                <a:latin typeface="Stem" panose="020B0503020203020204" pitchFamily="34" charset="0"/>
                <a:ea typeface="Stem" panose="020B0503020203020204" pitchFamily="34" charset="0"/>
              </a:rPr>
              <a:t>»)</a:t>
            </a:r>
            <a:endParaRPr lang="ru-RU" sz="1400" dirty="0">
              <a:latin typeface="Stem" panose="020B0503020203020204" pitchFamily="34" charset="0"/>
              <a:ea typeface="Stem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48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97280" y="1284792"/>
            <a:ext cx="6804660" cy="276999"/>
          </a:xfrm>
          <a:prstGeom prst="rect">
            <a:avLst/>
          </a:prstGeom>
          <a:solidFill>
            <a:srgbClr val="0F473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ПОДГОТОВКА СПЕЦИАЛИСТОВ И НАУЧНЫХ КАДРОВ ДЛЯ ЦКП «СКИФ» в </a:t>
            </a:r>
            <a:r>
              <a:rPr lang="ru-RU" sz="1200" b="1" dirty="0" smtClean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2019-2021 гг</a:t>
            </a:r>
            <a:r>
              <a:rPr lang="ru-RU" sz="1200" b="1" dirty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0592" y="1572182"/>
            <a:ext cx="2785684" cy="212365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Stem Medium" panose="020B0503020203020204" pitchFamily="34" charset="0"/>
                <a:ea typeface="Stem Medium" panose="020B0503020203020204" pitchFamily="34" charset="0"/>
              </a:rPr>
              <a:t>МЕХАНИКО-ТЕХНОЛОГИЧЕСКИЙ ФАКУЛЬТЕТ</a:t>
            </a:r>
          </a:p>
          <a:p>
            <a:pPr algn="ctr"/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  <a:p>
            <a:pPr lvl="0"/>
            <a:r>
              <a:rPr lang="ru-RU" sz="1200" b="1" dirty="0" smtClean="0">
                <a:latin typeface="Stem" panose="020B0503020203020204" pitchFamily="34" charset="0"/>
                <a:ea typeface="Stem" panose="020B0503020203020204" pitchFamily="34" charset="0"/>
              </a:rPr>
              <a:t>22.04.01 Материаловедение </a:t>
            </a:r>
          </a:p>
          <a:p>
            <a:pPr lvl="0"/>
            <a:r>
              <a:rPr lang="ru-RU" sz="1200" b="1" dirty="0" smtClean="0">
                <a:latin typeface="Stem" panose="020B0503020203020204" pitchFamily="34" charset="0"/>
                <a:ea typeface="Stem" panose="020B0503020203020204" pitchFamily="34" charset="0"/>
              </a:rPr>
              <a:t>и технологии материалов </a:t>
            </a:r>
          </a:p>
          <a:p>
            <a:pPr lvl="0"/>
            <a:r>
              <a:rPr lang="ru-RU" sz="1200" dirty="0" smtClean="0">
                <a:latin typeface="Stem" panose="020B0503020203020204" pitchFamily="34" charset="0"/>
                <a:ea typeface="Stem" panose="020B0503020203020204" pitchFamily="34" charset="0"/>
              </a:rPr>
              <a:t>Профиль </a:t>
            </a: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«Синхротронные, нейтронный и электронные методы исследования материалов»</a:t>
            </a:r>
          </a:p>
          <a:p>
            <a:pPr lvl="0"/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  <a:p>
            <a:pPr lvl="0"/>
            <a:r>
              <a:rPr lang="ru-RU" sz="1200" dirty="0">
                <a:latin typeface="Stem Medium" panose="020B0503020203020204" pitchFamily="34" charset="0"/>
                <a:ea typeface="Stem Medium" panose="020B0503020203020204" pitchFamily="34" charset="0"/>
              </a:rPr>
              <a:t>Количество завершивших</a:t>
            </a:r>
          </a:p>
          <a:p>
            <a:pPr lvl="0"/>
            <a:r>
              <a:rPr lang="ru-RU" sz="1200" dirty="0">
                <a:latin typeface="Stem Medium" panose="020B0503020203020204" pitchFamily="34" charset="0"/>
                <a:ea typeface="Stem Medium" panose="020B0503020203020204" pitchFamily="34" charset="0"/>
              </a:rPr>
              <a:t>обучение – </a:t>
            </a:r>
            <a:r>
              <a:rPr lang="ru-RU" sz="1200" dirty="0" smtClean="0">
                <a:latin typeface="Stem Medium" panose="020B0503020203020204" pitchFamily="34" charset="0"/>
                <a:ea typeface="Stem Medium" panose="020B0503020203020204" pitchFamily="34" charset="0"/>
              </a:rPr>
              <a:t>23 чел.</a:t>
            </a:r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81369" y="1561045"/>
            <a:ext cx="2785684" cy="264072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Stem Medium" panose="020B0503020203020204" pitchFamily="34" charset="0"/>
                <a:ea typeface="Stem Medium" panose="020B0503020203020204" pitchFamily="34" charset="0"/>
              </a:rPr>
              <a:t>ФИЗИКО-ТЕХНИЧЕСКИЙ ФАКУЛЬТЕТ</a:t>
            </a:r>
          </a:p>
          <a:p>
            <a:pPr lvl="0"/>
            <a:endParaRPr lang="ru-RU" sz="1200" u="sng" dirty="0">
              <a:latin typeface="Stem" panose="020B0503020203020204" pitchFamily="34" charset="0"/>
              <a:ea typeface="Stem" panose="020B0503020203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03.03.02 Физика</a:t>
            </a:r>
          </a:p>
          <a:p>
            <a:pPr lvl="0">
              <a:lnSpc>
                <a:spcPct val="90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Профиль «Ядерная физика </a:t>
            </a:r>
          </a:p>
          <a:p>
            <a:pPr lvl="0">
              <a:lnSpc>
                <a:spcPct val="90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и ядерные технологии»</a:t>
            </a:r>
          </a:p>
          <a:p>
            <a:pPr lvl="0">
              <a:lnSpc>
                <a:spcPct val="90000"/>
              </a:lnSpc>
            </a:pP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03.04.02 Физика </a:t>
            </a:r>
          </a:p>
          <a:p>
            <a:pPr lvl="0">
              <a:lnSpc>
                <a:spcPct val="90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Профиль «Экспериментальная физика»</a:t>
            </a:r>
          </a:p>
          <a:p>
            <a:pPr lvl="0">
              <a:lnSpc>
                <a:spcPct val="90000"/>
              </a:lnSpc>
            </a:pP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11.04.01 Радиотехника </a:t>
            </a:r>
          </a:p>
          <a:p>
            <a:pPr lvl="0">
              <a:lnSpc>
                <a:spcPct val="90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Профиль «Радиофизические методы исследований»</a:t>
            </a:r>
          </a:p>
          <a:p>
            <a:pPr lvl="0">
              <a:lnSpc>
                <a:spcPct val="90000"/>
              </a:lnSpc>
            </a:pPr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1200" dirty="0">
                <a:latin typeface="Stem Medium" panose="020B0503020203020204" pitchFamily="34" charset="0"/>
                <a:ea typeface="Stem Medium" panose="020B0503020203020204" pitchFamily="34" charset="0"/>
              </a:rPr>
              <a:t>Количество завершивших</a:t>
            </a:r>
          </a:p>
          <a:p>
            <a:pPr>
              <a:lnSpc>
                <a:spcPct val="90000"/>
              </a:lnSpc>
            </a:pPr>
            <a:r>
              <a:rPr lang="ru-RU" sz="1200" dirty="0">
                <a:latin typeface="Stem Medium" panose="020B0503020203020204" pitchFamily="34" charset="0"/>
                <a:ea typeface="Stem Medium" panose="020B0503020203020204" pitchFamily="34" charset="0"/>
              </a:rPr>
              <a:t>обучение – 93 </a:t>
            </a:r>
            <a:r>
              <a:rPr lang="ru-RU" sz="1200" dirty="0" smtClean="0">
                <a:latin typeface="Stem Medium" panose="020B0503020203020204" pitchFamily="34" charset="0"/>
                <a:ea typeface="Stem Medium" panose="020B0503020203020204" pitchFamily="34" charset="0"/>
              </a:rPr>
              <a:t>чел.</a:t>
            </a:r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46" y="1571777"/>
            <a:ext cx="3084736" cy="270843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Stem Medium" panose="020B0503020203020204" pitchFamily="34" charset="0"/>
                <a:ea typeface="Stem Medium" panose="020B0503020203020204" pitchFamily="34" charset="0"/>
              </a:rPr>
              <a:t>ФАКУЛЬТЕТ РАДИТЕХНИКИ </a:t>
            </a:r>
          </a:p>
          <a:p>
            <a:pPr algn="ctr"/>
            <a:r>
              <a:rPr lang="ru-RU" sz="1200" b="1" dirty="0">
                <a:latin typeface="Stem Medium" panose="020B0503020203020204" pitchFamily="34" charset="0"/>
                <a:ea typeface="Stem Medium" panose="020B0503020203020204" pitchFamily="34" charset="0"/>
              </a:rPr>
              <a:t>И ЭЛЕКТРОНИКИ</a:t>
            </a:r>
          </a:p>
          <a:p>
            <a:pPr algn="ctr"/>
            <a:endParaRPr lang="ru-RU" sz="1400" dirty="0">
              <a:latin typeface="Stem" panose="020B0503020203020204" pitchFamily="34" charset="0"/>
              <a:ea typeface="Stem" panose="020B0503020203020204" pitchFamily="34" charset="0"/>
            </a:endParaRPr>
          </a:p>
          <a:p>
            <a:pPr>
              <a:lnSpc>
                <a:spcPct val="97000"/>
              </a:lnSpc>
            </a:pP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11.03.04 Электроника и </a:t>
            </a:r>
            <a:r>
              <a:rPr lang="ru-RU" sz="1200" b="1" dirty="0" err="1">
                <a:latin typeface="Stem" panose="020B0503020203020204" pitchFamily="34" charset="0"/>
                <a:ea typeface="Stem" panose="020B0503020203020204" pitchFamily="34" charset="0"/>
              </a:rPr>
              <a:t>наноэлектроника</a:t>
            </a: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 </a:t>
            </a:r>
          </a:p>
          <a:p>
            <a:pPr>
              <a:lnSpc>
                <a:spcPct val="97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Профиль «Электронные приборы </a:t>
            </a:r>
          </a:p>
          <a:p>
            <a:pPr>
              <a:lnSpc>
                <a:spcPct val="97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и устройства»</a:t>
            </a:r>
          </a:p>
          <a:p>
            <a:pPr>
              <a:lnSpc>
                <a:spcPct val="97000"/>
              </a:lnSpc>
            </a:pP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11.04.04 Электроника и </a:t>
            </a:r>
            <a:r>
              <a:rPr lang="ru-RU" sz="1200" b="1" dirty="0" err="1">
                <a:latin typeface="Stem" panose="020B0503020203020204" pitchFamily="34" charset="0"/>
                <a:ea typeface="Stem" panose="020B0503020203020204" pitchFamily="34" charset="0"/>
              </a:rPr>
              <a:t>наноэлектроника</a:t>
            </a:r>
            <a:r>
              <a:rPr lang="ru-RU" sz="1200" b="1" dirty="0">
                <a:latin typeface="Stem" panose="020B0503020203020204" pitchFamily="34" charset="0"/>
                <a:ea typeface="Stem" panose="020B0503020203020204" pitchFamily="34" charset="0"/>
              </a:rPr>
              <a:t> </a:t>
            </a:r>
          </a:p>
          <a:p>
            <a:pPr>
              <a:lnSpc>
                <a:spcPct val="97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Профиль «Электронные приборы </a:t>
            </a:r>
          </a:p>
          <a:p>
            <a:pPr>
              <a:lnSpc>
                <a:spcPct val="97000"/>
              </a:lnSpc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и устройства»</a:t>
            </a:r>
          </a:p>
          <a:p>
            <a:pPr>
              <a:lnSpc>
                <a:spcPct val="97000"/>
              </a:lnSpc>
            </a:pPr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  <a:p>
            <a:pPr>
              <a:lnSpc>
                <a:spcPct val="97000"/>
              </a:lnSpc>
            </a:pPr>
            <a:r>
              <a:rPr lang="ru-RU" sz="1200" dirty="0">
                <a:latin typeface="Stem Medium" panose="020B0503020203020204" pitchFamily="34" charset="0"/>
                <a:ea typeface="Stem Medium" panose="020B0503020203020204" pitchFamily="34" charset="0"/>
              </a:rPr>
              <a:t>Количество завершивших</a:t>
            </a:r>
          </a:p>
          <a:p>
            <a:pPr>
              <a:lnSpc>
                <a:spcPct val="97000"/>
              </a:lnSpc>
            </a:pPr>
            <a:r>
              <a:rPr lang="ru-RU" sz="1200" dirty="0">
                <a:latin typeface="Stem Medium" panose="020B0503020203020204" pitchFamily="34" charset="0"/>
                <a:ea typeface="Stem Medium" panose="020B0503020203020204" pitchFamily="34" charset="0"/>
              </a:rPr>
              <a:t>обучение – 36 </a:t>
            </a:r>
            <a:r>
              <a:rPr lang="ru-RU" sz="1200" dirty="0" smtClean="0">
                <a:latin typeface="Stem Medium" panose="020B0503020203020204" pitchFamily="34" charset="0"/>
                <a:ea typeface="Stem Medium" panose="020B0503020203020204" pitchFamily="34" charset="0"/>
              </a:rPr>
              <a:t>чел.</a:t>
            </a:r>
            <a:endParaRPr lang="ru-RU" sz="1200" dirty="0">
              <a:latin typeface="Stem Medium" panose="020B0503020203020204" pitchFamily="34" charset="0"/>
              <a:ea typeface="Stem Medium" panose="020B0503020203020204" pitchFamily="34" charset="0"/>
            </a:endParaRPr>
          </a:p>
        </p:txBody>
      </p:sp>
      <p:cxnSp>
        <p:nvCxnSpPr>
          <p:cNvPr id="18" name="Прямая соединительная линия 17"/>
          <p:cNvCxnSpPr>
            <a:cxnSpLocks/>
          </p:cNvCxnSpPr>
          <p:nvPr/>
        </p:nvCxnSpPr>
        <p:spPr>
          <a:xfrm>
            <a:off x="3128822" y="1643380"/>
            <a:ext cx="0" cy="20105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cxnSpLocks/>
          </p:cNvCxnSpPr>
          <p:nvPr/>
        </p:nvCxnSpPr>
        <p:spPr>
          <a:xfrm>
            <a:off x="6019599" y="1643380"/>
            <a:ext cx="0" cy="20105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E8CFE70C-97DA-3247-B93E-474AF0392308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8668840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СТРУКТУРА </a:t>
            </a:r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ПОДГОТОВКИ СПЕЦИАЛИСТОВ</a:t>
            </a:r>
            <a:endParaRPr lang="ru-RU" sz="2800" b="1" dirty="0"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330F792-589A-E24F-80CD-D290E04546ED}"/>
              </a:ext>
            </a:extLst>
          </p:cNvPr>
          <p:cNvSpPr/>
          <p:nvPr/>
        </p:nvSpPr>
        <p:spPr>
          <a:xfrm>
            <a:off x="323850" y="1129728"/>
            <a:ext cx="3028950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12420" y="4267200"/>
            <a:ext cx="88315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Аспирантура: </a:t>
            </a:r>
            <a:r>
              <a:rPr lang="ru-RU" sz="1400" b="1" dirty="0" smtClean="0"/>
              <a:t>22.06.01 Технологии материалов (Материаловедение (в машиностроении))</a:t>
            </a:r>
          </a:p>
          <a:p>
            <a:pPr marL="982663"/>
            <a:r>
              <a:rPr lang="ru-RU" sz="1400" b="1" dirty="0" smtClean="0"/>
              <a:t> 03.06.01 - Физика и астрономия («Физика пучков заряженных частиц и ускорительная техника»)</a:t>
            </a:r>
          </a:p>
          <a:p>
            <a:r>
              <a:rPr lang="ru-RU" sz="1400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7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12558" y="-608436"/>
            <a:ext cx="5454352" cy="864096"/>
          </a:xfrm>
          <a:prstGeom prst="rect">
            <a:avLst/>
          </a:prstGeom>
        </p:spPr>
        <p:txBody>
          <a:bodyPr vert="horz" lIns="91398" tIns="45700" rIns="91398" bIns="4570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850" y="1374454"/>
            <a:ext cx="6526530" cy="276999"/>
          </a:xfrm>
          <a:prstGeom prst="rect">
            <a:avLst/>
          </a:prstGeom>
          <a:solidFill>
            <a:srgbClr val="0F4736"/>
          </a:solidFill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ПОДГОТОВКА СПЕЦИАЛИСТОВ И НАУЧНЫХ КАДРОВ ДЛЯ ЦКП «СКИФ»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231320" y="1743475"/>
            <a:ext cx="7886700" cy="11050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>
                <a:latin typeface="Stem" panose="020B0503020203020204" pitchFamily="34" charset="0"/>
                <a:ea typeface="Stem" panose="020B0503020203020204" pitchFamily="34" charset="0"/>
              </a:rPr>
              <a:t>Использованные при проведении исследований и разработок уникальные научные установки, комплексы, экспериментальные станции (на синхротронных и нейтронных источниках)</a:t>
            </a:r>
          </a:p>
          <a:p>
            <a:pPr marL="266700" indent="-26670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Станция </a:t>
            </a:r>
            <a:r>
              <a:rPr lang="en-US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p</a:t>
            </a: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07 синхротронного источника </a:t>
            </a:r>
            <a:r>
              <a:rPr lang="en-US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PETRA III</a:t>
            </a: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 (</a:t>
            </a:r>
            <a:r>
              <a:rPr lang="en-US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DESY</a:t>
            </a: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). В общей совокупности 18 смен (6 дней) в период с 2017 по 2019 годы</a:t>
            </a:r>
            <a:endParaRPr lang="en-US" sz="1400" dirty="0">
              <a:latin typeface="Stem Text" panose="020B0503020203020204" pitchFamily="34" charset="-52"/>
              <a:ea typeface="Stem Text" panose="020B0503020203020204" pitchFamily="34" charset="-52"/>
            </a:endParaRPr>
          </a:p>
          <a:p>
            <a:pPr marL="266700" indent="-266700"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Стация </a:t>
            </a:r>
            <a:r>
              <a:rPr lang="en-US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ID</a:t>
            </a: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 13 синхротронного источника </a:t>
            </a:r>
            <a:r>
              <a:rPr lang="en-US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ESRF</a:t>
            </a:r>
            <a:r>
              <a:rPr lang="ru-RU" sz="1400" dirty="0">
                <a:latin typeface="Stem Text" panose="020B0503020203020204" pitchFamily="34" charset="-52"/>
                <a:ea typeface="Stem Text" panose="020B0503020203020204" pitchFamily="34" charset="-52"/>
              </a:rPr>
              <a:t>. В общей совокупности 36 смен (12 дней) в период с 2017 по 2019 годы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974AD8A-ABB4-1E46-8E77-DA0ECA950518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ПОДГОТОВКА</a:t>
            </a:r>
          </a:p>
          <a:p>
            <a:pPr lvl="0" algn="l"/>
            <a:r>
              <a:rPr lang="ru-RU" sz="2800" b="1" dirty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СПЕЦИАЛИСТОВ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27750E7-DE25-E14C-A49F-FA2706038BF0}"/>
              </a:ext>
            </a:extLst>
          </p:cNvPr>
          <p:cNvSpPr/>
          <p:nvPr/>
        </p:nvSpPr>
        <p:spPr>
          <a:xfrm>
            <a:off x="323850" y="1129728"/>
            <a:ext cx="3028950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36" y="3558539"/>
            <a:ext cx="2212315" cy="12455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494" y="3573412"/>
            <a:ext cx="2201565" cy="1211947"/>
          </a:xfrm>
          <a:prstGeom prst="rect">
            <a:avLst/>
          </a:prstGeom>
        </p:spPr>
      </p:pic>
      <p:sp>
        <p:nvSpPr>
          <p:cNvPr id="15" name="Двойная стрелка влево/вправо 14"/>
          <p:cNvSpPr/>
          <p:nvPr/>
        </p:nvSpPr>
        <p:spPr>
          <a:xfrm>
            <a:off x="2531391" y="3605781"/>
            <a:ext cx="4113249" cy="158499"/>
          </a:xfrm>
          <a:prstGeom prst="left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14600" y="3764279"/>
            <a:ext cx="4069080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90000"/>
              </a:lnSpc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Производственные практики на </a:t>
            </a:r>
            <a:r>
              <a:rPr lang="ru-RU" sz="1100" dirty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установках СИ ИЯФ СО </a:t>
            </a: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РАН</a:t>
            </a:r>
          </a:p>
          <a:p>
            <a:pPr marL="182563" indent="-182563">
              <a:lnSpc>
                <a:spcPct val="90000"/>
              </a:lnSpc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ВКР бакалавров </a:t>
            </a:r>
            <a:r>
              <a:rPr lang="ru-RU" sz="1100" dirty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и магистров по темам </a:t>
            </a: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ЦКП </a:t>
            </a:r>
            <a:r>
              <a:rPr lang="ru-RU" sz="1100" dirty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«СКИФ</a:t>
            </a: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»</a:t>
            </a:r>
            <a:endParaRPr lang="ru-RU" sz="1100" dirty="0">
              <a:latin typeface="Stem Text" panose="020B0503020203020204" pitchFamily="34" charset="-52"/>
              <a:ea typeface="Stem Text" panose="020B0503020203020204" pitchFamily="34" charset="-52"/>
              <a:cs typeface="Arial" panose="020B0604020202020204" pitchFamily="34" charset="0"/>
            </a:endParaRPr>
          </a:p>
          <a:p>
            <a:pPr marL="182563" indent="-182563">
              <a:lnSpc>
                <a:spcPct val="90000"/>
              </a:lnSpc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Участие </a:t>
            </a:r>
            <a:r>
              <a:rPr lang="ru-RU" sz="1100" dirty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научных сотрудников ИЯФ </a:t>
            </a: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в </a:t>
            </a:r>
            <a:r>
              <a:rPr lang="ru-RU" sz="1100" dirty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образовательном </a:t>
            </a: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процессе НГТУ, чтение </a:t>
            </a:r>
            <a:r>
              <a:rPr lang="ru-RU" sz="1100" dirty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спецкурсов и </a:t>
            </a:r>
            <a:r>
              <a:rPr lang="ru-RU" sz="1100" dirty="0" smtClean="0">
                <a:latin typeface="Stem Text" panose="020B0503020203020204" pitchFamily="34" charset="-52"/>
                <a:ea typeface="Stem Text" panose="020B0503020203020204" pitchFamily="34" charset="-52"/>
                <a:cs typeface="Arial" panose="020B0604020202020204" pitchFamily="34" charset="0"/>
              </a:rPr>
              <a:t>лекций</a:t>
            </a:r>
          </a:p>
        </p:txBody>
      </p:sp>
    </p:spTree>
    <p:extLst>
      <p:ext uri="{BB962C8B-B14F-4D97-AF65-F5344CB8AC3E}">
        <p14:creationId xmlns:p14="http://schemas.microsoft.com/office/powerpoint/2010/main" val="187337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/>
          <p:cNvSpPr txBox="1">
            <a:spLocks/>
          </p:cNvSpPr>
          <p:nvPr/>
        </p:nvSpPr>
        <p:spPr>
          <a:xfrm>
            <a:off x="323528" y="267494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33694C1-BA52-A24F-BE57-3743B9315C34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9110800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АСПИРАНТУРА</a:t>
            </a:r>
            <a:b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</a:br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22.06.01 ТЕХНОЛОГИИ МАТЕРИАЛОВ</a:t>
            </a:r>
            <a:endParaRPr lang="ru-RU" sz="2800" b="1" dirty="0"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5B2D14F-34D6-A44D-AA7E-A311D51FF980}"/>
              </a:ext>
            </a:extLst>
          </p:cNvPr>
          <p:cNvSpPr/>
          <p:nvPr/>
        </p:nvSpPr>
        <p:spPr>
          <a:xfrm>
            <a:off x="323850" y="1129728"/>
            <a:ext cx="2759320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021873" y="1885143"/>
            <a:ext cx="4146768" cy="4922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400" dirty="0" smtClean="0"/>
              <a:t>European </a:t>
            </a:r>
            <a:r>
              <a:rPr lang="en-US" sz="1400" dirty="0"/>
              <a:t>Synchrotron Radiation Facility</a:t>
            </a:r>
            <a:r>
              <a:rPr lang="ru-RU" sz="1400" dirty="0"/>
              <a:t> - </a:t>
            </a:r>
            <a:r>
              <a:rPr lang="ru-RU" sz="1400" b="1" dirty="0"/>
              <a:t>ESRF</a:t>
            </a:r>
            <a:r>
              <a:rPr lang="ru-RU" sz="1400" dirty="0"/>
              <a:t>, на линии 𝐼𝐷13 (г. Гренобль, Франция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59" y="1271564"/>
            <a:ext cx="1729741" cy="11791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653" y="1759244"/>
            <a:ext cx="1742647" cy="120939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" y="2938442"/>
            <a:ext cx="91440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600" b="1" dirty="0"/>
              <a:t>Темы кандидатских диссертаций:</a:t>
            </a:r>
          </a:p>
          <a:p>
            <a:pPr marL="285750" indent="-285750">
              <a:lnSpc>
                <a:spcPct val="90000"/>
              </a:lnSpc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600" dirty="0"/>
              <a:t>Применение методов дифракции синхротронного излучения и математического моделирования для анализа структуры титановых сплавов, формируемой при деформационном, термическом и фрикционном воздействии </a:t>
            </a:r>
            <a:r>
              <a:rPr lang="ru-RU" sz="1600" dirty="0" smtClean="0"/>
              <a:t>(декабрь </a:t>
            </a:r>
            <a:r>
              <a:rPr lang="ru-RU" sz="1600" dirty="0"/>
              <a:t>2020 </a:t>
            </a:r>
            <a:r>
              <a:rPr lang="ru-RU" sz="1600" dirty="0" smtClean="0"/>
              <a:t>г.)</a:t>
            </a:r>
            <a:endParaRPr lang="ru-RU" sz="1600" dirty="0"/>
          </a:p>
          <a:p>
            <a:pPr marL="285750" indent="-285750">
              <a:lnSpc>
                <a:spcPct val="90000"/>
              </a:lnSpc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600" dirty="0"/>
              <a:t>Анализ эволюции структуры металлов и сплавов в условиях сухого трения с применением синхротронного излучения </a:t>
            </a:r>
            <a:r>
              <a:rPr lang="ru-RU" sz="1600" dirty="0" smtClean="0"/>
              <a:t>(февраль 2022 г.)</a:t>
            </a:r>
            <a:endParaRPr lang="ru-RU" sz="1600" dirty="0"/>
          </a:p>
          <a:p>
            <a:pPr marL="285750" indent="-285750">
              <a:lnSpc>
                <a:spcPct val="90000"/>
              </a:lnSpc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600" dirty="0"/>
              <a:t>Экспериментальные исследования и численное моделирование особенностей пластической деформации вблизи межслойных границ сваренных взрывом материалов </a:t>
            </a:r>
            <a:r>
              <a:rPr lang="ru-RU" sz="1600" dirty="0" smtClean="0"/>
              <a:t>(июнь 2022 г.)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85192" y="1283163"/>
            <a:ext cx="6929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Deutsches</a:t>
            </a:r>
            <a:r>
              <a:rPr lang="ru-RU" sz="1400" dirty="0"/>
              <a:t> </a:t>
            </a:r>
            <a:r>
              <a:rPr lang="en-US" sz="1400" dirty="0" err="1"/>
              <a:t>Elektronen</a:t>
            </a:r>
            <a:r>
              <a:rPr lang="en-US" sz="1400" dirty="0"/>
              <a:t>-Synchrotron  -  </a:t>
            </a:r>
            <a:r>
              <a:rPr lang="en-US" sz="1400" b="1" dirty="0"/>
              <a:t>DESY</a:t>
            </a:r>
            <a:r>
              <a:rPr lang="en-US" sz="1400" dirty="0"/>
              <a:t>, </a:t>
            </a:r>
            <a:r>
              <a:rPr lang="ru-RU" sz="1400" dirty="0"/>
              <a:t>на линии P07 «Материаловедение высоких энергий» накопителя </a:t>
            </a:r>
            <a:r>
              <a:rPr lang="ru-RU" sz="1400" b="1" dirty="0"/>
              <a:t>PETRA III</a:t>
            </a:r>
            <a:r>
              <a:rPr lang="ru-RU" sz="1400" dirty="0"/>
              <a:t> (г.  Гамбург,  Германия)</a:t>
            </a:r>
          </a:p>
        </p:txBody>
      </p:sp>
    </p:spTree>
    <p:extLst>
      <p:ext uri="{BB962C8B-B14F-4D97-AF65-F5344CB8AC3E}">
        <p14:creationId xmlns:p14="http://schemas.microsoft.com/office/powerpoint/2010/main" val="205279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32132" y="1358349"/>
            <a:ext cx="8488017" cy="830997"/>
          </a:xfrm>
          <a:prstGeom prst="rect">
            <a:avLst/>
          </a:prstGeom>
          <a:solidFill>
            <a:srgbClr val="0F4736"/>
          </a:solidFill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СОГЛАШЕНИЕ № 075-15-2021-1359/1 О </a:t>
            </a:r>
            <a:r>
              <a:rPr lang="ru-RU" sz="1200" dirty="0" smtClean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ПРЕДОСТАВЛЕНИИ ЧАСТИ </a:t>
            </a:r>
            <a:r>
              <a:rPr lang="ru-RU" sz="1200" dirty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СРЕДСТВ ГРАНТА В ФОРМЕ СУБСИДИЙ</a:t>
            </a:r>
          </a:p>
          <a:p>
            <a:r>
              <a:rPr lang="ru-RU" sz="1200" dirty="0">
                <a:solidFill>
                  <a:schemeClr val="bg1"/>
                </a:solidFill>
                <a:latin typeface="Stem" panose="020B0503020203020204" pitchFamily="34" charset="0"/>
                <a:ea typeface="Stem" panose="020B0503020203020204" pitchFamily="34" charset="0"/>
              </a:rPr>
              <a:t>НА РЕАЛИЗАЦИЮ ОТДЕЛЬНЫХ МЕРОПРИЯТИЙ ФЕДЕРАЛЬНОЙ НАУЧНО-ТЕХНИЧЕСКОЙ ПРОГРАММЫ РАЗВИТИЯ СИНХРОТРОННЫХ И НЕЙТРОННЫХ ИССЛЕДОВАНИЙ И ИССЛЕДОВАТЕЛЬСКОЙ ИНФРАСТРУКТУРЫ НА 2019-2027 ГГ.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850" y="2208638"/>
            <a:ext cx="84880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C000"/>
              </a:buClr>
            </a:pPr>
            <a:r>
              <a:rPr lang="ru-RU" sz="300" dirty="0">
                <a:latin typeface="Stem" panose="020B0503020203020204" pitchFamily="34" charset="0"/>
                <a:ea typeface="Stem" panose="020B0503020203020204" pitchFamily="34" charset="0"/>
              </a:rPr>
              <a:t>  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Разработка программы ДПО «Разработка и проектирование ускорителей электронов для источников синхротронного излучения», ориентированная на разработчиков и операторов источников синхротронного излучения 4-го и последующих поколений»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200" dirty="0" smtClean="0">
                <a:latin typeface="Stem" panose="020B0503020203020204" pitchFamily="34" charset="0"/>
                <a:ea typeface="Stem" panose="020B0503020203020204" pitchFamily="34" charset="0"/>
              </a:rPr>
              <a:t>Актуализация ОП </a:t>
            </a: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11.03.04, 11.04.04  Электроника и </a:t>
            </a:r>
            <a:r>
              <a:rPr lang="ru-RU" sz="1200" dirty="0" err="1">
                <a:latin typeface="Stem" panose="020B0503020203020204" pitchFamily="34" charset="0"/>
                <a:ea typeface="Stem" panose="020B0503020203020204" pitchFamily="34" charset="0"/>
              </a:rPr>
              <a:t>наноэлектроника</a:t>
            </a: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 для специализированной подготовки специалистов в области разработки и проектирования источников синхротронного излучения 4-го и последующих поколений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Техническое переоснащение учебно-научной лаборатории СВЧ техники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200" dirty="0" smtClean="0">
                <a:latin typeface="Stem" panose="020B0503020203020204" pitchFamily="34" charset="0"/>
                <a:ea typeface="Stem" panose="020B0503020203020204" pitchFamily="34" charset="0"/>
              </a:rPr>
              <a:t>Разработка </a:t>
            </a: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новых учебных курсов «Электродинамика и микроволновая техника источников синхротронного излучения», «СВЧ приборы и устройства»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tem" panose="020B0503020203020204" pitchFamily="34" charset="0"/>
                <a:ea typeface="Stem" panose="020B0503020203020204" pitchFamily="34" charset="0"/>
              </a:rPr>
              <a:t>Разработка практических тем курсовых работ, выпускных квалификационных работ бакалавров, магистерских диссертаций, выполняемых в центре синхротронного излучения ИЯФ СО </a:t>
            </a:r>
            <a:r>
              <a:rPr lang="ru-RU" sz="1200" dirty="0" smtClean="0">
                <a:latin typeface="Stem" panose="020B0503020203020204" pitchFamily="34" charset="0"/>
                <a:ea typeface="Stem" panose="020B0503020203020204" pitchFamily="34" charset="0"/>
              </a:rPr>
              <a:t>РАН</a:t>
            </a:r>
            <a:endParaRPr lang="ru-RU" sz="1200" dirty="0">
              <a:latin typeface="Stem" panose="020B0503020203020204" pitchFamily="34" charset="0"/>
              <a:ea typeface="Stem" panose="020B0503020203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E2EF1DF-AC0B-0047-9DE5-7DCEC1F7F5FF}"/>
              </a:ext>
            </a:extLst>
          </p:cNvPr>
          <p:cNvSpPr txBox="1">
            <a:spLocks/>
          </p:cNvSpPr>
          <p:nvPr/>
        </p:nvSpPr>
        <p:spPr>
          <a:xfrm>
            <a:off x="231320" y="265632"/>
            <a:ext cx="7632848" cy="864096"/>
          </a:xfrm>
          <a:prstGeom prst="rect">
            <a:avLst/>
          </a:prstGeom>
        </p:spPr>
        <p:txBody>
          <a:bodyPr vert="horz" lIns="91398" tIns="45700" rIns="91398" bIns="4570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2800" b="1" dirty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ПОДГОТОВКА СПЕЦИАЛИСТОВ</a:t>
            </a:r>
            <a:br>
              <a:rPr lang="ru-RU" sz="2800" b="1" dirty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</a:br>
            <a:r>
              <a:rPr lang="ru-RU" sz="2800" b="1" dirty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В ПАРТНЕРСТВЕ С </a:t>
            </a:r>
            <a:r>
              <a:rPr lang="ru-RU" sz="2800" b="1" dirty="0" smtClean="0">
                <a:latin typeface="Stem Bold" panose="020B0703020203020204" pitchFamily="34" charset="-52"/>
                <a:ea typeface="Stem Bold" panose="020B0703020203020204" pitchFamily="34" charset="-52"/>
                <a:cs typeface="Arial" panose="020B0604020202020204" pitchFamily="34" charset="0"/>
              </a:rPr>
              <a:t>ИЯФ СО РАН</a:t>
            </a:r>
            <a:endParaRPr lang="ru-RU" sz="2800" b="1" dirty="0">
              <a:latin typeface="Stem Bold" panose="020B0703020203020204" pitchFamily="34" charset="-52"/>
              <a:ea typeface="Stem Bold" panose="020B0703020203020204" pitchFamily="34" charset="-52"/>
              <a:cs typeface="Arial" panose="020B06040202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37C9D13-E253-E948-B59B-15293631993C}"/>
              </a:ext>
            </a:extLst>
          </p:cNvPr>
          <p:cNvSpPr/>
          <p:nvPr/>
        </p:nvSpPr>
        <p:spPr>
          <a:xfrm>
            <a:off x="323850" y="1129728"/>
            <a:ext cx="5636978" cy="86023"/>
          </a:xfrm>
          <a:prstGeom prst="rect">
            <a:avLst/>
          </a:prstGeom>
          <a:solidFill>
            <a:srgbClr val="FF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35566" y="0"/>
            <a:ext cx="3000372" cy="1607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36167"/>
            <a:ext cx="6858000" cy="321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>
              <a:latin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4" r="16276"/>
          <a:stretch/>
        </p:blipFill>
        <p:spPr>
          <a:xfrm>
            <a:off x="0" y="0"/>
            <a:ext cx="5215944" cy="5163560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39835" y="3929859"/>
            <a:ext cx="320435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98" tIns="45700" rIns="91398" bIns="45700"/>
          <a:lstStyle>
            <a:lvl1pPr>
              <a:spcBef>
                <a:spcPct val="20000"/>
              </a:spcBef>
              <a:buClr>
                <a:srgbClr val="990033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00000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0033"/>
              </a:buClr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ru-RU" sz="1200" b="1" dirty="0" err="1">
                <a:latin typeface="Stem Text" panose="020B0503020203020204" pitchFamily="34" charset="-52"/>
                <a:ea typeface="Stem Text" panose="020B0503020203020204" pitchFamily="34" charset="-52"/>
                <a:cs typeface="Arial" pitchFamily="34" charset="0"/>
              </a:rPr>
              <a:t>Батаев</a:t>
            </a:r>
            <a:r>
              <a:rPr lang="ru-RU" sz="1200" b="1" dirty="0">
                <a:latin typeface="Stem Text" panose="020B0503020203020204" pitchFamily="34" charset="-52"/>
                <a:ea typeface="Stem Text" panose="020B0503020203020204" pitchFamily="34" charset="-52"/>
                <a:cs typeface="Arial" pitchFamily="34" charset="0"/>
              </a:rPr>
              <a:t> Анатолий Андреевич</a:t>
            </a:r>
          </a:p>
          <a:p>
            <a:pPr>
              <a:buNone/>
            </a:pPr>
            <a:r>
              <a:rPr lang="ru-RU" sz="1200" dirty="0">
                <a:latin typeface="Stem Text" panose="020B0503020203020204" pitchFamily="34" charset="-52"/>
                <a:ea typeface="Stem Text" panose="020B0503020203020204" pitchFamily="34" charset="-52"/>
                <a:cs typeface="Arial" pitchFamily="34" charset="0"/>
              </a:rPr>
              <a:t>доктор технических наук, профессор, ректор НГТУ НЭТИ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39472" y="1930588"/>
            <a:ext cx="3592557" cy="1425199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  <a:t>ПОДГОТОВКА</a:t>
            </a:r>
            <a:b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</a:br>
            <a: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  <a:t>ИНЖЕНЕРНЫХ КАДРОВ ДЛЯ СКИФ</a:t>
            </a:r>
            <a:b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</a:br>
            <a:r>
              <a:rPr lang="ru-RU" sz="2400" b="1" dirty="0">
                <a:latin typeface="Stem Bold" panose="020B0703020203020204" pitchFamily="34" charset="-52"/>
                <a:ea typeface="Stem Bold" panose="020B0703020203020204" pitchFamily="34" charset="-52"/>
              </a:rPr>
              <a:t>В НГТУ НЭТИ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ACE7816-239C-B844-9C13-45EB62778B8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7472" y="467084"/>
            <a:ext cx="3456559" cy="69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710</Words>
  <Application>Microsoft Office PowerPoint</Application>
  <PresentationFormat>Экран (16:9)</PresentationFormat>
  <Paragraphs>85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Stem</vt:lpstr>
      <vt:lpstr>Stem Bold</vt:lpstr>
      <vt:lpstr>Stem Medium</vt:lpstr>
      <vt:lpstr>Stem Text</vt:lpstr>
      <vt:lpstr>Wingdings</vt:lpstr>
      <vt:lpstr>Тема Office</vt:lpstr>
      <vt:lpstr>ПОДГОТОВКА ИНЖЕНЕРНЫХ КАДРОВ ДЛЯ СКИФ В НГТУ НЭТИ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ПОДГОТОВКА ИНЖЕНЕРНЫХ КАДРОВ ДЛЯ СКИФ В НГТУ НЭТИ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VK</dc:creator>
  <cp:lastModifiedBy>ISh</cp:lastModifiedBy>
  <cp:revision>83</cp:revision>
  <dcterms:created xsi:type="dcterms:W3CDTF">2019-11-21T02:55:52Z</dcterms:created>
  <dcterms:modified xsi:type="dcterms:W3CDTF">2021-12-21T08:53:17Z</dcterms:modified>
</cp:coreProperties>
</file>