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61" r:id="rId6"/>
    <p:sldId id="262" r:id="rId7"/>
    <p:sldId id="263" r:id="rId8"/>
    <p:sldId id="270" r:id="rId9"/>
    <p:sldId id="269" r:id="rId10"/>
    <p:sldId id="264" r:id="rId11"/>
    <p:sldId id="267" r:id="rId12"/>
    <p:sldId id="268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5A06058-7C68-4CB2-81DB-23DCC316D022}">
          <p14:sldIdLst>
            <p14:sldId id="265"/>
            <p14:sldId id="256"/>
            <p14:sldId id="257"/>
            <p14:sldId id="258"/>
            <p14:sldId id="261"/>
            <p14:sldId id="262"/>
            <p14:sldId id="263"/>
            <p14:sldId id="270"/>
            <p14:sldId id="269"/>
            <p14:sldId id="264"/>
            <p14:sldId id="267"/>
            <p14:sldId id="268"/>
            <p14:sldId id="266"/>
          </p14:sldIdLst>
        </p14:section>
        <p14:section name="Раздел без заголовка" id="{77FB97F3-E8A0-462D-B319-0FA1C19039E7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1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34C1F7-4958-4C76-903A-3B191B9E8D89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2157FDD-E065-4DCE-85CB-0D7134C88836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rtl="0"/>
          <a:r>
            <a:rPr lang="ru-RU" sz="1000" dirty="0">
              <a:solidFill>
                <a:schemeClr val="accent1">
                  <a:lumMod val="75000"/>
                </a:schemeClr>
              </a:solidFill>
            </a:rPr>
            <a:t>Сканирование</a:t>
          </a:r>
        </a:p>
      </dgm:t>
    </dgm:pt>
    <dgm:pt modelId="{F40199D5-46BC-4B06-BD19-C18FAEE083DD}" type="parTrans" cxnId="{6E146F84-842A-46B7-872B-7A6C8B9965D5}">
      <dgm:prSet/>
      <dgm:spPr/>
      <dgm:t>
        <a:bodyPr/>
        <a:lstStyle/>
        <a:p>
          <a:endParaRPr lang="ru-RU" sz="1050"/>
        </a:p>
      </dgm:t>
    </dgm:pt>
    <dgm:pt modelId="{315FACC7-D13B-455B-911A-67F8A137D202}" type="sibTrans" cxnId="{6E146F84-842A-46B7-872B-7A6C8B9965D5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ru-RU" sz="700" dirty="0">
            <a:solidFill>
              <a:schemeClr val="accent1">
                <a:lumMod val="75000"/>
              </a:schemeClr>
            </a:solidFill>
          </a:endParaRPr>
        </a:p>
      </dgm:t>
    </dgm:pt>
    <dgm:pt modelId="{7CAFE2FB-E2AE-4A15-85EE-22960075C9D7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rtl="0"/>
          <a:r>
            <a:rPr lang="ru-RU" sz="1000" dirty="0">
              <a:solidFill>
                <a:schemeClr val="accent1">
                  <a:lumMod val="75000"/>
                </a:schemeClr>
              </a:solidFill>
            </a:rPr>
            <a:t>Обработка скана</a:t>
          </a:r>
        </a:p>
      </dgm:t>
    </dgm:pt>
    <dgm:pt modelId="{F1D014A4-5343-4F9E-A8DB-1D4D111B2444}" type="parTrans" cxnId="{0A30D4CE-8708-495D-9C7E-56C9B88CB4A4}">
      <dgm:prSet/>
      <dgm:spPr/>
      <dgm:t>
        <a:bodyPr/>
        <a:lstStyle/>
        <a:p>
          <a:endParaRPr lang="ru-RU" sz="1050"/>
        </a:p>
      </dgm:t>
    </dgm:pt>
    <dgm:pt modelId="{8418C94A-D4F0-4B65-AFD3-99DD5A828A03}" type="sibTrans" cxnId="{0A30D4CE-8708-495D-9C7E-56C9B88CB4A4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ru-RU" sz="700">
            <a:solidFill>
              <a:schemeClr val="accent1">
                <a:lumMod val="75000"/>
              </a:schemeClr>
            </a:solidFill>
          </a:endParaRPr>
        </a:p>
      </dgm:t>
    </dgm:pt>
    <dgm:pt modelId="{E8D3D016-6E91-4DCF-A79D-ADAFC114F748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rtl="0"/>
          <a:r>
            <a:rPr lang="ru-RU" sz="1000" dirty="0">
              <a:solidFill>
                <a:schemeClr val="accent1">
                  <a:lumMod val="75000"/>
                </a:schemeClr>
              </a:solidFill>
            </a:rPr>
            <a:t>Создание </a:t>
          </a:r>
          <a:r>
            <a:rPr lang="en-US" sz="1000" dirty="0">
              <a:solidFill>
                <a:schemeClr val="accent1">
                  <a:lumMod val="75000"/>
                </a:schemeClr>
              </a:solidFill>
            </a:rPr>
            <a:t>3D CAD </a:t>
          </a:r>
          <a:r>
            <a:rPr lang="ru-RU" sz="1000" dirty="0">
              <a:solidFill>
                <a:schemeClr val="accent1">
                  <a:lumMod val="75000"/>
                </a:schemeClr>
              </a:solidFill>
            </a:rPr>
            <a:t>модели</a:t>
          </a:r>
        </a:p>
      </dgm:t>
    </dgm:pt>
    <dgm:pt modelId="{0005CD4B-9040-4DD8-A109-EBA06587EC04}" type="parTrans" cxnId="{06DDF819-2547-4897-A84A-B6389B464613}">
      <dgm:prSet/>
      <dgm:spPr/>
      <dgm:t>
        <a:bodyPr/>
        <a:lstStyle/>
        <a:p>
          <a:endParaRPr lang="ru-RU" sz="1050"/>
        </a:p>
      </dgm:t>
    </dgm:pt>
    <dgm:pt modelId="{D642E1C8-1701-4B58-9B22-E88691BD9500}" type="sibTrans" cxnId="{06DDF819-2547-4897-A84A-B6389B464613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ru-RU" sz="700">
            <a:solidFill>
              <a:schemeClr val="accent1">
                <a:lumMod val="75000"/>
              </a:schemeClr>
            </a:solidFill>
          </a:endParaRPr>
        </a:p>
      </dgm:t>
    </dgm:pt>
    <dgm:pt modelId="{55D01C0D-375B-4A0D-9C5C-2BB114E7DF3C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rtl="0"/>
          <a:r>
            <a:rPr lang="ru-RU" sz="1000" baseline="0" dirty="0">
              <a:solidFill>
                <a:schemeClr val="accent1">
                  <a:lumMod val="75000"/>
                </a:schemeClr>
              </a:solidFill>
            </a:rPr>
            <a:t>Производство (Аддитивное производство)</a:t>
          </a:r>
        </a:p>
      </dgm:t>
    </dgm:pt>
    <dgm:pt modelId="{8521C4AC-A39B-4F20-83A4-6D6C0051E505}" type="parTrans" cxnId="{D7C96C71-8365-40CD-9DFE-A78E1D275735}">
      <dgm:prSet/>
      <dgm:spPr/>
      <dgm:t>
        <a:bodyPr/>
        <a:lstStyle/>
        <a:p>
          <a:endParaRPr lang="ru-RU" sz="1050"/>
        </a:p>
      </dgm:t>
    </dgm:pt>
    <dgm:pt modelId="{1296FD0F-CB07-4A62-8959-7AB2858BFC2E}" type="sibTrans" cxnId="{D7C96C71-8365-40CD-9DFE-A78E1D275735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ru-RU" sz="700" dirty="0">
            <a:solidFill>
              <a:schemeClr val="accent1">
                <a:lumMod val="75000"/>
              </a:schemeClr>
            </a:solidFill>
          </a:endParaRPr>
        </a:p>
      </dgm:t>
    </dgm:pt>
    <dgm:pt modelId="{D11A6188-CBFC-41C8-9403-8F683DD3D922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rtl="0"/>
          <a:r>
            <a:rPr lang="ru-RU" sz="1000" dirty="0">
              <a:solidFill>
                <a:schemeClr val="accent1">
                  <a:lumMod val="75000"/>
                </a:schemeClr>
              </a:solidFill>
            </a:rPr>
            <a:t>Испытания</a:t>
          </a:r>
        </a:p>
      </dgm:t>
    </dgm:pt>
    <dgm:pt modelId="{7A17DE72-B6B9-4544-B598-93014B9AF3AC}" type="parTrans" cxnId="{BD876FD2-3CF4-4E33-919C-41C9D36EAFF5}">
      <dgm:prSet/>
      <dgm:spPr/>
      <dgm:t>
        <a:bodyPr/>
        <a:lstStyle/>
        <a:p>
          <a:endParaRPr lang="ru-RU" sz="1050"/>
        </a:p>
      </dgm:t>
    </dgm:pt>
    <dgm:pt modelId="{82E4ADC2-7C15-402D-806B-D168CB2FBAA1}" type="sibTrans" cxnId="{BD876FD2-3CF4-4E33-919C-41C9D36EAFF5}">
      <dgm:prSet/>
      <dgm:spPr/>
      <dgm:t>
        <a:bodyPr/>
        <a:lstStyle/>
        <a:p>
          <a:endParaRPr lang="ru-RU" sz="1050"/>
        </a:p>
      </dgm:t>
    </dgm:pt>
    <dgm:pt modelId="{65F720F1-626D-4D75-865C-85D30D7380E3}" type="pres">
      <dgm:prSet presAssocID="{0334C1F7-4958-4C76-903A-3B191B9E8D8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31CD60-5243-47F6-B682-C1D6BA629D21}" type="pres">
      <dgm:prSet presAssocID="{92157FDD-E065-4DCE-85CB-0D7134C88836}" presName="node" presStyleLbl="node1" presStyleIdx="0" presStyleCnt="5" custScaleX="46469" custScaleY="38961" custLinFactNeighborX="-101" custLinFactNeighborY="-547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CCEA85-36A9-4DF0-B32A-59FE7646F779}" type="pres">
      <dgm:prSet presAssocID="{315FACC7-D13B-455B-911A-67F8A137D202}" presName="sibTrans" presStyleLbl="sibTrans2D1" presStyleIdx="0" presStyleCnt="4" custScaleX="141201" custScaleY="62142"/>
      <dgm:spPr/>
      <dgm:t>
        <a:bodyPr/>
        <a:lstStyle/>
        <a:p>
          <a:endParaRPr lang="ru-RU"/>
        </a:p>
      </dgm:t>
    </dgm:pt>
    <dgm:pt modelId="{1E99E846-1068-4D1A-ACB3-78D018BDC805}" type="pres">
      <dgm:prSet presAssocID="{315FACC7-D13B-455B-911A-67F8A137D202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C70E4FD9-DC92-435C-B673-E2BE6268745B}" type="pres">
      <dgm:prSet presAssocID="{7CAFE2FB-E2AE-4A15-85EE-22960075C9D7}" presName="node" presStyleLbl="node1" presStyleIdx="1" presStyleCnt="5" custScaleX="46469" custScaleY="38961" custLinFactNeighborX="-19348" custLinFactNeighborY="-547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C89FBE-9208-4DFD-B013-8BF9B62F0E9E}" type="pres">
      <dgm:prSet presAssocID="{8418C94A-D4F0-4B65-AFD3-99DD5A828A03}" presName="sibTrans" presStyleLbl="sibTrans2D1" presStyleIdx="1" presStyleCnt="4" custAng="21562673" custScaleX="146132" custScaleY="62142" custLinFactNeighborX="7534" custLinFactNeighborY="-211"/>
      <dgm:spPr/>
      <dgm:t>
        <a:bodyPr/>
        <a:lstStyle/>
        <a:p>
          <a:endParaRPr lang="ru-RU"/>
        </a:p>
      </dgm:t>
    </dgm:pt>
    <dgm:pt modelId="{9B9A995B-A3A2-4A96-928B-033FA95A788B}" type="pres">
      <dgm:prSet presAssocID="{8418C94A-D4F0-4B65-AFD3-99DD5A828A03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31903F7D-FE29-41EB-B50F-1A9DE0FD42BB}" type="pres">
      <dgm:prSet presAssocID="{E8D3D016-6E91-4DCF-A79D-ADAFC114F748}" presName="node" presStyleLbl="node1" presStyleIdx="2" presStyleCnt="5" custScaleX="46469" custScaleY="38961" custLinFactNeighborX="-48938" custLinFactNeighborY="-53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128C7-E6F3-4162-BA3C-679F5637E92E}" type="pres">
      <dgm:prSet presAssocID="{D642E1C8-1701-4B58-9B22-E88691BD9500}" presName="sibTrans" presStyleLbl="sibTrans2D1" presStyleIdx="2" presStyleCnt="4" custScaleX="131562" custScaleY="62142" custLinFactNeighborX="6061" custLinFactNeighborY="-4839"/>
      <dgm:spPr/>
      <dgm:t>
        <a:bodyPr/>
        <a:lstStyle/>
        <a:p>
          <a:endParaRPr lang="ru-RU"/>
        </a:p>
      </dgm:t>
    </dgm:pt>
    <dgm:pt modelId="{69415567-1FD1-4753-9B6E-C4953C47EDCB}" type="pres">
      <dgm:prSet presAssocID="{D642E1C8-1701-4B58-9B22-E88691BD9500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754C39AA-A201-4055-97FC-65283110F8BA}" type="pres">
      <dgm:prSet presAssocID="{55D01C0D-375B-4A0D-9C5C-2BB114E7DF3C}" presName="node" presStyleLbl="node1" presStyleIdx="3" presStyleCnt="5" custScaleX="65218" custScaleY="38961" custLinFactNeighborX="-48334" custLinFactNeighborY="-539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DCDA7B-54CF-4315-9575-D7DF1D3EDA4B}" type="pres">
      <dgm:prSet presAssocID="{1296FD0F-CB07-4A62-8959-7AB2858BFC2E}" presName="sibTrans" presStyleLbl="sibTrans2D1" presStyleIdx="3" presStyleCnt="4" custScaleY="62142"/>
      <dgm:spPr/>
      <dgm:t>
        <a:bodyPr/>
        <a:lstStyle/>
        <a:p>
          <a:endParaRPr lang="ru-RU"/>
        </a:p>
      </dgm:t>
    </dgm:pt>
    <dgm:pt modelId="{5BB33622-7A0B-47AB-B8FA-11CA2AE6E905}" type="pres">
      <dgm:prSet presAssocID="{1296FD0F-CB07-4A62-8959-7AB2858BFC2E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1C2E1082-98B9-4771-87B5-8CD36749579E}" type="pres">
      <dgm:prSet presAssocID="{D11A6188-CBFC-41C8-9403-8F683DD3D922}" presName="node" presStyleLbl="node1" presStyleIdx="4" presStyleCnt="5" custScaleX="41971" custScaleY="35640" custLinFactNeighborX="-56075" custLinFactNeighborY="-557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4F995C-9FC0-4DF7-A410-3DD4703561FC}" type="presOf" srcId="{D642E1C8-1701-4B58-9B22-E88691BD9500}" destId="{2E6128C7-E6F3-4162-BA3C-679F5637E92E}" srcOrd="0" destOrd="0" presId="urn:microsoft.com/office/officeart/2005/8/layout/process1"/>
    <dgm:cxn modelId="{6E146F84-842A-46B7-872B-7A6C8B9965D5}" srcId="{0334C1F7-4958-4C76-903A-3B191B9E8D89}" destId="{92157FDD-E065-4DCE-85CB-0D7134C88836}" srcOrd="0" destOrd="0" parTransId="{F40199D5-46BC-4B06-BD19-C18FAEE083DD}" sibTransId="{315FACC7-D13B-455B-911A-67F8A137D202}"/>
    <dgm:cxn modelId="{1CEFB7DE-A096-4BA6-B252-E21FF95D754A}" type="presOf" srcId="{E8D3D016-6E91-4DCF-A79D-ADAFC114F748}" destId="{31903F7D-FE29-41EB-B50F-1A9DE0FD42BB}" srcOrd="0" destOrd="0" presId="urn:microsoft.com/office/officeart/2005/8/layout/process1"/>
    <dgm:cxn modelId="{081A5DB2-7D91-4ADD-B531-F30C95D3BFC8}" type="presOf" srcId="{315FACC7-D13B-455B-911A-67F8A137D202}" destId="{E6CCEA85-36A9-4DF0-B32A-59FE7646F779}" srcOrd="0" destOrd="0" presId="urn:microsoft.com/office/officeart/2005/8/layout/process1"/>
    <dgm:cxn modelId="{FAC013FB-138C-4B75-B501-6DD3930B377E}" type="presOf" srcId="{1296FD0F-CB07-4A62-8959-7AB2858BFC2E}" destId="{33DCDA7B-54CF-4315-9575-D7DF1D3EDA4B}" srcOrd="0" destOrd="0" presId="urn:microsoft.com/office/officeart/2005/8/layout/process1"/>
    <dgm:cxn modelId="{0A051066-D86D-4AD2-ABAF-22C4AC7E9CD5}" type="presOf" srcId="{D11A6188-CBFC-41C8-9403-8F683DD3D922}" destId="{1C2E1082-98B9-4771-87B5-8CD36749579E}" srcOrd="0" destOrd="0" presId="urn:microsoft.com/office/officeart/2005/8/layout/process1"/>
    <dgm:cxn modelId="{E81CF78D-F411-431E-A07A-D6CAE021E294}" type="presOf" srcId="{55D01C0D-375B-4A0D-9C5C-2BB114E7DF3C}" destId="{754C39AA-A201-4055-97FC-65283110F8BA}" srcOrd="0" destOrd="0" presId="urn:microsoft.com/office/officeart/2005/8/layout/process1"/>
    <dgm:cxn modelId="{CE356538-296F-47C2-B9F7-4DAA25BB006B}" type="presOf" srcId="{315FACC7-D13B-455B-911A-67F8A137D202}" destId="{1E99E846-1068-4D1A-ACB3-78D018BDC805}" srcOrd="1" destOrd="0" presId="urn:microsoft.com/office/officeart/2005/8/layout/process1"/>
    <dgm:cxn modelId="{3BE24A3E-53FA-4471-B4FB-F2C2B9CBC799}" type="presOf" srcId="{92157FDD-E065-4DCE-85CB-0D7134C88836}" destId="{2331CD60-5243-47F6-B682-C1D6BA629D21}" srcOrd="0" destOrd="0" presId="urn:microsoft.com/office/officeart/2005/8/layout/process1"/>
    <dgm:cxn modelId="{A2E2A867-D000-4732-8598-B37544A2EE63}" type="presOf" srcId="{0334C1F7-4958-4C76-903A-3B191B9E8D89}" destId="{65F720F1-626D-4D75-865C-85D30D7380E3}" srcOrd="0" destOrd="0" presId="urn:microsoft.com/office/officeart/2005/8/layout/process1"/>
    <dgm:cxn modelId="{06DDF819-2547-4897-A84A-B6389B464613}" srcId="{0334C1F7-4958-4C76-903A-3B191B9E8D89}" destId="{E8D3D016-6E91-4DCF-A79D-ADAFC114F748}" srcOrd="2" destOrd="0" parTransId="{0005CD4B-9040-4DD8-A109-EBA06587EC04}" sibTransId="{D642E1C8-1701-4B58-9B22-E88691BD9500}"/>
    <dgm:cxn modelId="{37C8CFC2-9167-447F-A9FE-75659C0B7852}" type="presOf" srcId="{1296FD0F-CB07-4A62-8959-7AB2858BFC2E}" destId="{5BB33622-7A0B-47AB-B8FA-11CA2AE6E905}" srcOrd="1" destOrd="0" presId="urn:microsoft.com/office/officeart/2005/8/layout/process1"/>
    <dgm:cxn modelId="{1F3B08E3-0F11-47DB-AB0E-6701D311C6AA}" type="presOf" srcId="{D642E1C8-1701-4B58-9B22-E88691BD9500}" destId="{69415567-1FD1-4753-9B6E-C4953C47EDCB}" srcOrd="1" destOrd="0" presId="urn:microsoft.com/office/officeart/2005/8/layout/process1"/>
    <dgm:cxn modelId="{0A30D4CE-8708-495D-9C7E-56C9B88CB4A4}" srcId="{0334C1F7-4958-4C76-903A-3B191B9E8D89}" destId="{7CAFE2FB-E2AE-4A15-85EE-22960075C9D7}" srcOrd="1" destOrd="0" parTransId="{F1D014A4-5343-4F9E-A8DB-1D4D111B2444}" sibTransId="{8418C94A-D4F0-4B65-AFD3-99DD5A828A03}"/>
    <dgm:cxn modelId="{D7C96C71-8365-40CD-9DFE-A78E1D275735}" srcId="{0334C1F7-4958-4C76-903A-3B191B9E8D89}" destId="{55D01C0D-375B-4A0D-9C5C-2BB114E7DF3C}" srcOrd="3" destOrd="0" parTransId="{8521C4AC-A39B-4F20-83A4-6D6C0051E505}" sibTransId="{1296FD0F-CB07-4A62-8959-7AB2858BFC2E}"/>
    <dgm:cxn modelId="{BD876FD2-3CF4-4E33-919C-41C9D36EAFF5}" srcId="{0334C1F7-4958-4C76-903A-3B191B9E8D89}" destId="{D11A6188-CBFC-41C8-9403-8F683DD3D922}" srcOrd="4" destOrd="0" parTransId="{7A17DE72-B6B9-4544-B598-93014B9AF3AC}" sibTransId="{82E4ADC2-7C15-402D-806B-D168CB2FBAA1}"/>
    <dgm:cxn modelId="{30ABE6FC-5A2F-4988-8BE7-7C142BCFFC9A}" type="presOf" srcId="{8418C94A-D4F0-4B65-AFD3-99DD5A828A03}" destId="{EBC89FBE-9208-4DFD-B013-8BF9B62F0E9E}" srcOrd="0" destOrd="0" presId="urn:microsoft.com/office/officeart/2005/8/layout/process1"/>
    <dgm:cxn modelId="{72290E89-6388-485F-ADDD-DDBD80C88047}" type="presOf" srcId="{8418C94A-D4F0-4B65-AFD3-99DD5A828A03}" destId="{9B9A995B-A3A2-4A96-928B-033FA95A788B}" srcOrd="1" destOrd="0" presId="urn:microsoft.com/office/officeart/2005/8/layout/process1"/>
    <dgm:cxn modelId="{7E36E25E-10E8-4C8E-AE5F-730FED018C44}" type="presOf" srcId="{7CAFE2FB-E2AE-4A15-85EE-22960075C9D7}" destId="{C70E4FD9-DC92-435C-B673-E2BE6268745B}" srcOrd="0" destOrd="0" presId="urn:microsoft.com/office/officeart/2005/8/layout/process1"/>
    <dgm:cxn modelId="{F9B12B04-61CA-4FD4-9083-32DFCE4E2BEF}" type="presParOf" srcId="{65F720F1-626D-4D75-865C-85D30D7380E3}" destId="{2331CD60-5243-47F6-B682-C1D6BA629D21}" srcOrd="0" destOrd="0" presId="urn:microsoft.com/office/officeart/2005/8/layout/process1"/>
    <dgm:cxn modelId="{4AE6AE10-999E-49D9-94D8-C18BE9517189}" type="presParOf" srcId="{65F720F1-626D-4D75-865C-85D30D7380E3}" destId="{E6CCEA85-36A9-4DF0-B32A-59FE7646F779}" srcOrd="1" destOrd="0" presId="urn:microsoft.com/office/officeart/2005/8/layout/process1"/>
    <dgm:cxn modelId="{16BB2D08-61BC-49DD-9083-086EF3B4319C}" type="presParOf" srcId="{E6CCEA85-36A9-4DF0-B32A-59FE7646F779}" destId="{1E99E846-1068-4D1A-ACB3-78D018BDC805}" srcOrd="0" destOrd="0" presId="urn:microsoft.com/office/officeart/2005/8/layout/process1"/>
    <dgm:cxn modelId="{0A53B560-51F3-4366-A4FD-29B42A716DB5}" type="presParOf" srcId="{65F720F1-626D-4D75-865C-85D30D7380E3}" destId="{C70E4FD9-DC92-435C-B673-E2BE6268745B}" srcOrd="2" destOrd="0" presId="urn:microsoft.com/office/officeart/2005/8/layout/process1"/>
    <dgm:cxn modelId="{09BC00D4-B6D5-485D-8CBA-E47D0E3B117E}" type="presParOf" srcId="{65F720F1-626D-4D75-865C-85D30D7380E3}" destId="{EBC89FBE-9208-4DFD-B013-8BF9B62F0E9E}" srcOrd="3" destOrd="0" presId="urn:microsoft.com/office/officeart/2005/8/layout/process1"/>
    <dgm:cxn modelId="{1CA26FF4-A846-497E-BC1C-272422A1B1C4}" type="presParOf" srcId="{EBC89FBE-9208-4DFD-B013-8BF9B62F0E9E}" destId="{9B9A995B-A3A2-4A96-928B-033FA95A788B}" srcOrd="0" destOrd="0" presId="urn:microsoft.com/office/officeart/2005/8/layout/process1"/>
    <dgm:cxn modelId="{E9D660C0-E6A6-4F5A-A340-C5A960AB9990}" type="presParOf" srcId="{65F720F1-626D-4D75-865C-85D30D7380E3}" destId="{31903F7D-FE29-41EB-B50F-1A9DE0FD42BB}" srcOrd="4" destOrd="0" presId="urn:microsoft.com/office/officeart/2005/8/layout/process1"/>
    <dgm:cxn modelId="{86B85A25-6245-4068-897B-5B52554476CC}" type="presParOf" srcId="{65F720F1-626D-4D75-865C-85D30D7380E3}" destId="{2E6128C7-E6F3-4162-BA3C-679F5637E92E}" srcOrd="5" destOrd="0" presId="urn:microsoft.com/office/officeart/2005/8/layout/process1"/>
    <dgm:cxn modelId="{1408D4E2-AF8E-440E-8833-F30AA582A6DD}" type="presParOf" srcId="{2E6128C7-E6F3-4162-BA3C-679F5637E92E}" destId="{69415567-1FD1-4753-9B6E-C4953C47EDCB}" srcOrd="0" destOrd="0" presId="urn:microsoft.com/office/officeart/2005/8/layout/process1"/>
    <dgm:cxn modelId="{03F0CE8C-975B-4AB7-B035-F63FB27E5FD6}" type="presParOf" srcId="{65F720F1-626D-4D75-865C-85D30D7380E3}" destId="{754C39AA-A201-4055-97FC-65283110F8BA}" srcOrd="6" destOrd="0" presId="urn:microsoft.com/office/officeart/2005/8/layout/process1"/>
    <dgm:cxn modelId="{A959E0A5-29B5-44BF-A400-89972A9B9CA2}" type="presParOf" srcId="{65F720F1-626D-4D75-865C-85D30D7380E3}" destId="{33DCDA7B-54CF-4315-9575-D7DF1D3EDA4B}" srcOrd="7" destOrd="0" presId="urn:microsoft.com/office/officeart/2005/8/layout/process1"/>
    <dgm:cxn modelId="{B2B6108F-F673-44F2-9F76-49EFED17A961}" type="presParOf" srcId="{33DCDA7B-54CF-4315-9575-D7DF1D3EDA4B}" destId="{5BB33622-7A0B-47AB-B8FA-11CA2AE6E905}" srcOrd="0" destOrd="0" presId="urn:microsoft.com/office/officeart/2005/8/layout/process1"/>
    <dgm:cxn modelId="{9ADF4CF8-12B6-4CB9-BBEF-9ACFEC1C4107}" type="presParOf" srcId="{65F720F1-626D-4D75-865C-85D30D7380E3}" destId="{1C2E1082-98B9-4771-87B5-8CD36749579E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31CD60-5243-47F6-B682-C1D6BA629D21}">
      <dsp:nvSpPr>
        <dsp:cNvPr id="0" name=""/>
        <dsp:cNvSpPr/>
      </dsp:nvSpPr>
      <dsp:spPr>
        <a:xfrm>
          <a:off x="1081" y="566097"/>
          <a:ext cx="1009957" cy="53188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accent1">
                  <a:lumMod val="75000"/>
                </a:schemeClr>
              </a:solidFill>
            </a:rPr>
            <a:t>Сканирование</a:t>
          </a:r>
        </a:p>
      </dsp:txBody>
      <dsp:txXfrm>
        <a:off x="16659" y="581675"/>
        <a:ext cx="978801" cy="500726"/>
      </dsp:txXfrm>
    </dsp:sp>
    <dsp:sp modelId="{E6CCEA85-36A9-4DF0-B32A-59FE7646F779}">
      <dsp:nvSpPr>
        <dsp:cNvPr id="0" name=""/>
        <dsp:cNvSpPr/>
      </dsp:nvSpPr>
      <dsp:spPr>
        <a:xfrm>
          <a:off x="1117338" y="664564"/>
          <a:ext cx="564924" cy="3349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117338" y="731553"/>
        <a:ext cx="464440" cy="200969"/>
      </dsp:txXfrm>
    </dsp:sp>
    <dsp:sp modelId="{C70E4FD9-DC92-435C-B673-E2BE6268745B}">
      <dsp:nvSpPr>
        <dsp:cNvPr id="0" name=""/>
        <dsp:cNvSpPr/>
      </dsp:nvSpPr>
      <dsp:spPr>
        <a:xfrm>
          <a:off x="1765916" y="566097"/>
          <a:ext cx="1009957" cy="53188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accent1">
                  <a:lumMod val="75000"/>
                </a:schemeClr>
              </a:solidFill>
            </a:rPr>
            <a:t>Обработка скана</a:t>
          </a:r>
        </a:p>
      </dsp:txBody>
      <dsp:txXfrm>
        <a:off x="1781494" y="581675"/>
        <a:ext cx="978801" cy="500726"/>
      </dsp:txXfrm>
    </dsp:sp>
    <dsp:sp modelId="{EBC89FBE-9208-4DFD-B013-8BF9B62F0E9E}">
      <dsp:nvSpPr>
        <dsp:cNvPr id="0" name=""/>
        <dsp:cNvSpPr/>
      </dsp:nvSpPr>
      <dsp:spPr>
        <a:xfrm rot="21586798">
          <a:off x="2886719" y="669360"/>
          <a:ext cx="512020" cy="3349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>
            <a:solidFill>
              <a:schemeClr val="accent1">
                <a:lumMod val="75000"/>
              </a:schemeClr>
            </a:solidFill>
          </a:endParaRPr>
        </a:p>
      </dsp:txBody>
      <dsp:txXfrm>
        <a:off x="2886719" y="736542"/>
        <a:ext cx="411536" cy="200969"/>
      </dsp:txXfrm>
    </dsp:sp>
    <dsp:sp modelId="{31903F7D-FE29-41EB-B50F-1A9DE0FD42BB}">
      <dsp:nvSpPr>
        <dsp:cNvPr id="0" name=""/>
        <dsp:cNvSpPr/>
      </dsp:nvSpPr>
      <dsp:spPr>
        <a:xfrm>
          <a:off x="3436956" y="577823"/>
          <a:ext cx="1009957" cy="53188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accent1">
                  <a:lumMod val="75000"/>
                </a:schemeClr>
              </a:solidFill>
            </a:rPr>
            <a:t>Создание </a:t>
          </a:r>
          <a:r>
            <a:rPr lang="en-US" sz="1000" kern="1200" dirty="0">
              <a:solidFill>
                <a:schemeClr val="accent1">
                  <a:lumMod val="75000"/>
                </a:schemeClr>
              </a:solidFill>
            </a:rPr>
            <a:t>3D CAD </a:t>
          </a:r>
          <a:r>
            <a:rPr lang="ru-RU" sz="1000" kern="1200" dirty="0">
              <a:solidFill>
                <a:schemeClr val="accent1">
                  <a:lumMod val="75000"/>
                </a:schemeClr>
              </a:solidFill>
            </a:rPr>
            <a:t>модели</a:t>
          </a:r>
        </a:p>
      </dsp:txBody>
      <dsp:txXfrm>
        <a:off x="3452534" y="593401"/>
        <a:ext cx="978801" cy="500726"/>
      </dsp:txXfrm>
    </dsp:sp>
    <dsp:sp modelId="{2E6128C7-E6F3-4162-BA3C-679F5637E92E}">
      <dsp:nvSpPr>
        <dsp:cNvPr id="0" name=""/>
        <dsp:cNvSpPr/>
      </dsp:nvSpPr>
      <dsp:spPr>
        <a:xfrm rot="21596479">
          <a:off x="4600252" y="649284"/>
          <a:ext cx="538679" cy="3349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>
            <a:solidFill>
              <a:schemeClr val="accent1">
                <a:lumMod val="75000"/>
              </a:schemeClr>
            </a:solidFill>
          </a:endParaRPr>
        </a:p>
      </dsp:txBody>
      <dsp:txXfrm>
        <a:off x="4600252" y="716324"/>
        <a:ext cx="438195" cy="200969"/>
      </dsp:txXfrm>
    </dsp:sp>
    <dsp:sp modelId="{754C39AA-A201-4055-97FC-65283110F8BA}">
      <dsp:nvSpPr>
        <dsp:cNvPr id="0" name=""/>
        <dsp:cNvSpPr/>
      </dsp:nvSpPr>
      <dsp:spPr>
        <a:xfrm>
          <a:off x="5219459" y="575789"/>
          <a:ext cx="1417448" cy="531882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baseline="0" dirty="0">
              <a:solidFill>
                <a:schemeClr val="accent1">
                  <a:lumMod val="75000"/>
                </a:schemeClr>
              </a:solidFill>
            </a:rPr>
            <a:t>Производство (Аддитивное производство)</a:t>
          </a:r>
        </a:p>
      </dsp:txBody>
      <dsp:txXfrm>
        <a:off x="5235037" y="591367"/>
        <a:ext cx="1386292" cy="500726"/>
      </dsp:txXfrm>
    </dsp:sp>
    <dsp:sp modelId="{33DCDA7B-54CF-4315-9575-D7DF1D3EDA4B}">
      <dsp:nvSpPr>
        <dsp:cNvPr id="0" name=""/>
        <dsp:cNvSpPr/>
      </dsp:nvSpPr>
      <dsp:spPr>
        <a:xfrm rot="21558604">
          <a:off x="6837408" y="660748"/>
          <a:ext cx="425124" cy="3349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6837412" y="728342"/>
        <a:ext cx="324640" cy="200969"/>
      </dsp:txXfrm>
    </dsp:sp>
    <dsp:sp modelId="{1C2E1082-98B9-4771-87B5-8CD36749579E}">
      <dsp:nvSpPr>
        <dsp:cNvPr id="0" name=""/>
        <dsp:cNvSpPr/>
      </dsp:nvSpPr>
      <dsp:spPr>
        <a:xfrm>
          <a:off x="7438971" y="574772"/>
          <a:ext cx="912197" cy="486545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accent1">
                  <a:lumMod val="75000"/>
                </a:schemeClr>
              </a:solidFill>
            </a:rPr>
            <a:t>Испытания</a:t>
          </a:r>
        </a:p>
      </dsp:txBody>
      <dsp:txXfrm>
        <a:off x="7453221" y="589022"/>
        <a:ext cx="883697" cy="4580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6080-8569-4BBF-9F70-82F1C0D21120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4A5-FDFA-427C-A421-270145F5E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082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6080-8569-4BBF-9F70-82F1C0D21120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4A5-FDFA-427C-A421-270145F5E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557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6080-8569-4BBF-9F70-82F1C0D21120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4A5-FDFA-427C-A421-270145F5E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425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6080-8569-4BBF-9F70-82F1C0D21120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4A5-FDFA-427C-A421-270145F5E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124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6080-8569-4BBF-9F70-82F1C0D21120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4A5-FDFA-427C-A421-270145F5E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539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6080-8569-4BBF-9F70-82F1C0D21120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4A5-FDFA-427C-A421-270145F5E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014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6080-8569-4BBF-9F70-82F1C0D21120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4A5-FDFA-427C-A421-270145F5E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295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6080-8569-4BBF-9F70-82F1C0D21120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4A5-FDFA-427C-A421-270145F5E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687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6080-8569-4BBF-9F70-82F1C0D21120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4A5-FDFA-427C-A421-270145F5E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477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6080-8569-4BBF-9F70-82F1C0D21120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4A5-FDFA-427C-A421-270145F5E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075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6080-8569-4BBF-9F70-82F1C0D21120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4A5-FDFA-427C-A421-270145F5E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05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06080-8569-4BBF-9F70-82F1C0D21120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BC4A5-FDFA-427C-A421-270145F5E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685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compose/?mailto=mailto:EOMartynenko@rosatom.ru" TargetMode="External"/><Relationship Id="rId2" Type="http://schemas.openxmlformats.org/officeDocument/2006/relationships/hyperlink" Target="mailto:k.zubarev@corp.nstu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31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7.png"/><Relationship Id="rId12" Type="http://schemas.openxmlformats.org/officeDocument/2006/relationships/image" Target="../media/image3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hdphoto" Target="../media/hdphoto4.wdp"/><Relationship Id="rId5" Type="http://schemas.openxmlformats.org/officeDocument/2006/relationships/diagramColors" Target="../diagrams/colors1.xml"/><Relationship Id="rId15" Type="http://schemas.openxmlformats.org/officeDocument/2006/relationships/image" Target="../media/image33.png"/><Relationship Id="rId10" Type="http://schemas.openxmlformats.org/officeDocument/2006/relationships/image" Target="../media/image29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8.jpeg"/><Relationship Id="rId14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4" descr="C:\Users\IAKorotkin\Desktop\1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4394" y="3811331"/>
            <a:ext cx="3547779" cy="264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VSShakurov\Desktop\РЕКЛАМА\Принтер концепт\Корпус 8.3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2" t="10687" r="21052" b="7796"/>
          <a:stretch/>
        </p:blipFill>
        <p:spPr bwMode="auto">
          <a:xfrm>
            <a:off x="497988" y="401631"/>
            <a:ext cx="1959667" cy="158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28796" t="17738" r="63334" b="63499"/>
          <a:stretch/>
        </p:blipFill>
        <p:spPr>
          <a:xfrm>
            <a:off x="10563629" y="116953"/>
            <a:ext cx="1439333" cy="1930399"/>
          </a:xfrm>
          <a:prstGeom prst="rect">
            <a:avLst/>
          </a:prstGeom>
        </p:spPr>
      </p:pic>
      <p:pic>
        <p:nvPicPr>
          <p:cNvPr id="1026" name="Picture 2" descr="D:\YandexDisk\00-РАБОЧАЯ\11-НГТУ\ЛОГО\Лого НГТУ_new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972" y="537928"/>
            <a:ext cx="1559292" cy="130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30126" y="2853730"/>
            <a:ext cx="6158098" cy="1439366"/>
          </a:xfrm>
          <a:prstGeom prst="rect">
            <a:avLst/>
          </a:prstGeom>
        </p:spPr>
        <p:txBody>
          <a:bodyPr vert="horz" lIns="113590" tIns="56795" rIns="113590" bIns="56795" rtlCol="0" anchor="ctr">
            <a:noAutofit/>
          </a:bodyPr>
          <a:lstStyle/>
          <a:p>
            <a:pPr>
              <a:lnSpc>
                <a:spcPts val="4000"/>
              </a:lnSpc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ЦЕНТР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АДДИТИВНЫХ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ТЕХНОЛОГИЙ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ea typeface="Rosatom Light" pitchFamily="34" charset="-52"/>
              <a:cs typeface="Arial" pitchFamily="34" charset="0"/>
            </a:endParaRPr>
          </a:p>
          <a:p>
            <a:pPr>
              <a:lnSpc>
                <a:spcPts val="4000"/>
              </a:lnSpc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ИННОВАЦИОННЫЕ ПЛОЩАДКИ ИНДУСТРИИ 4.0</a:t>
            </a:r>
          </a:p>
        </p:txBody>
      </p:sp>
    </p:spTree>
    <p:extLst>
      <p:ext uri="{BB962C8B-B14F-4D97-AF65-F5344CB8AC3E}">
        <p14:creationId xmlns:p14="http://schemas.microsoft.com/office/powerpoint/2010/main" val="4265836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423964" y="5594860"/>
            <a:ext cx="1123714" cy="29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11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Процесс печати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713" y="2262911"/>
            <a:ext cx="2326622" cy="2108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2346" y="762863"/>
            <a:ext cx="825332" cy="693989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 flipH="1">
            <a:off x="4700503" y="2345659"/>
            <a:ext cx="28136" cy="363657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302263" y="898941"/>
            <a:ext cx="1303815" cy="31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11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Программный пакет</a:t>
            </a:r>
            <a:endParaRPr lang="ru-RU" sz="1100" kern="0" dirty="0">
              <a:solidFill>
                <a:schemeClr val="accent1">
                  <a:lumMod val="75000"/>
                </a:schemeClr>
              </a:solidFill>
              <a:latin typeface="Rosatom" panose="020B0503040504020204" pitchFamily="34" charset="-52"/>
              <a:ea typeface="Rosatom" panose="020B0503040504020204" pitchFamily="34" charset="-52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81085" y="2917106"/>
            <a:ext cx="1129377" cy="1139219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8203425" y="2404652"/>
            <a:ext cx="28136" cy="363657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7101415" y="5599297"/>
            <a:ext cx="1123714" cy="29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11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Охлаждение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7991" y="2984861"/>
            <a:ext cx="1063260" cy="1058205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/>
        </p:nvCxnSpPr>
        <p:spPr>
          <a:xfrm flipH="1">
            <a:off x="9382742" y="2404652"/>
            <a:ext cx="28136" cy="363657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3395708" y="1699934"/>
            <a:ext cx="1123714" cy="29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1100" b="0" kern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  <a:cs typeface="+mj-cs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dirty="0"/>
              <a:t>Станция просеивания и очистки порошка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8273098" y="5615206"/>
            <a:ext cx="1123714" cy="29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11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Распаковка</a:t>
            </a: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8993" y="3131548"/>
            <a:ext cx="1038604" cy="78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Прямая со стрелкой 16"/>
          <p:cNvCxnSpPr/>
          <p:nvPr/>
        </p:nvCxnSpPr>
        <p:spPr>
          <a:xfrm>
            <a:off x="7950042" y="4500525"/>
            <a:ext cx="530163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9145797" y="4498472"/>
            <a:ext cx="530163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8787790" y="4576590"/>
            <a:ext cx="0" cy="448117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8273098" y="2105308"/>
            <a:ext cx="1123714" cy="29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10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Очистка детали и станция сбора остатков порошка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flipH="1" flipV="1">
            <a:off x="4138996" y="5243439"/>
            <a:ext cx="4670627" cy="937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1"/>
          <p:cNvSpPr txBox="1">
            <a:spLocks/>
          </p:cNvSpPr>
          <p:nvPr/>
        </p:nvSpPr>
        <p:spPr bwMode="auto">
          <a:xfrm>
            <a:off x="9443971" y="5601408"/>
            <a:ext cx="1123714" cy="29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11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Контроль</a:t>
            </a:r>
          </a:p>
        </p:txBody>
      </p:sp>
      <p:sp>
        <p:nvSpPr>
          <p:cNvPr id="23" name="Заголовок 1"/>
          <p:cNvSpPr txBox="1">
            <a:spLocks/>
          </p:cNvSpPr>
          <p:nvPr/>
        </p:nvSpPr>
        <p:spPr bwMode="auto">
          <a:xfrm>
            <a:off x="9334824" y="2126564"/>
            <a:ext cx="1123714" cy="29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11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Деталь</a:t>
            </a:r>
          </a:p>
        </p:txBody>
      </p:sp>
      <p:sp>
        <p:nvSpPr>
          <p:cNvPr id="24" name="Заголовок 1"/>
          <p:cNvSpPr txBox="1">
            <a:spLocks/>
          </p:cNvSpPr>
          <p:nvPr/>
        </p:nvSpPr>
        <p:spPr bwMode="auto">
          <a:xfrm>
            <a:off x="5930101" y="4626754"/>
            <a:ext cx="1123714" cy="29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9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Неиспользованный</a:t>
            </a:r>
            <a:r>
              <a:rPr lang="ru-RU" sz="900" b="0" kern="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 </a:t>
            </a:r>
            <a:r>
              <a:rPr lang="ru-RU" sz="9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материал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5834411" y="4498476"/>
            <a:ext cx="0" cy="448117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4138994" y="5024707"/>
            <a:ext cx="1695417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Рисунок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12224" y="2769473"/>
            <a:ext cx="896449" cy="1540995"/>
          </a:xfrm>
          <a:prstGeom prst="rect">
            <a:avLst/>
          </a:prstGeom>
        </p:spPr>
      </p:pic>
      <p:cxnSp>
        <p:nvCxnSpPr>
          <p:cNvPr id="28" name="Прямая соединительная линия 27"/>
          <p:cNvCxnSpPr/>
          <p:nvPr/>
        </p:nvCxnSpPr>
        <p:spPr>
          <a:xfrm flipH="1">
            <a:off x="3395708" y="2352709"/>
            <a:ext cx="28136" cy="363657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3987339" y="4498480"/>
            <a:ext cx="0" cy="744959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Заголовок 1"/>
          <p:cNvSpPr txBox="1">
            <a:spLocks/>
          </p:cNvSpPr>
          <p:nvPr/>
        </p:nvSpPr>
        <p:spPr bwMode="auto">
          <a:xfrm>
            <a:off x="7116291" y="2104286"/>
            <a:ext cx="1123714" cy="29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11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Оборудования для </a:t>
            </a:r>
            <a:r>
              <a:rPr lang="ru-RU" sz="1100" b="0" kern="0" dirty="0" smtClean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остывания </a:t>
            </a:r>
            <a:r>
              <a:rPr lang="ru-RU" sz="11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сборки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6251" y="2050630"/>
            <a:ext cx="771453" cy="902710"/>
          </a:xfrm>
          <a:prstGeom prst="rect">
            <a:avLst/>
          </a:prstGeom>
        </p:spPr>
      </p:pic>
      <p:cxnSp>
        <p:nvCxnSpPr>
          <p:cNvPr id="32" name="Прямая со стрелкой 31"/>
          <p:cNvCxnSpPr/>
          <p:nvPr/>
        </p:nvCxnSpPr>
        <p:spPr>
          <a:xfrm>
            <a:off x="4527426" y="2984855"/>
            <a:ext cx="530163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Заголовок 1"/>
          <p:cNvSpPr txBox="1">
            <a:spLocks/>
          </p:cNvSpPr>
          <p:nvPr/>
        </p:nvSpPr>
        <p:spPr bwMode="auto">
          <a:xfrm>
            <a:off x="4544728" y="1609491"/>
            <a:ext cx="1342749" cy="323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1100" b="0" kern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  <a:cs typeface="+mj-cs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1000" dirty="0"/>
              <a:t>Верифицированный порошок</a:t>
            </a: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34161" y="3064741"/>
            <a:ext cx="825522" cy="1073116"/>
          </a:xfrm>
          <a:prstGeom prst="rect">
            <a:avLst/>
          </a:prstGeom>
        </p:spPr>
      </p:pic>
      <p:cxnSp>
        <p:nvCxnSpPr>
          <p:cNvPr id="35" name="Прямая соединительная линия 34"/>
          <p:cNvCxnSpPr/>
          <p:nvPr/>
        </p:nvCxnSpPr>
        <p:spPr>
          <a:xfrm flipH="1">
            <a:off x="2404212" y="2345657"/>
            <a:ext cx="28136" cy="3636578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Заголовок 1"/>
          <p:cNvSpPr txBox="1">
            <a:spLocks/>
          </p:cNvSpPr>
          <p:nvPr/>
        </p:nvSpPr>
        <p:spPr bwMode="auto">
          <a:xfrm>
            <a:off x="3610845" y="5615206"/>
            <a:ext cx="1123714" cy="29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11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Просеивание</a:t>
            </a:r>
          </a:p>
        </p:txBody>
      </p:sp>
      <p:sp>
        <p:nvSpPr>
          <p:cNvPr id="37" name="Заголовок 1"/>
          <p:cNvSpPr txBox="1">
            <a:spLocks/>
          </p:cNvSpPr>
          <p:nvPr/>
        </p:nvSpPr>
        <p:spPr bwMode="auto">
          <a:xfrm>
            <a:off x="2328389" y="5615206"/>
            <a:ext cx="1123714" cy="29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1100" b="0" kern="0" dirty="0" smtClean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Подготовка </a:t>
            </a:r>
            <a:r>
              <a:rPr lang="ru-RU" sz="11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материала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 bwMode="auto">
          <a:xfrm>
            <a:off x="2135873" y="1690688"/>
            <a:ext cx="1234529" cy="29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1100" b="0" kern="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Модуль распаковки порошка</a:t>
            </a: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75595" y="3208757"/>
            <a:ext cx="703017" cy="735979"/>
          </a:xfrm>
          <a:prstGeom prst="rect">
            <a:avLst/>
          </a:prstGeom>
        </p:spPr>
      </p:pic>
      <p:cxnSp>
        <p:nvCxnSpPr>
          <p:cNvPr id="40" name="Прямая со стрелкой 39"/>
          <p:cNvCxnSpPr/>
          <p:nvPr/>
        </p:nvCxnSpPr>
        <p:spPr>
          <a:xfrm>
            <a:off x="3231069" y="2984855"/>
            <a:ext cx="386713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2238992" y="2984855"/>
            <a:ext cx="386713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816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31371" y="328782"/>
            <a:ext cx="9025003" cy="795962"/>
          </a:xfrm>
          <a:prstGeom prst="rect">
            <a:avLst/>
          </a:prstGeom>
        </p:spPr>
        <p:txBody>
          <a:bodyPr vert="horz" lIns="208800" tIns="72000" rIns="238502" bIns="119252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КОНЦЕПЦИЯ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ТИПОВОГО ЦАТ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102449"/>
              </p:ext>
            </p:extLst>
          </p:nvPr>
        </p:nvGraphicFramePr>
        <p:xfrm>
          <a:off x="6423210" y="1480657"/>
          <a:ext cx="4736906" cy="16233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641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727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716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kern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Rosatom" panose="020B0503040504020204" pitchFamily="34" charset="-52"/>
                          <a:ea typeface="Rosatom" panose="020B0503040504020204" pitchFamily="34" charset="-52"/>
                          <a:cs typeface="+mn-cs"/>
                        </a:rPr>
                        <a:t>Должность</a:t>
                      </a:r>
                    </a:p>
                  </a:txBody>
                  <a:tcPr marL="11216" marR="11216" marT="84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kern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Rosatom" panose="020B0503040504020204" pitchFamily="34" charset="-52"/>
                          <a:ea typeface="Rosatom" panose="020B0503040504020204" pitchFamily="34" charset="-52"/>
                          <a:cs typeface="+mn-cs"/>
                        </a:rPr>
                        <a:t>Количество человек</a:t>
                      </a:r>
                    </a:p>
                  </a:txBody>
                  <a:tcPr marL="11216" marR="11216" marT="84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8290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Rosatom" panose="020B0503040504020204" pitchFamily="34" charset="-52"/>
                          <a:ea typeface="Rosatom" panose="020B0503040504020204" pitchFamily="34" charset="-52"/>
                          <a:cs typeface="+mn-cs"/>
                        </a:rPr>
                        <a:t>Управление: </a:t>
                      </a:r>
                    </a:p>
                  </a:txBody>
                  <a:tcPr marL="11216" marR="11216" marT="84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Rosatom" panose="020B0503040504020204" pitchFamily="34" charset="-52"/>
                          <a:ea typeface="Rosatom" panose="020B0503040504020204" pitchFamily="34" charset="-52"/>
                          <a:cs typeface="+mn-cs"/>
                        </a:rPr>
                        <a:t>2</a:t>
                      </a:r>
                    </a:p>
                  </a:txBody>
                  <a:tcPr marL="11216" marR="11216" marT="84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0048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Rosatom" panose="020B0503040504020204" pitchFamily="34" charset="-52"/>
                          <a:ea typeface="Rosatom" panose="020B0503040504020204" pitchFamily="34" charset="-52"/>
                          <a:cs typeface="+mn-cs"/>
                        </a:rPr>
                        <a:t>Инженерный персонал: </a:t>
                      </a:r>
                    </a:p>
                  </a:txBody>
                  <a:tcPr marL="11216" marR="11216" marT="84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Rosatom" panose="020B0503040504020204" pitchFamily="34" charset="-52"/>
                          <a:ea typeface="Rosatom" panose="020B0503040504020204" pitchFamily="34" charset="-52"/>
                          <a:cs typeface="+mn-cs"/>
                        </a:rPr>
                        <a:t>4</a:t>
                      </a:r>
                    </a:p>
                  </a:txBody>
                  <a:tcPr marL="11216" marR="11216" marT="84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8290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Rosatom" panose="020B0503040504020204" pitchFamily="34" charset="-52"/>
                          <a:ea typeface="Rosatom" panose="020B0503040504020204" pitchFamily="34" charset="-52"/>
                          <a:cs typeface="+mn-cs"/>
                        </a:rPr>
                        <a:t>Производственный персонал:</a:t>
                      </a:r>
                    </a:p>
                  </a:txBody>
                  <a:tcPr marL="11216" marR="11216" marT="84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Rosatom" panose="020B0503040504020204" pitchFamily="34" charset="-52"/>
                          <a:ea typeface="Rosatom" panose="020B0503040504020204" pitchFamily="34" charset="-52"/>
                          <a:cs typeface="+mn-cs"/>
                        </a:rPr>
                        <a:t>4</a:t>
                      </a:r>
                    </a:p>
                  </a:txBody>
                  <a:tcPr marL="11216" marR="11216" marT="84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2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Rosatom" panose="020B0503040504020204" pitchFamily="34" charset="-52"/>
                          <a:ea typeface="Rosatom" panose="020B0503040504020204" pitchFamily="34" charset="-52"/>
                          <a:cs typeface="+mn-cs"/>
                        </a:rPr>
                        <a:t>Группа сопровождения </a:t>
                      </a:r>
                      <a:r>
                        <a:rPr lang="ru-RU" sz="105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Rosatom" panose="020B0503040504020204" pitchFamily="34" charset="-52"/>
                          <a:ea typeface="Rosatom" panose="020B0503040504020204" pitchFamily="34" charset="-52"/>
                          <a:cs typeface="+mn-cs"/>
                        </a:rPr>
                        <a:t>продаж:</a:t>
                      </a:r>
                      <a:endParaRPr lang="ru-RU" sz="105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Rosatom" panose="020B0503040504020204" pitchFamily="34" charset="-52"/>
                        <a:ea typeface="Rosatom" panose="020B0503040504020204" pitchFamily="34" charset="-52"/>
                        <a:cs typeface="+mn-cs"/>
                      </a:endParaRPr>
                    </a:p>
                  </a:txBody>
                  <a:tcPr marL="11216" marR="11216" marT="84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Rosatom" panose="020B0503040504020204" pitchFamily="34" charset="-52"/>
                          <a:ea typeface="Rosatom" panose="020B0503040504020204" pitchFamily="34" charset="-52"/>
                          <a:cs typeface="+mn-cs"/>
                        </a:rPr>
                        <a:t>2</a:t>
                      </a:r>
                    </a:p>
                  </a:txBody>
                  <a:tcPr marL="11216" marR="11216" marT="84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7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Rosatom" panose="020B0503040504020204" pitchFamily="34" charset="-52"/>
                          <a:ea typeface="Rosatom" panose="020B0503040504020204" pitchFamily="34" charset="-52"/>
                          <a:cs typeface="+mn-cs"/>
                        </a:rPr>
                        <a:t>Общее количество человек:</a:t>
                      </a:r>
                    </a:p>
                  </a:txBody>
                  <a:tcPr marL="11216" marR="11216" marT="84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Rosatom" panose="020B0503040504020204" pitchFamily="34" charset="-52"/>
                          <a:ea typeface="Rosatom" panose="020B0503040504020204" pitchFamily="34" charset="-52"/>
                          <a:cs typeface="+mn-cs"/>
                        </a:rPr>
                        <a:t>12</a:t>
                      </a:r>
                      <a:endParaRPr lang="ru-RU" sz="105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Rosatom" panose="020B0503040504020204" pitchFamily="34" charset="-52"/>
                        <a:ea typeface="Rosatom" panose="020B0503040504020204" pitchFamily="34" charset="-52"/>
                        <a:cs typeface="+mn-cs"/>
                      </a:endParaRPr>
                    </a:p>
                  </a:txBody>
                  <a:tcPr marL="11216" marR="11216" marT="84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35361" y="2251789"/>
            <a:ext cx="5816007" cy="1415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400" b="1" u="sng" kern="0" dirty="0">
                <a:solidFill>
                  <a:schemeClr val="accent5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Задачи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Серийное изготовление деталей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Производство штучных, мелкосерийных изделий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Демонстрация 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оборудования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Образовательные программы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51369" y="1172881"/>
            <a:ext cx="5280587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u="sng" kern="0" dirty="0">
                <a:solidFill>
                  <a:schemeClr val="accent5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Типовой набор персонала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35361" y="3778944"/>
            <a:ext cx="5816009" cy="2246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400" b="1" u="sng" kern="0" dirty="0">
                <a:solidFill>
                  <a:schemeClr val="accent5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Типовые участки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Участок распаковки и просеивания расходных материалов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Участок 3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D-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печати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Участок контрольно-измерительного оборудования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Участок термической обработки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Участок гидроабразивной 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обработки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Модуль для работы инженерного персонала и хоз. модуль для персонала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Rosatom" panose="020B0503040504020204" pitchFamily="34" charset="-52"/>
              <a:ea typeface="Rosatom" panose="020B0503040504020204" pitchFamily="34" charset="-52"/>
            </a:endParaRPr>
          </a:p>
        </p:txBody>
      </p:sp>
      <p:pic>
        <p:nvPicPr>
          <p:cNvPr id="10" name="Picture 74" descr="C:\Users\IAKorotkin\Desktop\1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743" y="3445572"/>
            <a:ext cx="4730372" cy="264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35361" y="1124745"/>
            <a:ext cx="5816007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200" b="1" u="sng" kern="0" dirty="0" smtClean="0">
                <a:solidFill>
                  <a:schemeClr val="accent5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Концепция</a:t>
            </a:r>
            <a:endParaRPr lang="ru-RU" sz="1200" dirty="0" smtClean="0">
              <a:solidFill>
                <a:schemeClr val="accent5">
                  <a:lumMod val="75000"/>
                </a:schemeClr>
              </a:solidFill>
              <a:latin typeface="Rosatom" panose="020B0503040504020204" pitchFamily="34" charset="-52"/>
              <a:ea typeface="Rosatom" panose="020B0503040504020204" pitchFamily="34" charset="-52"/>
            </a:endParaRPr>
          </a:p>
          <a:p>
            <a:pPr algn="just">
              <a:defRPr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Аддитивный центр - ячейка территориально распределенного цифрового производства с единым центром инжиниринга и разработка на основе головного демонстрационно-технологического центра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 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ООО «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РусАТ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»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Rosatom" panose="020B0503040504020204" pitchFamily="34" charset="-52"/>
              <a:ea typeface="Rosatom" panose="020B0503040504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563772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4843-3395-A649-965A-DCE2EEB85F5C}" type="slidenum">
              <a:rPr lang="en-US" smtClean="0"/>
              <a:t>12</a:t>
            </a:fld>
            <a:endParaRPr lang="en-US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1975" y="328782"/>
            <a:ext cx="9490599" cy="795962"/>
          </a:xfrm>
          <a:prstGeom prst="rect">
            <a:avLst/>
          </a:prstGeom>
        </p:spPr>
        <p:txBody>
          <a:bodyPr vert="horz" lIns="208800" tIns="72000" rIns="238502" bIns="119252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ПРИМЕР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ИНТЕРЬЕРА ТИПОВОГО ЦАТ 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2" descr="C:\Users\IAKorotkin\Desktop\p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1" y="1180250"/>
            <a:ext cx="11026412" cy="5345094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 rotWithShape="1">
          <a:blip r:embed="rId3"/>
          <a:srcRect l="68466" t="19669" r="22395" b="73490"/>
          <a:stretch/>
        </p:blipFill>
        <p:spPr bwMode="auto">
          <a:xfrm>
            <a:off x="4271797" y="4869160"/>
            <a:ext cx="1248139" cy="360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48162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319395" y="570637"/>
            <a:ext cx="6984776" cy="48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206" tIns="43604" rIns="87206" bIns="43604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73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4125" algn="l"/>
              </a:tabLst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КОНТАКТЫ ДЛЯ СВЯЗИ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ea typeface="Rosatom Light" pitchFamily="34" charset="-52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68936" y="1441280"/>
            <a:ext cx="8730349" cy="3787471"/>
          </a:xfrm>
          <a:prstGeom prst="rect">
            <a:avLst/>
          </a:prstGeom>
        </p:spPr>
        <p:txBody>
          <a:bodyPr lIns="93240" tIns="46621" rIns="93240" bIns="46621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1. ФГБОУ ВО «Новосибирский государственный технический университет»</a:t>
            </a:r>
          </a:p>
          <a:p>
            <a:pPr algn="just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Ведущий специалист Проектного офиса</a:t>
            </a:r>
          </a:p>
          <a:p>
            <a:pPr algn="just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Зубарев Кирилл Ильич</a:t>
            </a:r>
          </a:p>
          <a:p>
            <a:pPr algn="just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Моб. тел.: 8 913 948 01 52</a:t>
            </a:r>
          </a:p>
          <a:p>
            <a:pPr algn="just"/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</a:rPr>
              <a:t>E-mail: 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  <a:hlinkClick r:id="rId2"/>
              </a:rPr>
              <a:t>k.zubarev@corp.nstu.ru</a:t>
            </a:r>
            <a:endParaRPr lang="en-US" sz="1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endParaRPr lang="ru-RU" sz="1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2. ООО «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Русатом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– Аддитивные Технологии»</a:t>
            </a:r>
          </a:p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Руководитель направления Центры аддитивных технологий</a:t>
            </a:r>
          </a:p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Мартыненко Евгения Олеговна</a:t>
            </a:r>
          </a:p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Моб. тел.: 8 (985) 151 71 91</a:t>
            </a:r>
          </a:p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E-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mail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: 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hlinkClick r:id="rId3"/>
              </a:rPr>
              <a:t>EOMartynenko@rosatom.ru</a:t>
            </a:r>
            <a:endParaRPr lang="ru-RU" sz="16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endParaRPr lang="ru-RU" sz="1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endParaRPr lang="ru-RU" sz="16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89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25099DF-D166-44D1-8D49-718FAD8F701D}"/>
              </a:ext>
            </a:extLst>
          </p:cNvPr>
          <p:cNvSpPr txBox="1"/>
          <p:nvPr/>
        </p:nvSpPr>
        <p:spPr>
          <a:xfrm>
            <a:off x="166772" y="578764"/>
            <a:ext cx="8634606" cy="2185195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>
            <a:defPPr>
              <a:defRPr lang="ru-RU"/>
            </a:defPPr>
            <a:lvl1pPr algn="just">
              <a:defRPr sz="1100" b="1">
                <a:solidFill>
                  <a:schemeClr val="accent2">
                    <a:lumMod val="25000"/>
                  </a:schemeClr>
                </a:solidFill>
                <a:latin typeface="Calibri" pitchFamily="34" charset="0"/>
              </a:defRPr>
            </a:lvl1pPr>
          </a:lstStyle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АДДИТИВНЫЕ ТЕХНОЛОГИИ 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– важнейший драйвер Индустрии 4.0, благодаря своему прорывному характеру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:</a:t>
            </a:r>
            <a:endParaRPr lang="en-US" sz="1600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endParaRPr lang="ru-RU" sz="1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marL="355525" indent="-266644">
              <a:buFont typeface="+mj-lt"/>
              <a:buAutoNum type="arabicPeriod"/>
            </a:pPr>
            <a:r>
              <a:rPr lang="ru-RU" sz="1600" b="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упрощение технологического процесса, </a:t>
            </a:r>
          </a:p>
          <a:p>
            <a:pPr marL="355525" indent="-266644">
              <a:buFont typeface="+mj-lt"/>
              <a:buAutoNum type="arabicPeriod"/>
            </a:pPr>
            <a:r>
              <a:rPr lang="ru-RU" sz="1600" b="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снижение трудоёмкости, </a:t>
            </a:r>
          </a:p>
          <a:p>
            <a:pPr marL="355525" indent="-266644">
              <a:buFont typeface="+mj-lt"/>
              <a:buAutoNum type="arabicPeriod"/>
            </a:pPr>
            <a:r>
              <a:rPr lang="ru-RU" sz="1600" b="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ускорение производства, </a:t>
            </a:r>
          </a:p>
          <a:p>
            <a:pPr marL="355525" indent="-266644">
              <a:buFont typeface="+mj-lt"/>
              <a:buAutoNum type="arabicPeriod"/>
            </a:pPr>
            <a:r>
              <a:rPr lang="ru-RU" sz="1600" b="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снижение логистической и энергетической нагрузки, </a:t>
            </a:r>
          </a:p>
          <a:p>
            <a:pPr marL="355525" indent="-266644">
              <a:buFont typeface="+mj-lt"/>
              <a:buAutoNum type="arabicPeriod"/>
            </a:pPr>
            <a:r>
              <a:rPr lang="ru-RU" sz="1600" b="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удешевление себестоимости изготовления.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98613" y="4651569"/>
            <a:ext cx="6101983" cy="2031307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/>
          <a:p>
            <a:pPr algn="just"/>
            <a:r>
              <a:rPr lang="ru-RU" sz="1400" b="1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Прототипирование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остается крупным сегментом АП, но наиболее высокий рост отмечается в других сегментах, включая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серийное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производство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функциональных деталей.</a:t>
            </a:r>
          </a:p>
          <a:p>
            <a:pPr algn="just"/>
            <a:endParaRPr lang="ru-RU" sz="14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just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Более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40 % из 1000 глобальных промышленных компаний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применяли 3D-печать для изготовления продукции в 2018 г.,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в сравнении с 22% в 2017 г.</a:t>
            </a:r>
          </a:p>
          <a:p>
            <a:pPr algn="just"/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just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При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этом наибольшее применение АТ нашли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в аэрокосмическом секторе: более 60%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компаний используют АП в производстве.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E3B1DBF8-54F1-4F90-9844-C08192FFF2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1060" t="31100" r="38778" b="8000"/>
          <a:stretch/>
        </p:blipFill>
        <p:spPr>
          <a:xfrm>
            <a:off x="397262" y="2971658"/>
            <a:ext cx="3617120" cy="3456384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 rotWithShape="1">
          <a:blip r:embed="rId4"/>
          <a:srcRect l="37596" t="27650" r="21565" b="23034"/>
          <a:stretch/>
        </p:blipFill>
        <p:spPr bwMode="auto">
          <a:xfrm>
            <a:off x="5248351" y="1340296"/>
            <a:ext cx="4976627" cy="34011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98412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2">
            <a:extLst>
              <a:ext uri="{FF2B5EF4-FFF2-40B4-BE49-F238E27FC236}">
                <a16:creationId xmlns="" xmlns:a16="http://schemas.microsoft.com/office/drawing/2014/main" id="{FCAB3588-7877-3146-9D49-E8379B92A884}"/>
              </a:ext>
            </a:extLst>
          </p:cNvPr>
          <p:cNvSpPr/>
          <p:nvPr/>
        </p:nvSpPr>
        <p:spPr>
          <a:xfrm>
            <a:off x="3870428" y="1200473"/>
            <a:ext cx="1974502" cy="344796"/>
          </a:xfrm>
          <a:custGeom>
            <a:avLst/>
            <a:gdLst/>
            <a:ahLst/>
            <a:cxnLst/>
            <a:rect l="l" t="t" r="r" b="b"/>
            <a:pathLst>
              <a:path w="2859404" h="431800">
                <a:moveTo>
                  <a:pt x="2643378" y="0"/>
                </a:moveTo>
                <a:lnTo>
                  <a:pt x="0" y="0"/>
                </a:lnTo>
                <a:lnTo>
                  <a:pt x="215646" y="215646"/>
                </a:lnTo>
                <a:lnTo>
                  <a:pt x="0" y="431292"/>
                </a:lnTo>
                <a:lnTo>
                  <a:pt x="2643378" y="431292"/>
                </a:lnTo>
                <a:lnTo>
                  <a:pt x="2859024" y="215646"/>
                </a:lnTo>
                <a:lnTo>
                  <a:pt x="264337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txBody>
          <a:bodyPr wrap="square" tIns="0" bIns="0" rtlCol="0" anchor="ctr">
            <a:noAutofit/>
          </a:bodyPr>
          <a:lstStyle/>
          <a:p>
            <a:pPr algn="ctr"/>
            <a:r>
              <a:rPr lang="ru-RU" sz="1108" b="1" dirty="0">
                <a:solidFill>
                  <a:schemeClr val="bg1"/>
                </a:solidFill>
              </a:rPr>
              <a:t>Производство</a:t>
            </a:r>
            <a:r>
              <a:rPr lang="ru-RU" sz="1108" b="1" baseline="30000" dirty="0">
                <a:solidFill>
                  <a:schemeClr val="bg1"/>
                </a:solidFill>
              </a:rPr>
              <a:t>2</a:t>
            </a:r>
            <a:endParaRPr sz="1108" b="1" baseline="30000" dirty="0">
              <a:solidFill>
                <a:schemeClr val="bg1"/>
              </a:solidFill>
            </a:endParaRPr>
          </a:p>
        </p:txBody>
      </p:sp>
      <p:sp>
        <p:nvSpPr>
          <p:cNvPr id="5" name="object 16">
            <a:extLst>
              <a:ext uri="{FF2B5EF4-FFF2-40B4-BE49-F238E27FC236}">
                <a16:creationId xmlns="" xmlns:a16="http://schemas.microsoft.com/office/drawing/2014/main" id="{3F114134-2D2C-6C46-8005-300C5BC9420E}"/>
              </a:ext>
            </a:extLst>
          </p:cNvPr>
          <p:cNvSpPr/>
          <p:nvPr/>
        </p:nvSpPr>
        <p:spPr>
          <a:xfrm>
            <a:off x="6006266" y="1200473"/>
            <a:ext cx="1974502" cy="336083"/>
          </a:xfrm>
          <a:custGeom>
            <a:avLst/>
            <a:gdLst/>
            <a:ahLst/>
            <a:cxnLst/>
            <a:rect l="l" t="t" r="r" b="b"/>
            <a:pathLst>
              <a:path w="2859404" h="431800">
                <a:moveTo>
                  <a:pt x="2643378" y="0"/>
                </a:moveTo>
                <a:lnTo>
                  <a:pt x="0" y="0"/>
                </a:lnTo>
                <a:lnTo>
                  <a:pt x="215646" y="215646"/>
                </a:lnTo>
                <a:lnTo>
                  <a:pt x="0" y="431292"/>
                </a:lnTo>
                <a:lnTo>
                  <a:pt x="2643378" y="431292"/>
                </a:lnTo>
                <a:lnTo>
                  <a:pt x="2859024" y="215646"/>
                </a:lnTo>
                <a:lnTo>
                  <a:pt x="264337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txBody>
          <a:bodyPr wrap="square" tIns="0" bIns="0" rtlCol="0" anchor="ctr">
            <a:noAutofit/>
          </a:bodyPr>
          <a:lstStyle/>
          <a:p>
            <a:pPr algn="ctr"/>
            <a:r>
              <a:rPr lang="ru-RU" sz="1108" b="1" dirty="0">
                <a:solidFill>
                  <a:schemeClr val="bg1"/>
                </a:solidFill>
              </a:rPr>
              <a:t>Эксплуатация</a:t>
            </a:r>
            <a:endParaRPr sz="1108" b="1" dirty="0">
              <a:solidFill>
                <a:schemeClr val="bg1"/>
              </a:solidFill>
            </a:endParaRPr>
          </a:p>
        </p:txBody>
      </p:sp>
      <p:sp>
        <p:nvSpPr>
          <p:cNvPr id="6" name="object 18">
            <a:extLst>
              <a:ext uri="{FF2B5EF4-FFF2-40B4-BE49-F238E27FC236}">
                <a16:creationId xmlns="" xmlns:a16="http://schemas.microsoft.com/office/drawing/2014/main" id="{5F7EE9A2-F06D-DF49-A0C5-18C5C1ACDAC1}"/>
              </a:ext>
            </a:extLst>
          </p:cNvPr>
          <p:cNvSpPr/>
          <p:nvPr/>
        </p:nvSpPr>
        <p:spPr>
          <a:xfrm>
            <a:off x="1734589" y="1200473"/>
            <a:ext cx="1974502" cy="344796"/>
          </a:xfrm>
          <a:custGeom>
            <a:avLst/>
            <a:gdLst/>
            <a:ahLst/>
            <a:cxnLst/>
            <a:rect l="l" t="t" r="r" b="b"/>
            <a:pathLst>
              <a:path w="2859404" h="431800">
                <a:moveTo>
                  <a:pt x="2643378" y="0"/>
                </a:moveTo>
                <a:lnTo>
                  <a:pt x="0" y="0"/>
                </a:lnTo>
                <a:lnTo>
                  <a:pt x="215646" y="215646"/>
                </a:lnTo>
                <a:lnTo>
                  <a:pt x="0" y="431292"/>
                </a:lnTo>
                <a:lnTo>
                  <a:pt x="2643378" y="431292"/>
                </a:lnTo>
                <a:lnTo>
                  <a:pt x="2859024" y="215646"/>
                </a:lnTo>
                <a:lnTo>
                  <a:pt x="264337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txBody>
          <a:bodyPr wrap="square" tIns="0" bIns="0" rtlCol="0">
            <a:noAutofit/>
          </a:bodyPr>
          <a:lstStyle/>
          <a:p>
            <a:pPr algn="ctr"/>
            <a:r>
              <a:rPr lang="ru-RU" sz="1108" b="1" dirty="0">
                <a:solidFill>
                  <a:schemeClr val="bg1"/>
                </a:solidFill>
              </a:rPr>
              <a:t>Разработка и создание производства</a:t>
            </a:r>
            <a:endParaRPr sz="1108" b="1" dirty="0">
              <a:solidFill>
                <a:schemeClr val="bg1"/>
              </a:solidFill>
            </a:endParaRPr>
          </a:p>
        </p:txBody>
      </p:sp>
      <p:sp>
        <p:nvSpPr>
          <p:cNvPr id="7" name="object 14">
            <a:extLst>
              <a:ext uri="{FF2B5EF4-FFF2-40B4-BE49-F238E27FC236}">
                <a16:creationId xmlns="" xmlns:a16="http://schemas.microsoft.com/office/drawing/2014/main" id="{3435E136-6D30-F243-9979-13FF9763967A}"/>
              </a:ext>
            </a:extLst>
          </p:cNvPr>
          <p:cNvSpPr/>
          <p:nvPr/>
        </p:nvSpPr>
        <p:spPr>
          <a:xfrm>
            <a:off x="8142104" y="1200472"/>
            <a:ext cx="1974502" cy="336084"/>
          </a:xfrm>
          <a:custGeom>
            <a:avLst/>
            <a:gdLst/>
            <a:ahLst/>
            <a:cxnLst/>
            <a:rect l="l" t="t" r="r" b="b"/>
            <a:pathLst>
              <a:path w="2859404" h="431800">
                <a:moveTo>
                  <a:pt x="2643378" y="0"/>
                </a:moveTo>
                <a:lnTo>
                  <a:pt x="0" y="0"/>
                </a:lnTo>
                <a:lnTo>
                  <a:pt x="215646" y="215646"/>
                </a:lnTo>
                <a:lnTo>
                  <a:pt x="0" y="431292"/>
                </a:lnTo>
                <a:lnTo>
                  <a:pt x="2643378" y="431292"/>
                </a:lnTo>
                <a:lnTo>
                  <a:pt x="2859024" y="215646"/>
                </a:lnTo>
                <a:lnTo>
                  <a:pt x="264337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txBody>
          <a:bodyPr wrap="square" tIns="0" bIns="0" rtlCol="0" anchor="ctr">
            <a:noAutofit/>
          </a:bodyPr>
          <a:lstStyle/>
          <a:p>
            <a:pPr algn="ctr"/>
            <a:r>
              <a:rPr lang="ru-RU" sz="1108" b="1" dirty="0">
                <a:solidFill>
                  <a:schemeClr val="bg1"/>
                </a:solidFill>
              </a:rPr>
              <a:t>Утилизация</a:t>
            </a:r>
            <a:endParaRPr sz="1108" b="1" dirty="0">
              <a:solidFill>
                <a:schemeClr val="bg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843774" y="1666050"/>
            <a:ext cx="0" cy="393911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984250" y="1666050"/>
            <a:ext cx="0" cy="393911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109560" y="1666050"/>
            <a:ext cx="0" cy="393911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6">
            <a:extLst>
              <a:ext uri="{FF2B5EF4-FFF2-40B4-BE49-F238E27FC236}">
                <a16:creationId xmlns="" xmlns:a16="http://schemas.microsoft.com/office/drawing/2014/main" id="{B9D5E5FC-62D0-D24B-A320-162D9BE58F1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585858">
                  <a:alpha val="11373"/>
                </a:srgbClr>
              </a:clrFrom>
              <a:clrTo>
                <a:srgbClr val="58585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8182" y="1801744"/>
            <a:ext cx="426827" cy="426827"/>
          </a:xfrm>
          <a:prstGeom prst="rect">
            <a:avLst/>
          </a:prstGeom>
        </p:spPr>
      </p:pic>
      <p:sp>
        <p:nvSpPr>
          <p:cNvPr id="12" name="Rectangle 17">
            <a:extLst>
              <a:ext uri="{FF2B5EF4-FFF2-40B4-BE49-F238E27FC236}">
                <a16:creationId xmlns="" xmlns:a16="http://schemas.microsoft.com/office/drawing/2014/main" id="{FF4D6DA9-6BD2-EE40-8CFA-7BF7384B42A9}"/>
              </a:ext>
            </a:extLst>
          </p:cNvPr>
          <p:cNvSpPr/>
          <p:nvPr/>
        </p:nvSpPr>
        <p:spPr>
          <a:xfrm>
            <a:off x="1779637" y="2209023"/>
            <a:ext cx="1737417" cy="84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92" b="1" spc="-9" dirty="0">
                <a:solidFill>
                  <a:schemeClr val="accent1"/>
                </a:solidFill>
              </a:rPr>
              <a:t>до 75% </a:t>
            </a:r>
            <a:endParaRPr lang="en-US" sz="1292" b="1" spc="-9" dirty="0">
              <a:solidFill>
                <a:schemeClr val="accent1"/>
              </a:solidFill>
            </a:endParaRPr>
          </a:p>
          <a:p>
            <a:pPr algn="ctr">
              <a:spcBef>
                <a:spcPts val="277"/>
              </a:spcBef>
            </a:pPr>
            <a:r>
              <a:rPr lang="ru-RU" sz="1108" spc="-9" dirty="0">
                <a:solidFill>
                  <a:schemeClr val="accent1"/>
                </a:solidFill>
              </a:rPr>
              <a:t>сокращение сроков вывода новых продуктов на рынок</a:t>
            </a:r>
          </a:p>
        </p:txBody>
      </p:sp>
      <p:sp>
        <p:nvSpPr>
          <p:cNvPr id="13" name="Rectangle 21">
            <a:extLst>
              <a:ext uri="{FF2B5EF4-FFF2-40B4-BE49-F238E27FC236}">
                <a16:creationId xmlns="" xmlns:a16="http://schemas.microsoft.com/office/drawing/2014/main" id="{24F3EC45-33AD-644C-9471-EAD3BE2FEF1C}"/>
              </a:ext>
            </a:extLst>
          </p:cNvPr>
          <p:cNvSpPr/>
          <p:nvPr/>
        </p:nvSpPr>
        <p:spPr>
          <a:xfrm>
            <a:off x="1779637" y="3579120"/>
            <a:ext cx="1737417" cy="678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92" b="1" spc="-9" dirty="0">
                <a:solidFill>
                  <a:schemeClr val="accent1"/>
                </a:solidFill>
              </a:rPr>
              <a:t>50</a:t>
            </a:r>
            <a:r>
              <a:rPr lang="ru-RU" sz="1292" b="1" spc="-9" dirty="0">
                <a:solidFill>
                  <a:schemeClr val="accent1"/>
                </a:solidFill>
              </a:rPr>
              <a:t>% </a:t>
            </a:r>
            <a:endParaRPr lang="en-US" sz="1292" b="1" spc="-9" dirty="0">
              <a:solidFill>
                <a:schemeClr val="accent1"/>
              </a:solidFill>
            </a:endParaRPr>
          </a:p>
          <a:p>
            <a:pPr algn="ctr">
              <a:spcBef>
                <a:spcPts val="277"/>
              </a:spcBef>
            </a:pPr>
            <a:r>
              <a:rPr lang="ru-RU" sz="1108" spc="-9" dirty="0">
                <a:solidFill>
                  <a:schemeClr val="accent1"/>
                </a:solidFill>
              </a:rPr>
              <a:t>с</a:t>
            </a:r>
            <a:r>
              <a:rPr lang="ru-RU" sz="1108" spc="-9" dirty="0" smtClean="0">
                <a:solidFill>
                  <a:schemeClr val="accent1"/>
                </a:solidFill>
              </a:rPr>
              <a:t>окращение </a:t>
            </a:r>
            <a:r>
              <a:rPr lang="ru-RU" sz="1108" spc="-9" dirty="0">
                <a:solidFill>
                  <a:schemeClr val="accent1"/>
                </a:solidFill>
              </a:rPr>
              <a:t>срока освоения продукции</a:t>
            </a:r>
          </a:p>
        </p:txBody>
      </p:sp>
      <p:sp>
        <p:nvSpPr>
          <p:cNvPr id="14" name="Rectangle 23">
            <a:extLst>
              <a:ext uri="{FF2B5EF4-FFF2-40B4-BE49-F238E27FC236}">
                <a16:creationId xmlns="" xmlns:a16="http://schemas.microsoft.com/office/drawing/2014/main" id="{9975ABD8-BEF0-4B4B-9976-C5CB0C236529}"/>
              </a:ext>
            </a:extLst>
          </p:cNvPr>
          <p:cNvSpPr/>
          <p:nvPr/>
        </p:nvSpPr>
        <p:spPr>
          <a:xfrm>
            <a:off x="1779637" y="4949217"/>
            <a:ext cx="1737417" cy="678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92" b="1" spc="-9" dirty="0">
                <a:solidFill>
                  <a:schemeClr val="accent1"/>
                </a:solidFill>
              </a:rPr>
              <a:t>кратное снижение</a:t>
            </a:r>
            <a:endParaRPr lang="en-US" sz="1292" b="1" spc="-9" dirty="0">
              <a:solidFill>
                <a:schemeClr val="accent1"/>
              </a:solidFill>
            </a:endParaRPr>
          </a:p>
          <a:p>
            <a:pPr algn="ctr">
              <a:spcBef>
                <a:spcPts val="277"/>
              </a:spcBef>
            </a:pPr>
            <a:r>
              <a:rPr lang="en-US" sz="1108" spc="-9" dirty="0">
                <a:solidFill>
                  <a:schemeClr val="accent1"/>
                </a:solidFill>
              </a:rPr>
              <a:t>CAPEX </a:t>
            </a:r>
            <a:r>
              <a:rPr lang="ru-RU" sz="1108" spc="-9" dirty="0">
                <a:solidFill>
                  <a:schemeClr val="accent1"/>
                </a:solidFill>
              </a:rPr>
              <a:t>на создание производства заготовок</a:t>
            </a:r>
            <a:r>
              <a:rPr lang="ru-RU" sz="1108" spc="-9" baseline="30000" dirty="0">
                <a:solidFill>
                  <a:schemeClr val="accent1"/>
                </a:solidFill>
              </a:rPr>
              <a:t>1</a:t>
            </a:r>
          </a:p>
        </p:txBody>
      </p:sp>
      <p:pic>
        <p:nvPicPr>
          <p:cNvPr id="15" name="Picture 19">
            <a:extLst>
              <a:ext uri="{FF2B5EF4-FFF2-40B4-BE49-F238E27FC236}">
                <a16:creationId xmlns="" xmlns:a16="http://schemas.microsoft.com/office/drawing/2014/main" id="{8D1DBF86-5843-2C44-8932-8A9036F0B28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585858">
                  <a:alpha val="11373"/>
                </a:srgbClr>
              </a:clrFrom>
              <a:clrTo>
                <a:srgbClr val="58585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8182" y="4541687"/>
            <a:ext cx="426827" cy="426827"/>
          </a:xfrm>
          <a:prstGeom prst="rect">
            <a:avLst/>
          </a:prstGeom>
        </p:spPr>
      </p:pic>
      <p:pic>
        <p:nvPicPr>
          <p:cNvPr id="16" name="Picture 24">
            <a:extLst>
              <a:ext uri="{FF2B5EF4-FFF2-40B4-BE49-F238E27FC236}">
                <a16:creationId xmlns="" xmlns:a16="http://schemas.microsoft.com/office/drawing/2014/main" id="{D6EC213C-B9A8-E743-A5C4-B6FB37337ED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585858">
                  <a:alpha val="11373"/>
                </a:srgbClr>
              </a:clrFrom>
              <a:clrTo>
                <a:srgbClr val="58585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8182" y="3171716"/>
            <a:ext cx="426827" cy="426827"/>
          </a:xfrm>
          <a:prstGeom prst="rect">
            <a:avLst/>
          </a:prstGeom>
        </p:spPr>
      </p:pic>
      <p:pic>
        <p:nvPicPr>
          <p:cNvPr id="17" name="Picture 25">
            <a:extLst>
              <a:ext uri="{FF2B5EF4-FFF2-40B4-BE49-F238E27FC236}">
                <a16:creationId xmlns="" xmlns:a16="http://schemas.microsoft.com/office/drawing/2014/main" id="{86B21E53-3256-BB48-97F6-CF81D9D52B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5060" y="1801744"/>
            <a:ext cx="426827" cy="426827"/>
          </a:xfrm>
          <a:prstGeom prst="rect">
            <a:avLst/>
          </a:prstGeom>
        </p:spPr>
      </p:pic>
      <p:sp>
        <p:nvSpPr>
          <p:cNvPr id="18" name="Rectangle 26">
            <a:extLst>
              <a:ext uri="{FF2B5EF4-FFF2-40B4-BE49-F238E27FC236}">
                <a16:creationId xmlns="" xmlns:a16="http://schemas.microsoft.com/office/drawing/2014/main" id="{77FBD9DD-4647-104A-BAEC-700B46BCB146}"/>
              </a:ext>
            </a:extLst>
          </p:cNvPr>
          <p:cNvSpPr/>
          <p:nvPr/>
        </p:nvSpPr>
        <p:spPr>
          <a:xfrm>
            <a:off x="3936515" y="2209023"/>
            <a:ext cx="1737417" cy="678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92" b="1" spc="-9" dirty="0">
                <a:solidFill>
                  <a:schemeClr val="accent1"/>
                </a:solidFill>
              </a:rPr>
              <a:t>1,5-2x</a:t>
            </a:r>
            <a:r>
              <a:rPr lang="ru-RU" sz="1292" b="1" spc="-9" dirty="0">
                <a:solidFill>
                  <a:schemeClr val="accent1"/>
                </a:solidFill>
              </a:rPr>
              <a:t> </a:t>
            </a:r>
            <a:endParaRPr lang="en-US" sz="1292" b="1" spc="-9" dirty="0">
              <a:solidFill>
                <a:schemeClr val="accent1"/>
              </a:solidFill>
            </a:endParaRPr>
          </a:p>
          <a:p>
            <a:pPr algn="ctr">
              <a:spcBef>
                <a:spcPts val="277"/>
              </a:spcBef>
            </a:pPr>
            <a:r>
              <a:rPr lang="ru-RU" sz="1108" spc="-9" dirty="0">
                <a:solidFill>
                  <a:schemeClr val="accent1"/>
                </a:solidFill>
              </a:rPr>
              <a:t>снижение затрат на механическую обработку</a:t>
            </a:r>
            <a:endParaRPr lang="ru-RU" sz="1108" spc="-9" baseline="30000" dirty="0">
              <a:solidFill>
                <a:schemeClr val="accent1"/>
              </a:solidFill>
            </a:endParaRPr>
          </a:p>
        </p:txBody>
      </p:sp>
      <p:pic>
        <p:nvPicPr>
          <p:cNvPr id="19" name="Picture 27">
            <a:extLst>
              <a:ext uri="{FF2B5EF4-FFF2-40B4-BE49-F238E27FC236}">
                <a16:creationId xmlns="" xmlns:a16="http://schemas.microsoft.com/office/drawing/2014/main" id="{E51549AB-524F-3A48-A4BB-EB9BE23F288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585858">
                  <a:alpha val="11373"/>
                </a:srgbClr>
              </a:clrFrom>
              <a:clrTo>
                <a:srgbClr val="58585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5060" y="3171716"/>
            <a:ext cx="426827" cy="426827"/>
          </a:xfrm>
          <a:prstGeom prst="rect">
            <a:avLst/>
          </a:prstGeom>
        </p:spPr>
      </p:pic>
      <p:sp>
        <p:nvSpPr>
          <p:cNvPr id="20" name="Rectangle 28">
            <a:extLst>
              <a:ext uri="{FF2B5EF4-FFF2-40B4-BE49-F238E27FC236}">
                <a16:creationId xmlns="" xmlns:a16="http://schemas.microsoft.com/office/drawing/2014/main" id="{5F99BF7F-96A8-654D-B02F-53E94187E032}"/>
              </a:ext>
            </a:extLst>
          </p:cNvPr>
          <p:cNvSpPr/>
          <p:nvPr/>
        </p:nvSpPr>
        <p:spPr>
          <a:xfrm>
            <a:off x="3936515" y="3579120"/>
            <a:ext cx="1737417" cy="505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92" b="1" spc="-9" dirty="0">
                <a:solidFill>
                  <a:schemeClr val="accent1"/>
                </a:solidFill>
              </a:rPr>
              <a:t>1,5-2x</a:t>
            </a:r>
            <a:r>
              <a:rPr lang="ru-RU" sz="1292" b="1" spc="-9" dirty="0">
                <a:solidFill>
                  <a:schemeClr val="accent1"/>
                </a:solidFill>
              </a:rPr>
              <a:t> </a:t>
            </a:r>
            <a:endParaRPr lang="en-US" sz="1292" b="1" spc="-9" dirty="0">
              <a:solidFill>
                <a:schemeClr val="accent1"/>
              </a:solidFill>
            </a:endParaRPr>
          </a:p>
          <a:p>
            <a:pPr algn="ctr">
              <a:spcBef>
                <a:spcPts val="277"/>
              </a:spcBef>
            </a:pPr>
            <a:r>
              <a:rPr lang="ru-RU" sz="1108" spc="-9" dirty="0">
                <a:solidFill>
                  <a:schemeClr val="accent1"/>
                </a:solidFill>
              </a:rPr>
              <a:t>снижение запасов</a:t>
            </a:r>
            <a:endParaRPr lang="ru-RU" sz="1108" spc="-9" baseline="30000" dirty="0">
              <a:solidFill>
                <a:schemeClr val="accent1"/>
              </a:solidFill>
            </a:endParaRPr>
          </a:p>
        </p:txBody>
      </p:sp>
      <p:pic>
        <p:nvPicPr>
          <p:cNvPr id="21" name="Picture 29">
            <a:extLst>
              <a:ext uri="{FF2B5EF4-FFF2-40B4-BE49-F238E27FC236}">
                <a16:creationId xmlns="" xmlns:a16="http://schemas.microsoft.com/office/drawing/2014/main" id="{B164EE3B-7A6B-344F-BDA0-4C9106C0AA83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585858">
                  <a:alpha val="11373"/>
                </a:srgbClr>
              </a:clrFrom>
              <a:clrTo>
                <a:srgbClr val="58585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5060" y="4541687"/>
            <a:ext cx="426827" cy="426827"/>
          </a:xfrm>
          <a:prstGeom prst="rect">
            <a:avLst/>
          </a:prstGeom>
        </p:spPr>
      </p:pic>
      <p:sp>
        <p:nvSpPr>
          <p:cNvPr id="22" name="Rectangle 30">
            <a:extLst>
              <a:ext uri="{FF2B5EF4-FFF2-40B4-BE49-F238E27FC236}">
                <a16:creationId xmlns="" xmlns:a16="http://schemas.microsoft.com/office/drawing/2014/main" id="{96EF28A8-E6E6-D04D-A8A9-99147AB0222F}"/>
              </a:ext>
            </a:extLst>
          </p:cNvPr>
          <p:cNvSpPr/>
          <p:nvPr/>
        </p:nvSpPr>
        <p:spPr>
          <a:xfrm>
            <a:off x="3936515" y="4949216"/>
            <a:ext cx="1737417" cy="1011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92" b="1" spc="-9" dirty="0">
                <a:solidFill>
                  <a:schemeClr val="accent1"/>
                </a:solidFill>
              </a:rPr>
              <a:t>до </a:t>
            </a:r>
            <a:r>
              <a:rPr lang="en-US" sz="1292" b="1" spc="-9" dirty="0">
                <a:solidFill>
                  <a:schemeClr val="accent1"/>
                </a:solidFill>
              </a:rPr>
              <a:t>80</a:t>
            </a:r>
            <a:r>
              <a:rPr lang="ru-RU" sz="1292" b="1" spc="-9" dirty="0">
                <a:solidFill>
                  <a:schemeClr val="accent1"/>
                </a:solidFill>
              </a:rPr>
              <a:t>% </a:t>
            </a:r>
            <a:endParaRPr lang="en-US" sz="1292" b="1" spc="-9" dirty="0">
              <a:solidFill>
                <a:schemeClr val="accent1"/>
              </a:solidFill>
            </a:endParaRPr>
          </a:p>
          <a:p>
            <a:pPr algn="ctr">
              <a:spcBef>
                <a:spcPts val="277"/>
              </a:spcBef>
            </a:pPr>
            <a:r>
              <a:rPr lang="ru-RU" sz="1108" spc="-9" dirty="0">
                <a:solidFill>
                  <a:schemeClr val="accent1"/>
                </a:solidFill>
              </a:rPr>
              <a:t>увеличение коэффициента использования материалов</a:t>
            </a:r>
          </a:p>
        </p:txBody>
      </p:sp>
      <p:sp>
        <p:nvSpPr>
          <p:cNvPr id="23" name="Rectangle 31">
            <a:extLst>
              <a:ext uri="{FF2B5EF4-FFF2-40B4-BE49-F238E27FC236}">
                <a16:creationId xmlns="" xmlns:a16="http://schemas.microsoft.com/office/drawing/2014/main" id="{09DEE432-BD23-1A48-994C-C2C8B90FBCC7}"/>
              </a:ext>
            </a:extLst>
          </p:cNvPr>
          <p:cNvSpPr/>
          <p:nvPr/>
        </p:nvSpPr>
        <p:spPr>
          <a:xfrm>
            <a:off x="6079676" y="2209023"/>
            <a:ext cx="1737417" cy="678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92" b="1" spc="-9" dirty="0">
                <a:solidFill>
                  <a:schemeClr val="accent1"/>
                </a:solidFill>
              </a:rPr>
              <a:t>до 60%</a:t>
            </a:r>
            <a:endParaRPr lang="en-US" sz="1292" b="1" spc="-9" dirty="0">
              <a:solidFill>
                <a:schemeClr val="accent1"/>
              </a:solidFill>
            </a:endParaRPr>
          </a:p>
          <a:p>
            <a:pPr algn="ctr">
              <a:spcBef>
                <a:spcPts val="277"/>
              </a:spcBef>
            </a:pPr>
            <a:r>
              <a:rPr lang="ru-RU" sz="1108" spc="-9" dirty="0">
                <a:solidFill>
                  <a:schemeClr val="accent1"/>
                </a:solidFill>
              </a:rPr>
              <a:t>увеличение скорости ремонта</a:t>
            </a:r>
            <a:endParaRPr lang="ru-RU" sz="1108" spc="-9" baseline="30000" dirty="0">
              <a:solidFill>
                <a:schemeClr val="accent1"/>
              </a:solidFill>
            </a:endParaRPr>
          </a:p>
        </p:txBody>
      </p:sp>
      <p:sp>
        <p:nvSpPr>
          <p:cNvPr id="24" name="Rectangle 32">
            <a:extLst>
              <a:ext uri="{FF2B5EF4-FFF2-40B4-BE49-F238E27FC236}">
                <a16:creationId xmlns="" xmlns:a16="http://schemas.microsoft.com/office/drawing/2014/main" id="{BBD0BF07-A741-1541-B7BD-3B48FD3290BC}"/>
              </a:ext>
            </a:extLst>
          </p:cNvPr>
          <p:cNvSpPr/>
          <p:nvPr/>
        </p:nvSpPr>
        <p:spPr>
          <a:xfrm>
            <a:off x="5998512" y="3579120"/>
            <a:ext cx="1881374" cy="678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77"/>
              </a:spcBef>
            </a:pPr>
            <a:r>
              <a:rPr lang="ru-RU" sz="1292" b="1" spc="-9" dirty="0">
                <a:solidFill>
                  <a:schemeClr val="accent1"/>
                </a:solidFill>
              </a:rPr>
              <a:t>минимум затрат </a:t>
            </a:r>
          </a:p>
          <a:p>
            <a:pPr algn="ctr">
              <a:spcBef>
                <a:spcPts val="277"/>
              </a:spcBef>
            </a:pPr>
            <a:r>
              <a:rPr lang="ru-RU" sz="1108" spc="-9" dirty="0">
                <a:solidFill>
                  <a:schemeClr val="accent1"/>
                </a:solidFill>
              </a:rPr>
              <a:t>от останова производства </a:t>
            </a:r>
            <a:r>
              <a:rPr lang="en-US" sz="1108" spc="-9" dirty="0">
                <a:solidFill>
                  <a:schemeClr val="accent1"/>
                </a:solidFill>
              </a:rPr>
              <a:t/>
            </a:r>
            <a:br>
              <a:rPr lang="en-US" sz="1108" spc="-9" dirty="0">
                <a:solidFill>
                  <a:schemeClr val="accent1"/>
                </a:solidFill>
              </a:rPr>
            </a:br>
            <a:r>
              <a:rPr lang="ru-RU" sz="1108" spc="-9" dirty="0">
                <a:solidFill>
                  <a:schemeClr val="accent1"/>
                </a:solidFill>
              </a:rPr>
              <a:t>за счет </a:t>
            </a:r>
            <a:r>
              <a:rPr lang="en-US" sz="1108" spc="-9" dirty="0">
                <a:solidFill>
                  <a:schemeClr val="accent1"/>
                </a:solidFill>
              </a:rPr>
              <a:t>3D-</a:t>
            </a:r>
            <a:r>
              <a:rPr lang="ru-RU" sz="1108" spc="-9" dirty="0">
                <a:solidFill>
                  <a:schemeClr val="accent1"/>
                </a:solidFill>
              </a:rPr>
              <a:t>печати запчастей</a:t>
            </a:r>
            <a:endParaRPr lang="ru-RU" sz="1108" spc="-9" baseline="30000" dirty="0">
              <a:solidFill>
                <a:schemeClr val="accent1"/>
              </a:solidFill>
            </a:endParaRPr>
          </a:p>
        </p:txBody>
      </p:sp>
      <p:sp>
        <p:nvSpPr>
          <p:cNvPr id="25" name="Rectangle 33">
            <a:extLst>
              <a:ext uri="{FF2B5EF4-FFF2-40B4-BE49-F238E27FC236}">
                <a16:creationId xmlns="" xmlns:a16="http://schemas.microsoft.com/office/drawing/2014/main" id="{8AC9066F-69DB-0C49-B71A-732EB6488528}"/>
              </a:ext>
            </a:extLst>
          </p:cNvPr>
          <p:cNvSpPr/>
          <p:nvPr/>
        </p:nvSpPr>
        <p:spPr>
          <a:xfrm>
            <a:off x="6079676" y="4949217"/>
            <a:ext cx="1737417" cy="678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92" b="1" spc="-9" dirty="0">
                <a:solidFill>
                  <a:schemeClr val="accent1"/>
                </a:solidFill>
              </a:rPr>
              <a:t>до 75% </a:t>
            </a:r>
            <a:endParaRPr lang="en-US" sz="1292" b="1" spc="-9" dirty="0">
              <a:solidFill>
                <a:schemeClr val="accent1"/>
              </a:solidFill>
            </a:endParaRPr>
          </a:p>
          <a:p>
            <a:pPr algn="ctr">
              <a:spcBef>
                <a:spcPts val="277"/>
              </a:spcBef>
            </a:pPr>
            <a:r>
              <a:rPr lang="ru-RU" sz="1108" spc="-9" dirty="0">
                <a:solidFill>
                  <a:schemeClr val="accent1"/>
                </a:solidFill>
              </a:rPr>
              <a:t>снижение затрат </a:t>
            </a:r>
            <a:r>
              <a:rPr lang="en-US" sz="1108" spc="-9" dirty="0">
                <a:solidFill>
                  <a:schemeClr val="accent1"/>
                </a:solidFill>
              </a:rPr>
              <a:t/>
            </a:r>
            <a:br>
              <a:rPr lang="en-US" sz="1108" spc="-9" dirty="0">
                <a:solidFill>
                  <a:schemeClr val="accent1"/>
                </a:solidFill>
              </a:rPr>
            </a:br>
            <a:r>
              <a:rPr lang="ru-RU" sz="1108" spc="-9" dirty="0">
                <a:solidFill>
                  <a:schemeClr val="accent1"/>
                </a:solidFill>
              </a:rPr>
              <a:t>энергии при ремонте</a:t>
            </a:r>
          </a:p>
        </p:txBody>
      </p:sp>
      <p:pic>
        <p:nvPicPr>
          <p:cNvPr id="26" name="Picture 35">
            <a:extLst>
              <a:ext uri="{FF2B5EF4-FFF2-40B4-BE49-F238E27FC236}">
                <a16:creationId xmlns="" xmlns:a16="http://schemas.microsoft.com/office/drawing/2014/main" id="{CEEFEB57-F90F-B14C-8ADF-1592ABE51403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585858">
                  <a:alpha val="11373"/>
                </a:srgbClr>
              </a:clrFrom>
              <a:clrTo>
                <a:srgbClr val="58585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8222" y="1801744"/>
            <a:ext cx="426827" cy="426827"/>
          </a:xfrm>
          <a:prstGeom prst="rect">
            <a:avLst/>
          </a:prstGeom>
        </p:spPr>
      </p:pic>
      <p:pic>
        <p:nvPicPr>
          <p:cNvPr id="27" name="Picture 37">
            <a:extLst>
              <a:ext uri="{FF2B5EF4-FFF2-40B4-BE49-F238E27FC236}">
                <a16:creationId xmlns="" xmlns:a16="http://schemas.microsoft.com/office/drawing/2014/main" id="{8BB273D6-07F0-ED4C-BCB9-969F35B41855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585858">
                  <a:alpha val="11373"/>
                </a:srgbClr>
              </a:clrFrom>
              <a:clrTo>
                <a:srgbClr val="58585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8222" y="3171716"/>
            <a:ext cx="426827" cy="426827"/>
          </a:xfrm>
          <a:prstGeom prst="rect">
            <a:avLst/>
          </a:prstGeom>
        </p:spPr>
      </p:pic>
      <p:pic>
        <p:nvPicPr>
          <p:cNvPr id="28" name="Picture 38">
            <a:extLst>
              <a:ext uri="{FF2B5EF4-FFF2-40B4-BE49-F238E27FC236}">
                <a16:creationId xmlns="" xmlns:a16="http://schemas.microsoft.com/office/drawing/2014/main" id="{383CDBFD-15F6-5E49-B41F-1F5019FDE91D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585858">
                  <a:alpha val="11373"/>
                </a:srgbClr>
              </a:clrFrom>
              <a:clrTo>
                <a:srgbClr val="58585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8222" y="4541687"/>
            <a:ext cx="426827" cy="426827"/>
          </a:xfrm>
          <a:prstGeom prst="rect">
            <a:avLst/>
          </a:prstGeom>
        </p:spPr>
      </p:pic>
      <p:sp>
        <p:nvSpPr>
          <p:cNvPr id="29" name="Rectangle 39">
            <a:extLst>
              <a:ext uri="{FF2B5EF4-FFF2-40B4-BE49-F238E27FC236}">
                <a16:creationId xmlns="" xmlns:a16="http://schemas.microsoft.com/office/drawing/2014/main" id="{28CDFFCE-F80E-DC44-ACF5-E592278EAACE}"/>
              </a:ext>
            </a:extLst>
          </p:cNvPr>
          <p:cNvSpPr/>
          <p:nvPr/>
        </p:nvSpPr>
        <p:spPr>
          <a:xfrm>
            <a:off x="8323805" y="2209023"/>
            <a:ext cx="1737417" cy="678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92" b="1" spc="-9" dirty="0">
                <a:solidFill>
                  <a:schemeClr val="accent1"/>
                </a:solidFill>
              </a:rPr>
              <a:t>до </a:t>
            </a:r>
            <a:r>
              <a:rPr lang="en-US" sz="1292" b="1" spc="-9" dirty="0">
                <a:solidFill>
                  <a:schemeClr val="accent1"/>
                </a:solidFill>
              </a:rPr>
              <a:t>9</a:t>
            </a:r>
            <a:r>
              <a:rPr lang="ru-RU" sz="1292" b="1" spc="-9" dirty="0">
                <a:solidFill>
                  <a:schemeClr val="accent1"/>
                </a:solidFill>
              </a:rPr>
              <a:t>0%</a:t>
            </a:r>
            <a:endParaRPr lang="en-US" sz="1292" b="1" spc="-9" dirty="0">
              <a:solidFill>
                <a:schemeClr val="accent1"/>
              </a:solidFill>
            </a:endParaRPr>
          </a:p>
          <a:p>
            <a:pPr algn="ctr">
              <a:spcBef>
                <a:spcPts val="277"/>
              </a:spcBef>
            </a:pPr>
            <a:r>
              <a:rPr lang="ru-RU" sz="1108" spc="-9" dirty="0">
                <a:solidFill>
                  <a:schemeClr val="accent1"/>
                </a:solidFill>
              </a:rPr>
              <a:t>снижение издержек производства</a:t>
            </a:r>
            <a:r>
              <a:rPr lang="ru-RU" sz="1108" spc="-9" baseline="30000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30" name="Rectangle 40">
            <a:extLst>
              <a:ext uri="{FF2B5EF4-FFF2-40B4-BE49-F238E27FC236}">
                <a16:creationId xmlns="" xmlns:a16="http://schemas.microsoft.com/office/drawing/2014/main" id="{85E6CF2D-48C4-5644-A259-DBF64C432187}"/>
              </a:ext>
            </a:extLst>
          </p:cNvPr>
          <p:cNvSpPr/>
          <p:nvPr/>
        </p:nvSpPr>
        <p:spPr>
          <a:xfrm>
            <a:off x="8242640" y="3579120"/>
            <a:ext cx="1881374" cy="678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77"/>
              </a:spcBef>
            </a:pPr>
            <a:r>
              <a:rPr lang="ru-RU" sz="1292" b="1" spc="-9" dirty="0">
                <a:solidFill>
                  <a:schemeClr val="accent1"/>
                </a:solidFill>
              </a:rPr>
              <a:t>снижение загрязнений</a:t>
            </a:r>
          </a:p>
          <a:p>
            <a:pPr algn="ctr">
              <a:spcBef>
                <a:spcPts val="277"/>
              </a:spcBef>
            </a:pPr>
            <a:r>
              <a:rPr lang="ru-RU" sz="1108" spc="-9" dirty="0">
                <a:solidFill>
                  <a:schemeClr val="accent1"/>
                </a:solidFill>
              </a:rPr>
              <a:t>из-за отсутствия грязных веществ в АТ-производстве</a:t>
            </a:r>
            <a:endParaRPr lang="ru-RU" sz="1108" spc="-9" baseline="30000" dirty="0">
              <a:solidFill>
                <a:schemeClr val="accent1"/>
              </a:solidFill>
            </a:endParaRPr>
          </a:p>
        </p:txBody>
      </p:sp>
      <p:sp>
        <p:nvSpPr>
          <p:cNvPr id="31" name="Rectangle 41">
            <a:extLst>
              <a:ext uri="{FF2B5EF4-FFF2-40B4-BE49-F238E27FC236}">
                <a16:creationId xmlns="" xmlns:a16="http://schemas.microsoft.com/office/drawing/2014/main" id="{C3BEC38C-E9EC-3949-B891-BE1669E754FD}"/>
              </a:ext>
            </a:extLst>
          </p:cNvPr>
          <p:cNvSpPr/>
          <p:nvPr/>
        </p:nvSpPr>
        <p:spPr>
          <a:xfrm>
            <a:off x="8096163" y="4949217"/>
            <a:ext cx="2141178" cy="678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92" b="1" spc="-9" dirty="0">
                <a:solidFill>
                  <a:schemeClr val="accent1"/>
                </a:solidFill>
              </a:rPr>
              <a:t>безотходное производство</a:t>
            </a:r>
            <a:endParaRPr lang="en-US" sz="1292" b="1" spc="-9" dirty="0">
              <a:solidFill>
                <a:schemeClr val="accent1"/>
              </a:solidFill>
            </a:endParaRPr>
          </a:p>
          <a:p>
            <a:pPr algn="ctr">
              <a:spcBef>
                <a:spcPts val="277"/>
              </a:spcBef>
            </a:pPr>
            <a:r>
              <a:rPr lang="ru-RU" sz="1108" spc="-9" dirty="0">
                <a:solidFill>
                  <a:schemeClr val="accent1"/>
                </a:solidFill>
              </a:rPr>
              <a:t>из-за </a:t>
            </a:r>
            <a:r>
              <a:rPr lang="ru-RU" sz="1108" spc="-9" dirty="0" err="1">
                <a:solidFill>
                  <a:schemeClr val="accent1"/>
                </a:solidFill>
              </a:rPr>
              <a:t>рециклинга</a:t>
            </a:r>
            <a:r>
              <a:rPr lang="ru-RU" sz="1108" spc="-9" dirty="0">
                <a:solidFill>
                  <a:schemeClr val="accent1"/>
                </a:solidFill>
              </a:rPr>
              <a:t> порошковых материалов и газов (азот, аргон)</a:t>
            </a:r>
          </a:p>
        </p:txBody>
      </p:sp>
      <p:pic>
        <p:nvPicPr>
          <p:cNvPr id="32" name="Picture 42">
            <a:extLst>
              <a:ext uri="{FF2B5EF4-FFF2-40B4-BE49-F238E27FC236}">
                <a16:creationId xmlns="" xmlns:a16="http://schemas.microsoft.com/office/drawing/2014/main" id="{D73D072D-6B22-EA44-8B06-D0009A2C8C4C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585858">
                  <a:alpha val="11373"/>
                </a:srgbClr>
              </a:clrFrom>
              <a:clrTo>
                <a:srgbClr val="58585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2350" y="1801744"/>
            <a:ext cx="426827" cy="426827"/>
          </a:xfrm>
          <a:prstGeom prst="rect">
            <a:avLst/>
          </a:prstGeom>
        </p:spPr>
      </p:pic>
      <p:pic>
        <p:nvPicPr>
          <p:cNvPr id="33" name="Picture 43">
            <a:extLst>
              <a:ext uri="{FF2B5EF4-FFF2-40B4-BE49-F238E27FC236}">
                <a16:creationId xmlns="" xmlns:a16="http://schemas.microsoft.com/office/drawing/2014/main" id="{C5B2F42B-9D9F-0741-A378-D24C664FC2BD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585858">
                  <a:alpha val="11373"/>
                </a:srgbClr>
              </a:clrFrom>
              <a:clrTo>
                <a:srgbClr val="58585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2350" y="3184209"/>
            <a:ext cx="426827" cy="426827"/>
          </a:xfrm>
          <a:prstGeom prst="rect">
            <a:avLst/>
          </a:prstGeom>
        </p:spPr>
      </p:pic>
      <p:pic>
        <p:nvPicPr>
          <p:cNvPr id="34" name="Picture 47">
            <a:extLst>
              <a:ext uri="{FF2B5EF4-FFF2-40B4-BE49-F238E27FC236}">
                <a16:creationId xmlns="" xmlns:a16="http://schemas.microsoft.com/office/drawing/2014/main" id="{E4A48BD1-2E70-0244-8719-012459134B10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585858">
                  <a:alpha val="11373"/>
                </a:srgbClr>
              </a:clrFrom>
              <a:clrTo>
                <a:srgbClr val="58585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2350" y="4537838"/>
            <a:ext cx="426827" cy="426827"/>
          </a:xfrm>
          <a:prstGeom prst="rect">
            <a:avLst/>
          </a:prstGeom>
        </p:spPr>
      </p:pic>
      <p:sp>
        <p:nvSpPr>
          <p:cNvPr id="35" name="Заголовок 15">
            <a:extLst>
              <a:ext uri="{FF2B5EF4-FFF2-40B4-BE49-F238E27FC236}">
                <a16:creationId xmlns="" xmlns:a16="http://schemas.microsoft.com/office/drawing/2014/main" id="{9A1E9AA0-880C-064F-8BA2-2A5ED6CED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9637" y="265475"/>
            <a:ext cx="8267700" cy="828188"/>
          </a:xfrm>
        </p:spPr>
        <p:txBody>
          <a:bodyPr/>
          <a:lstStyle/>
          <a:p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Индустриальные эффекты аддитивных технологий для предприятия</a:t>
            </a:r>
          </a:p>
        </p:txBody>
      </p:sp>
    </p:spTree>
    <p:extLst>
      <p:ext uri="{BB962C8B-B14F-4D97-AF65-F5344CB8AC3E}">
        <p14:creationId xmlns:p14="http://schemas.microsoft.com/office/powerpoint/2010/main" val="1507039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7927615" y="5746018"/>
            <a:ext cx="1977949" cy="45719"/>
          </a:xfrm>
          <a:custGeom>
            <a:avLst/>
            <a:gdLst/>
            <a:ahLst/>
            <a:cxnLst/>
            <a:rect l="l" t="t" r="r" b="b"/>
            <a:pathLst>
              <a:path w="2743200" h="18414">
                <a:moveTo>
                  <a:pt x="0" y="18135"/>
                </a:moveTo>
                <a:lnTo>
                  <a:pt x="2743200" y="18135"/>
                </a:lnTo>
                <a:lnTo>
                  <a:pt x="2743200" y="0"/>
                </a:lnTo>
                <a:lnTo>
                  <a:pt x="0" y="0"/>
                </a:lnTo>
                <a:lnTo>
                  <a:pt x="0" y="181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6"/>
          <p:cNvSpPr/>
          <p:nvPr/>
        </p:nvSpPr>
        <p:spPr>
          <a:xfrm>
            <a:off x="4788100" y="5731412"/>
            <a:ext cx="1977949" cy="45719"/>
          </a:xfrm>
          <a:custGeom>
            <a:avLst/>
            <a:gdLst/>
            <a:ahLst/>
            <a:cxnLst/>
            <a:rect l="l" t="t" r="r" b="b"/>
            <a:pathLst>
              <a:path w="2743200" h="3810">
                <a:moveTo>
                  <a:pt x="0" y="3505"/>
                </a:moveTo>
                <a:lnTo>
                  <a:pt x="2743200" y="3505"/>
                </a:lnTo>
                <a:lnTo>
                  <a:pt x="2743200" y="0"/>
                </a:lnTo>
                <a:lnTo>
                  <a:pt x="0" y="0"/>
                </a:lnTo>
                <a:lnTo>
                  <a:pt x="0" y="35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8"/>
          <p:cNvSpPr/>
          <p:nvPr/>
        </p:nvSpPr>
        <p:spPr>
          <a:xfrm>
            <a:off x="1679831" y="5742576"/>
            <a:ext cx="1977949" cy="45719"/>
          </a:xfrm>
          <a:custGeom>
            <a:avLst/>
            <a:gdLst/>
            <a:ahLst/>
            <a:cxnLst/>
            <a:rect l="l" t="t" r="r" b="b"/>
            <a:pathLst>
              <a:path w="2743200" h="8254">
                <a:moveTo>
                  <a:pt x="0" y="8127"/>
                </a:moveTo>
                <a:lnTo>
                  <a:pt x="2743200" y="8127"/>
                </a:lnTo>
                <a:lnTo>
                  <a:pt x="2743200" y="0"/>
                </a:lnTo>
                <a:lnTo>
                  <a:pt x="0" y="0"/>
                </a:lnTo>
                <a:lnTo>
                  <a:pt x="0" y="81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0"/>
          <p:cNvSpPr/>
          <p:nvPr/>
        </p:nvSpPr>
        <p:spPr>
          <a:xfrm>
            <a:off x="1974742" y="2721232"/>
            <a:ext cx="1989793" cy="45719"/>
          </a:xfrm>
          <a:custGeom>
            <a:avLst/>
            <a:gdLst/>
            <a:ahLst/>
            <a:cxnLst/>
            <a:rect l="l" t="t" r="r" b="b"/>
            <a:pathLst>
              <a:path w="360044">
                <a:moveTo>
                  <a:pt x="0" y="0"/>
                </a:moveTo>
                <a:lnTo>
                  <a:pt x="359994" y="0"/>
                </a:lnTo>
              </a:path>
            </a:pathLst>
          </a:custGeom>
          <a:ln w="38100">
            <a:solidFill>
              <a:schemeClr val="tx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1"/>
          <p:cNvSpPr txBox="1"/>
          <p:nvPr/>
        </p:nvSpPr>
        <p:spPr>
          <a:xfrm>
            <a:off x="1620314" y="3017948"/>
            <a:ext cx="2654004" cy="1570105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lang="ru-RU" sz="1100" b="1" spc="-10" dirty="0">
                <a:solidFill>
                  <a:srgbClr val="002060"/>
                </a:solidFill>
                <a:latin typeface="Arial"/>
                <a:cs typeface="Arial"/>
              </a:rPr>
              <a:t>Задача №1</a:t>
            </a:r>
          </a:p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lang="ru-RU" sz="1100" b="1" spc="-10" dirty="0">
                <a:solidFill>
                  <a:srgbClr val="002060"/>
                </a:solidFill>
                <a:latin typeface="Arial"/>
                <a:cs typeface="Arial"/>
              </a:rPr>
              <a:t>Сложная геометрия и функциональная интеграция</a:t>
            </a:r>
          </a:p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lang="ru-RU" sz="1100" spc="-10" dirty="0" smtClean="0">
                <a:solidFill>
                  <a:srgbClr val="002060"/>
                </a:solidFill>
                <a:latin typeface="Arial"/>
                <a:cs typeface="Arial"/>
              </a:rPr>
              <a:t>Изделия сегодня должны </a:t>
            </a:r>
            <a:r>
              <a:rPr lang="ru-RU" sz="1100" spc="-10" dirty="0">
                <a:solidFill>
                  <a:srgbClr val="002060"/>
                </a:solidFill>
                <a:latin typeface="Arial"/>
                <a:cs typeface="Arial"/>
              </a:rPr>
              <a:t>выполнять все более сложные </a:t>
            </a:r>
            <a:r>
              <a:rPr lang="ru-RU" sz="1100" spc="-10" dirty="0" smtClean="0">
                <a:solidFill>
                  <a:srgbClr val="002060"/>
                </a:solidFill>
                <a:latin typeface="Arial"/>
                <a:cs typeface="Arial"/>
              </a:rPr>
              <a:t>функции</a:t>
            </a:r>
            <a:r>
              <a:rPr lang="ru-RU" sz="1100" spc="-10" dirty="0">
                <a:solidFill>
                  <a:srgbClr val="002060"/>
                </a:solidFill>
                <a:latin typeface="Arial"/>
                <a:cs typeface="Arial"/>
              </a:rPr>
              <a:t>, требующие тесной интеграции новых материалов, механических и электронных возможностей.</a:t>
            </a:r>
          </a:p>
        </p:txBody>
      </p:sp>
      <p:sp>
        <p:nvSpPr>
          <p:cNvPr id="9" name="object 14"/>
          <p:cNvSpPr txBox="1"/>
          <p:nvPr/>
        </p:nvSpPr>
        <p:spPr>
          <a:xfrm>
            <a:off x="7539755" y="3032265"/>
            <a:ext cx="2645016" cy="1493161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>
            <a:defPPr>
              <a:defRPr lang="ru-RU"/>
            </a:defPPr>
            <a:lvl1pPr marL="12700">
              <a:lnSpc>
                <a:spcPct val="100000"/>
              </a:lnSpc>
              <a:spcBef>
                <a:spcPts val="370"/>
              </a:spcBef>
              <a:defRPr sz="1200" b="1" spc="-10">
                <a:latin typeface="Arial"/>
                <a:cs typeface="Arial"/>
              </a:defRPr>
            </a:lvl1pPr>
          </a:lstStyle>
          <a:p>
            <a:r>
              <a:rPr lang="ru-RU" sz="1100" dirty="0">
                <a:solidFill>
                  <a:srgbClr val="002060"/>
                </a:solidFill>
              </a:rPr>
              <a:t>Задача №3</a:t>
            </a:r>
          </a:p>
          <a:p>
            <a:r>
              <a:rPr lang="ru-RU" sz="1100" dirty="0" smtClean="0">
                <a:solidFill>
                  <a:srgbClr val="002060"/>
                </a:solidFill>
              </a:rPr>
              <a:t>Высокое </a:t>
            </a:r>
            <a:r>
              <a:rPr lang="ru-RU" sz="1100" dirty="0">
                <a:solidFill>
                  <a:srgbClr val="002060"/>
                </a:solidFill>
              </a:rPr>
              <a:t>качество + высоко дифференцированное производство</a:t>
            </a:r>
          </a:p>
          <a:p>
            <a:pPr lvl="0"/>
            <a:r>
              <a:rPr lang="ru-RU" sz="1100" b="0" dirty="0">
                <a:solidFill>
                  <a:srgbClr val="002060"/>
                </a:solidFill>
              </a:rPr>
              <a:t>В настоящее время производственные потребности основываются на переменном краткосрочном планировании производства с высокими требованиями к настройке</a:t>
            </a:r>
            <a:r>
              <a:rPr lang="ru-RU" sz="1100" b="0" dirty="0" smtClean="0">
                <a:solidFill>
                  <a:srgbClr val="002060"/>
                </a:solidFill>
              </a:rPr>
              <a:t>.</a:t>
            </a:r>
            <a:endParaRPr lang="ru-RU" sz="1100" b="0" dirty="0">
              <a:solidFill>
                <a:srgbClr val="002060"/>
              </a:solidFill>
            </a:endParaRPr>
          </a:p>
        </p:txBody>
      </p:sp>
      <p:sp>
        <p:nvSpPr>
          <p:cNvPr id="10" name="object 15"/>
          <p:cNvSpPr txBox="1"/>
          <p:nvPr/>
        </p:nvSpPr>
        <p:spPr>
          <a:xfrm>
            <a:off x="1679830" y="5233776"/>
            <a:ext cx="2676787" cy="888705"/>
          </a:xfrm>
          <a:prstGeom prst="rect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41910" rIns="0" bIns="0" rtlCol="0">
            <a:spAutoFit/>
          </a:bodyPr>
          <a:lstStyle/>
          <a:p>
            <a:pPr marL="163830" marR="196215">
              <a:lnSpc>
                <a:spcPct val="100000"/>
              </a:lnSpc>
              <a:spcBef>
                <a:spcPts val="330"/>
              </a:spcBef>
            </a:pPr>
            <a:r>
              <a:rPr lang="ru-RU" sz="1100" dirty="0" smtClean="0">
                <a:solidFill>
                  <a:srgbClr val="002060"/>
                </a:solidFill>
                <a:latin typeface="Arial"/>
                <a:cs typeface="Arial"/>
              </a:rPr>
              <a:t>для </a:t>
            </a:r>
            <a:r>
              <a:rPr lang="ru-RU" sz="1100" dirty="0">
                <a:solidFill>
                  <a:srgbClr val="002060"/>
                </a:solidFill>
                <a:latin typeface="Arial"/>
                <a:cs typeface="Arial"/>
              </a:rPr>
              <a:t>разработки интегрированных систем требуются новые технологии производства, выходящие за </a:t>
            </a:r>
            <a:r>
              <a:rPr lang="ru-RU" sz="1100" dirty="0" smtClean="0">
                <a:solidFill>
                  <a:srgbClr val="002060"/>
                </a:solidFill>
                <a:latin typeface="Arial"/>
                <a:cs typeface="Arial"/>
              </a:rPr>
              <a:t>рамки традиционных возможностей</a:t>
            </a:r>
            <a:endParaRPr lang="ru-RU" sz="110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11" name="object 16"/>
          <p:cNvSpPr txBox="1"/>
          <p:nvPr/>
        </p:nvSpPr>
        <p:spPr>
          <a:xfrm>
            <a:off x="4459387" y="5221980"/>
            <a:ext cx="2803817" cy="1065035"/>
          </a:xfrm>
          <a:prstGeom prst="rect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48895" rIns="0" bIns="0" rtlCol="0">
            <a:spAutoFit/>
          </a:bodyPr>
          <a:lstStyle/>
          <a:p>
            <a:pPr marL="144780" marR="115570">
              <a:lnSpc>
                <a:spcPct val="100000"/>
              </a:lnSpc>
              <a:spcBef>
                <a:spcPts val="385"/>
              </a:spcBef>
            </a:pPr>
            <a:r>
              <a:rPr lang="ru-RU" sz="1100" dirty="0" smtClean="0">
                <a:solidFill>
                  <a:srgbClr val="002060"/>
                </a:solidFill>
                <a:latin typeface="Arial"/>
                <a:cs typeface="Arial"/>
              </a:rPr>
              <a:t>обеспечение </a:t>
            </a:r>
            <a:r>
              <a:rPr lang="ru-RU" sz="1100" dirty="0">
                <a:solidFill>
                  <a:srgbClr val="002060"/>
                </a:solidFill>
                <a:latin typeface="Arial"/>
                <a:cs typeface="Arial"/>
              </a:rPr>
              <a:t>максимальной производительности с минимальными затратами материалов в основном ограничено возможностями инструментария и производственного процесса</a:t>
            </a:r>
            <a:r>
              <a:rPr lang="ru-RU" sz="1100" dirty="0" smtClean="0">
                <a:solidFill>
                  <a:srgbClr val="002060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12" name="object 17"/>
          <p:cNvSpPr txBox="1"/>
          <p:nvPr/>
        </p:nvSpPr>
        <p:spPr>
          <a:xfrm>
            <a:off x="4563353" y="3002482"/>
            <a:ext cx="2745592" cy="2000992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lang="ru-RU" sz="1100" b="1" spc="-10" dirty="0" smtClean="0">
                <a:solidFill>
                  <a:srgbClr val="002060"/>
                </a:solidFill>
                <a:latin typeface="Arial"/>
                <a:cs typeface="Arial"/>
              </a:rPr>
              <a:t>Задача №2</a:t>
            </a:r>
          </a:p>
          <a:p>
            <a:pPr marL="12700">
              <a:spcBef>
                <a:spcPts val="370"/>
              </a:spcBef>
            </a:pPr>
            <a:r>
              <a:rPr lang="ru-RU" sz="1100" b="1" spc="-10" dirty="0">
                <a:solidFill>
                  <a:srgbClr val="002060"/>
                </a:solidFill>
                <a:latin typeface="Arial"/>
                <a:cs typeface="Arial"/>
              </a:rPr>
              <a:t>Бережливое производство</a:t>
            </a:r>
          </a:p>
          <a:p>
            <a:endParaRPr lang="ru-RU" sz="1100" dirty="0">
              <a:solidFill>
                <a:srgbClr val="002060"/>
              </a:solidFill>
            </a:endParaRPr>
          </a:p>
          <a:p>
            <a:r>
              <a:rPr lang="ru-RU" sz="1100" spc="-10" dirty="0">
                <a:solidFill>
                  <a:srgbClr val="002060"/>
                </a:solidFill>
                <a:latin typeface="Arial"/>
                <a:cs typeface="Arial"/>
              </a:rPr>
              <a:t>Оптимизация веса и производительности в конкурентных рамках. Оптимизированные по весу конструкции со сбалансированным распределением напряжения повышают </a:t>
            </a:r>
            <a:r>
              <a:rPr lang="ru-RU" sz="1100" spc="-10" dirty="0" err="1">
                <a:solidFill>
                  <a:srgbClr val="002060"/>
                </a:solidFill>
                <a:latin typeface="Arial"/>
                <a:cs typeface="Arial"/>
              </a:rPr>
              <a:t>энергоэффективность</a:t>
            </a:r>
            <a:r>
              <a:rPr lang="ru-RU" sz="1100" spc="-10" dirty="0">
                <a:solidFill>
                  <a:srgbClr val="002060"/>
                </a:solidFill>
                <a:latin typeface="Arial"/>
                <a:cs typeface="Arial"/>
              </a:rPr>
              <a:t> и производительность.</a:t>
            </a: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endParaRPr lang="ru-RU" sz="1100" spc="-1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13" name="object 18"/>
          <p:cNvSpPr txBox="1"/>
          <p:nvPr/>
        </p:nvSpPr>
        <p:spPr>
          <a:xfrm>
            <a:off x="7405063" y="5221980"/>
            <a:ext cx="2808311" cy="888705"/>
          </a:xfrm>
          <a:prstGeom prst="rect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41910" rIns="0" bIns="0" rtlCol="0">
            <a:spAutoFit/>
          </a:bodyPr>
          <a:lstStyle>
            <a:defPPr>
              <a:defRPr lang="ru-RU"/>
            </a:defPPr>
            <a:lvl1pPr marL="163830" marR="196215">
              <a:lnSpc>
                <a:spcPct val="100000"/>
              </a:lnSpc>
              <a:spcBef>
                <a:spcPts val="330"/>
              </a:spcBef>
              <a:defRPr sz="1100" b="1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r>
              <a:rPr lang="ru-RU" b="0" dirty="0" smtClean="0">
                <a:solidFill>
                  <a:srgbClr val="002060"/>
                </a:solidFill>
              </a:rPr>
              <a:t>методы </a:t>
            </a:r>
            <a:r>
              <a:rPr lang="ru-RU" b="0" dirty="0">
                <a:solidFill>
                  <a:srgbClr val="002060"/>
                </a:solidFill>
              </a:rPr>
              <a:t>массового производства имеют недостатки в эффективности, чтобы обеспечить выполнение этих новых производственных </a:t>
            </a:r>
            <a:r>
              <a:rPr lang="ru-RU" b="0" dirty="0" smtClean="0">
                <a:solidFill>
                  <a:srgbClr val="002060"/>
                </a:solidFill>
              </a:rPr>
              <a:t>требований</a:t>
            </a:r>
            <a:endParaRPr lang="ru-RU" b="0" dirty="0">
              <a:solidFill>
                <a:srgbClr val="002060"/>
              </a:solidFill>
            </a:endParaRPr>
          </a:p>
        </p:txBody>
      </p:sp>
      <p:pic>
        <p:nvPicPr>
          <p:cNvPr id="1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9755" y="1125139"/>
            <a:ext cx="2538929" cy="1467732"/>
          </a:xfrm>
          <a:prstGeom prst="rect">
            <a:avLst/>
          </a:prstGeom>
        </p:spPr>
      </p:pic>
      <p:pic>
        <p:nvPicPr>
          <p:cNvPr id="15" name="Picture 30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4960" y="1078607"/>
            <a:ext cx="2609358" cy="1499651"/>
          </a:xfrm>
          <a:prstGeom prst="rect">
            <a:avLst/>
          </a:prstGeom>
        </p:spPr>
      </p:pic>
      <p:pic>
        <p:nvPicPr>
          <p:cNvPr id="16" name="Picture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5128" y="1127251"/>
            <a:ext cx="2803817" cy="1459021"/>
          </a:xfrm>
          <a:prstGeom prst="rect">
            <a:avLst/>
          </a:prstGeom>
        </p:spPr>
      </p:pic>
      <p:sp>
        <p:nvSpPr>
          <p:cNvPr id="17" name="object 10"/>
          <p:cNvSpPr/>
          <p:nvPr/>
        </p:nvSpPr>
        <p:spPr>
          <a:xfrm>
            <a:off x="5004690" y="2738257"/>
            <a:ext cx="1982292" cy="45719"/>
          </a:xfrm>
          <a:custGeom>
            <a:avLst/>
            <a:gdLst/>
            <a:ahLst/>
            <a:cxnLst/>
            <a:rect l="l" t="t" r="r" b="b"/>
            <a:pathLst>
              <a:path w="360044">
                <a:moveTo>
                  <a:pt x="0" y="0"/>
                </a:moveTo>
                <a:lnTo>
                  <a:pt x="359994" y="0"/>
                </a:lnTo>
              </a:path>
            </a:pathLst>
          </a:custGeom>
          <a:ln w="38100">
            <a:solidFill>
              <a:schemeClr val="tx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0"/>
          <p:cNvSpPr/>
          <p:nvPr/>
        </p:nvSpPr>
        <p:spPr>
          <a:xfrm>
            <a:off x="7840996" y="2738256"/>
            <a:ext cx="1982292" cy="45719"/>
          </a:xfrm>
          <a:custGeom>
            <a:avLst/>
            <a:gdLst/>
            <a:ahLst/>
            <a:cxnLst/>
            <a:rect l="l" t="t" r="r" b="b"/>
            <a:pathLst>
              <a:path w="360044">
                <a:moveTo>
                  <a:pt x="0" y="0"/>
                </a:moveTo>
                <a:lnTo>
                  <a:pt x="359994" y="0"/>
                </a:lnTo>
              </a:path>
            </a:pathLst>
          </a:custGeom>
          <a:ln w="38100">
            <a:solidFill>
              <a:schemeClr val="tx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5"/>
          <p:cNvSpPr txBox="1"/>
          <p:nvPr/>
        </p:nvSpPr>
        <p:spPr>
          <a:xfrm>
            <a:off x="1620314" y="4883427"/>
            <a:ext cx="8564456" cy="211596"/>
          </a:xfrm>
          <a:prstGeom prst="rect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41910" rIns="0" bIns="0" rtlCol="0">
            <a:spAutoFit/>
          </a:bodyPr>
          <a:lstStyle/>
          <a:p>
            <a:pPr marL="163830" marR="196215" algn="ctr">
              <a:lnSpc>
                <a:spcPct val="100000"/>
              </a:lnSpc>
              <a:spcBef>
                <a:spcPts val="330"/>
              </a:spcBef>
            </a:pPr>
            <a:r>
              <a:rPr lang="ru-RU" sz="1100" b="1" dirty="0" smtClean="0">
                <a:solidFill>
                  <a:srgbClr val="002060"/>
                </a:solidFill>
                <a:latin typeface="Arial"/>
                <a:cs typeface="Arial"/>
              </a:rPr>
              <a:t>БАРЬЕРЫ ТРАДИЦИОННОГО ПРОИЗВОДСТВА</a:t>
            </a:r>
            <a:endParaRPr lang="ru-RU" sz="110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657780" y="156846"/>
            <a:ext cx="10938890" cy="76977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Комплексное решение для производства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160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89066" y="194478"/>
            <a:ext cx="8503220" cy="962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ПРИМЕНЕНИЕ АТ В АВИАКОСМИЧЕСКОЙ ПРОМЫШЛЕННОСТИ</a:t>
            </a:r>
            <a:br>
              <a:rPr lang="ru-RU" sz="1600" b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</a:br>
            <a:r>
              <a:rPr lang="ru-RU" sz="1600" b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возможность снизить стоимость типовых деталей на 35-85% 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ea typeface="Rosatom Light" pitchFamily="34" charset="-52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812903"/>
              </p:ext>
            </p:extLst>
          </p:nvPr>
        </p:nvGraphicFramePr>
        <p:xfrm>
          <a:off x="1619142" y="1434909"/>
          <a:ext cx="2106234" cy="3457069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10141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921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71205">
                <a:tc>
                  <a:txBody>
                    <a:bodyPr/>
                    <a:lstStyle/>
                    <a:p>
                      <a:pPr algn="ctr"/>
                      <a:r>
                        <a:rPr lang="ru-RU" sz="900" b="1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Изделие</a:t>
                      </a:r>
                      <a:endParaRPr lang="ru-RU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Стоимость* изделия,</a:t>
                      </a:r>
                      <a:r>
                        <a:rPr lang="ru-RU" sz="900" b="1" kern="12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</a:t>
                      </a:r>
                      <a:r>
                        <a:rPr lang="ru-RU" sz="900" b="1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руб.</a:t>
                      </a:r>
                    </a:p>
                    <a:p>
                      <a:pPr algn="ctr"/>
                      <a:r>
                        <a:rPr lang="ru-RU" sz="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Серия/Опытная</a:t>
                      </a:r>
                      <a:endParaRPr lang="ru-RU" sz="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52929"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 Диффузор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814 940</a:t>
                      </a:r>
                    </a:p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3 259 760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ВУ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655 480</a:t>
                      </a:r>
                    </a:p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1 310 960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Жаровая труба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452 760</a:t>
                      </a:r>
                    </a:p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1 358 280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927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СА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434 700</a:t>
                      </a:r>
                    </a:p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1 738</a:t>
                      </a:r>
                      <a:r>
                        <a:rPr lang="ru-RU" sz="1100" kern="1200" baseline="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800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095934"/>
              </p:ext>
            </p:extLst>
          </p:nvPr>
        </p:nvGraphicFramePr>
        <p:xfrm>
          <a:off x="7336916" y="1404542"/>
          <a:ext cx="2902400" cy="3429383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113661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263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3947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254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Стоимость изделия, руб.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Серия/Опытная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Трудоемкость, часов</a:t>
                      </a:r>
                      <a:endParaRPr lang="ru-RU" sz="9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Экономический эффект*, руб.</a:t>
                      </a:r>
                    </a:p>
                    <a:p>
                      <a:pPr algn="ctr"/>
                      <a:r>
                        <a:rPr lang="ru-RU" sz="9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в объеме серии 100 изделий</a:t>
                      </a:r>
                      <a:endParaRPr lang="ru-RU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768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396</a:t>
                      </a:r>
                      <a:r>
                        <a:rPr lang="ru-RU" sz="1100" kern="1200" baseline="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 000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489 000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60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41 894 000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157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325</a:t>
                      </a:r>
                      <a:r>
                        <a:rPr lang="ru-RU" sz="1100" kern="1200" baseline="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 800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400 000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54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32 968 000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2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baseline="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189 560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264 000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38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26 320 000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626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baseline="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283 510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340 400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18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 smtClean="0">
                          <a:solidFill>
                            <a:srgbClr val="414142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13 200 000</a:t>
                      </a:r>
                      <a:endParaRPr lang="ru-RU" sz="1100" kern="1200" dirty="0">
                        <a:solidFill>
                          <a:srgbClr val="414142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7359506" y="1037857"/>
            <a:ext cx="2955493" cy="310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698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396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094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792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12696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Аддитивное производство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4740971" y="2307940"/>
            <a:ext cx="2340260" cy="279096"/>
          </a:xfrm>
          <a:prstGeom prst="rightArrow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1402" tIns="45701" rIns="91402" bIns="45701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4740971" y="2994307"/>
            <a:ext cx="2340260" cy="279096"/>
          </a:xfrm>
          <a:prstGeom prst="right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1402" tIns="45701" rIns="91402" bIns="45701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740971" y="3618104"/>
            <a:ext cx="2340260" cy="279096"/>
          </a:xfrm>
          <a:prstGeom prst="rightArrow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1402" tIns="45701" rIns="91402" bIns="45701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743085" y="4387962"/>
            <a:ext cx="2340260" cy="279096"/>
          </a:xfrm>
          <a:prstGeom prst="right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1402" tIns="45701" rIns="91402" bIns="45701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4623958" y="2063539"/>
            <a:ext cx="2574286" cy="31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698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396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094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792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12696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3274"/>
                </a:solidFill>
              </a:rPr>
              <a:t>+ 418 940</a:t>
            </a:r>
          </a:p>
          <a:p>
            <a:pPr marL="12696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3274"/>
                </a:solidFill>
              </a:rPr>
              <a:t>+ 2 770 760 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1" t="13355" b="12722"/>
          <a:stretch/>
        </p:blipFill>
        <p:spPr bwMode="auto">
          <a:xfrm>
            <a:off x="3821749" y="1988285"/>
            <a:ext cx="656189" cy="686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1" t="2563" r="14674" b="10311"/>
          <a:stretch/>
        </p:blipFill>
        <p:spPr bwMode="auto">
          <a:xfrm rot="5400000">
            <a:off x="3800382" y="2768921"/>
            <a:ext cx="660656" cy="617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4701968" y="2731051"/>
            <a:ext cx="2574286" cy="31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698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396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094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792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12696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3274"/>
                </a:solidFill>
              </a:rPr>
              <a:t>+ 329 680</a:t>
            </a:r>
          </a:p>
          <a:p>
            <a:pPr marL="12696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3274"/>
                </a:solidFill>
              </a:rPr>
              <a:t>+ 910 960 </a:t>
            </a: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143" y="3467157"/>
            <a:ext cx="657203" cy="619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4623958" y="3347765"/>
            <a:ext cx="2574286" cy="31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698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396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094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792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12696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3274"/>
                </a:solidFill>
              </a:rPr>
              <a:t>+ 263 200</a:t>
            </a:r>
          </a:p>
          <a:p>
            <a:pPr marL="12696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3274"/>
                </a:solidFill>
              </a:rPr>
              <a:t>+ 1 094 280 </a:t>
            </a: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4" b="6230"/>
          <a:stretch/>
        </p:blipFill>
        <p:spPr bwMode="auto">
          <a:xfrm>
            <a:off x="3789195" y="4145824"/>
            <a:ext cx="688743" cy="748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4684625" y="4122434"/>
            <a:ext cx="2574286" cy="31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698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396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094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792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12696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3274"/>
                </a:solidFill>
              </a:rPr>
              <a:t>+ 151 190</a:t>
            </a:r>
          </a:p>
          <a:p>
            <a:pPr marL="12696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3274"/>
                </a:solidFill>
              </a:rPr>
              <a:t>+ 1 398 400 </a:t>
            </a:r>
          </a:p>
        </p:txBody>
      </p:sp>
      <p:pic>
        <p:nvPicPr>
          <p:cNvPr id="20" name="Рисунок 19" descr="Изображение выглядит как внутренний, электроника&#10;&#10;&#10;&#10;Описание создано автоматически">
            <a:extLst>
              <a:ext uri="{FF2B5EF4-FFF2-40B4-BE49-F238E27FC236}">
                <a16:creationId xmlns="" xmlns:a16="http://schemas.microsoft.com/office/drawing/2014/main" id="{223BD36A-9EB3-3746-BAF5-C0110D7B0A8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6" t="20680" r="26002" b="19252"/>
          <a:stretch/>
        </p:blipFill>
        <p:spPr>
          <a:xfrm>
            <a:off x="4734871" y="4950644"/>
            <a:ext cx="2607188" cy="1398097"/>
          </a:xfrm>
          <a:prstGeom prst="rect">
            <a:avLst/>
          </a:prstGeom>
        </p:spPr>
      </p:pic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1609898" y="5170136"/>
            <a:ext cx="2953398" cy="508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698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396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094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792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12696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Предпосылки к повышению себестоимости </a:t>
            </a:r>
            <a:r>
              <a:rPr lang="ru-RU" sz="11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продукции – существенная зависимость </a:t>
            </a:r>
            <a:r>
              <a:rPr lang="ru-RU" sz="11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от объемов производства: </a:t>
            </a:r>
          </a:p>
        </p:txBody>
      </p:sp>
      <p:sp>
        <p:nvSpPr>
          <p:cNvPr id="22" name="Заголовок 1"/>
          <p:cNvSpPr txBox="1">
            <a:spLocks/>
          </p:cNvSpPr>
          <p:nvPr/>
        </p:nvSpPr>
        <p:spPr bwMode="auto">
          <a:xfrm>
            <a:off x="7375332" y="5113054"/>
            <a:ext cx="2863983" cy="720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698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396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094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792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12696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Практически </a:t>
            </a:r>
            <a:r>
              <a:rPr lang="ru-RU" sz="11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отсутствует зависимость стоимости от объемов </a:t>
            </a:r>
            <a:r>
              <a:rPr lang="ru-RU" sz="11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производства. Затраты </a:t>
            </a:r>
            <a:r>
              <a:rPr lang="ru-RU" sz="11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 отработку технологии для новых материалов сопоставимы с традиционными технологиями </a:t>
            </a:r>
          </a:p>
        </p:txBody>
      </p:sp>
      <p:sp>
        <p:nvSpPr>
          <p:cNvPr id="23" name="Заголовок 1"/>
          <p:cNvSpPr txBox="1">
            <a:spLocks/>
          </p:cNvSpPr>
          <p:nvPr/>
        </p:nvSpPr>
        <p:spPr bwMode="auto">
          <a:xfrm>
            <a:off x="1609903" y="5704439"/>
            <a:ext cx="3051581" cy="560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698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396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094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792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12696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1">
                    <a:lumMod val="75000"/>
                  </a:schemeClr>
                </a:solidFill>
              </a:rPr>
              <a:t>Внедрение АТ снижает себестоимость ОПЫТНОГО изделия на 40-50%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63296" y="1043509"/>
            <a:ext cx="2634953" cy="3775774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01" rIns="91402" bIns="45701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noFill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4621807" y="1154363"/>
            <a:ext cx="2517939" cy="712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698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396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094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792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12696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3274"/>
                </a:solidFill>
              </a:rPr>
              <a:t>Экономический эффект для опытной и серийной детали, типовой для аэрокосмической индустрии</a:t>
            </a:r>
          </a:p>
        </p:txBody>
      </p:sp>
      <p:sp>
        <p:nvSpPr>
          <p:cNvPr id="26" name="Заголовок 1"/>
          <p:cNvSpPr txBox="1">
            <a:spLocks/>
          </p:cNvSpPr>
          <p:nvPr/>
        </p:nvSpPr>
        <p:spPr bwMode="auto">
          <a:xfrm>
            <a:off x="7311461" y="5833473"/>
            <a:ext cx="3051581" cy="560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698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396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094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7921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12696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Суммарный экономический эффект, более 100, млн. руб.</a:t>
            </a:r>
          </a:p>
        </p:txBody>
      </p:sp>
    </p:spTree>
    <p:extLst>
      <p:ext uri="{BB962C8B-B14F-4D97-AF65-F5344CB8AC3E}">
        <p14:creationId xmlns:p14="http://schemas.microsoft.com/office/powerpoint/2010/main" val="189797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608" y="320817"/>
            <a:ext cx="7631723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206" tIns="43604" rIns="87206" bIns="43604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2730" fontAlgn="base">
              <a:spcAft>
                <a:spcPct val="0"/>
              </a:spcAft>
              <a:tabLst>
                <a:tab pos="364125" algn="l"/>
              </a:tabLst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ПРЕИМУЩЕСТВА АТ В РЕВЕРС-ИНЖИНИРИНГЕ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ea typeface="Rosatom Light" pitchFamily="34" charset="-52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020189" y="875314"/>
            <a:ext cx="8730349" cy="2033145"/>
          </a:xfrm>
          <a:prstGeom prst="rect">
            <a:avLst/>
          </a:prstGeom>
        </p:spPr>
        <p:txBody>
          <a:bodyPr lIns="93240" tIns="46621" rIns="93240" bIns="46621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Как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это работает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. Принципиальную схему обратного проектирования с использованием 3D-сканера можно изобразить следующим образом: 3D-сканирование физического образца, перевод полученного облака точек в полигональную 3D-модель, обработка модели в специальном программном обеспечении для перевода в САПР-формат.</a:t>
            </a:r>
          </a:p>
          <a:p>
            <a:pPr algn="just"/>
            <a:endParaRPr lang="ru-RU" sz="1400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На основе полученной CAD-модели создаются инструменты, для серийного производства готового изделия. При необходимости, в полученную модель вносятся изменения и доработки. Рассмотрим этот процесс на примере реверс-инжиниринга корпуса промышленного вентилятора.</a:t>
            </a:r>
          </a:p>
          <a:p>
            <a:pPr algn="just"/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24" name="Схема 23">
            <a:extLst>
              <a:ext uri="{FF2B5EF4-FFF2-40B4-BE49-F238E27FC236}">
                <a16:creationId xmlns:a16="http://schemas.microsoft.com/office/drawing/2014/main" xmlns="" id="{CCADCCB3-E16A-4DA8-9ED8-1828EC7075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1091291"/>
              </p:ext>
            </p:extLst>
          </p:nvPr>
        </p:nvGraphicFramePr>
        <p:xfrm>
          <a:off x="1759370" y="3151644"/>
          <a:ext cx="8840366" cy="3157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43B11C04-9828-408A-9D6D-3DE92D02CDE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003" b="98799" l="9901" r="92629">
                        <a14:foregroundMark x1="39274" y1="72372" x2="39274" y2="72372"/>
                        <a14:foregroundMark x1="24092" y1="70871" x2="24092" y2="70871"/>
                        <a14:foregroundMark x1="17712" y1="57207" x2="17712" y2="57207"/>
                        <a14:foregroundMark x1="25413" y1="26877" x2="25413" y2="26877"/>
                        <a14:foregroundMark x1="23432" y1="26877" x2="23432" y2="26877"/>
                        <a14:foregroundMark x1="33223" y1="18619" x2="33223" y2="18619"/>
                        <a14:foregroundMark x1="34103" y1="18318" x2="34103" y2="18318"/>
                        <a14:foregroundMark x1="31133" y1="16667" x2="31133" y2="16667"/>
                        <a14:foregroundMark x1="85809" y1="45345" x2="85809" y2="45345"/>
                        <a14:foregroundMark x1="85809" y1="62913" x2="85809" y2="62913"/>
                        <a14:foregroundMark x1="85699" y1="61862" x2="85699" y2="61862"/>
                        <a14:foregroundMark x1="73267" y1="81532" x2="73267" y2="815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370" y="2655990"/>
            <a:ext cx="1373170" cy="1041702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6C2E9AF8-BD62-47E8-9404-23E6C49D2F4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582" y="4469307"/>
            <a:ext cx="1445892" cy="1133008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871361D7-3AD5-4AC1-AADE-750BF290558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6161" b="92299" l="8035" r="923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330" y="2672783"/>
            <a:ext cx="1660470" cy="1008116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xmlns="" id="{1B2EAD2E-C616-4CA8-AE61-915FB3818A1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955" y="2741431"/>
            <a:ext cx="1219638" cy="814906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895A281C-E045-45A8-8998-1B58660959B1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4" t="1420" r="12943" b="18528"/>
          <a:stretch/>
        </p:blipFill>
        <p:spPr>
          <a:xfrm>
            <a:off x="9067033" y="2742252"/>
            <a:ext cx="1367010" cy="818783"/>
          </a:xfrm>
          <a:prstGeom prst="rect">
            <a:avLst/>
          </a:prstGeom>
        </p:spPr>
      </p:pic>
      <p:grpSp>
        <p:nvGrpSpPr>
          <p:cNvPr id="30" name="Группа 29">
            <a:extLst>
              <a:ext uri="{FF2B5EF4-FFF2-40B4-BE49-F238E27FC236}">
                <a16:creationId xmlns:a16="http://schemas.microsoft.com/office/drawing/2014/main" xmlns="" id="{182669AC-10FF-4DF7-A374-A8C854026411}"/>
              </a:ext>
            </a:extLst>
          </p:cNvPr>
          <p:cNvGrpSpPr/>
          <p:nvPr/>
        </p:nvGrpSpPr>
        <p:grpSpPr>
          <a:xfrm>
            <a:off x="5051841" y="4667553"/>
            <a:ext cx="1149616" cy="521106"/>
            <a:chOff x="7069986" y="1421955"/>
            <a:chExt cx="1684230" cy="101053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1" name="Скругленный прямоугольник 30">
              <a:extLst>
                <a:ext uri="{FF2B5EF4-FFF2-40B4-BE49-F238E27FC236}">
                  <a16:creationId xmlns:a16="http://schemas.microsoft.com/office/drawing/2014/main" xmlns="" id="{EE9FEE23-F1E4-4460-A4EA-F0FF06F9A41B}"/>
                </a:ext>
              </a:extLst>
            </p:cNvPr>
            <p:cNvSpPr/>
            <p:nvPr/>
          </p:nvSpPr>
          <p:spPr>
            <a:xfrm>
              <a:off x="7069986" y="1421955"/>
              <a:ext cx="1684230" cy="1010538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defTabSz="914400"/>
              <a:endParaRPr lang="ru-RU" sz="110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2" name="Скругленный прямоугольник 4">
              <a:extLst>
                <a:ext uri="{FF2B5EF4-FFF2-40B4-BE49-F238E27FC236}">
                  <a16:creationId xmlns:a16="http://schemas.microsoft.com/office/drawing/2014/main" xmlns="" id="{8441ABBD-D91D-48FA-9637-4AC4F9557B7D}"/>
                </a:ext>
              </a:extLst>
            </p:cNvPr>
            <p:cNvSpPr/>
            <p:nvPr/>
          </p:nvSpPr>
          <p:spPr>
            <a:xfrm>
              <a:off x="7108799" y="1451553"/>
              <a:ext cx="1625034" cy="95134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4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050" dirty="0">
                  <a:solidFill>
                    <a:schemeClr val="accent1">
                      <a:lumMod val="75000"/>
                    </a:schemeClr>
                  </a:solidFill>
                  <a:latin typeface="Myriad Pro" panose="020B0503030403020204" pitchFamily="34" charset="0"/>
                </a:rPr>
                <a:t>Экспорт в </a:t>
              </a:r>
              <a:r>
                <a:rPr lang="en-US" sz="1050" dirty="0">
                  <a:solidFill>
                    <a:schemeClr val="accent1">
                      <a:lumMod val="75000"/>
                    </a:schemeClr>
                  </a:solidFill>
                  <a:latin typeface="Myriad Pro" panose="020B0503030403020204" pitchFamily="34" charset="0"/>
                </a:rPr>
                <a:t>CAM </a:t>
              </a:r>
              <a:r>
                <a:rPr lang="ru-RU" sz="1050" dirty="0">
                  <a:solidFill>
                    <a:schemeClr val="accent1">
                      <a:lumMod val="75000"/>
                    </a:schemeClr>
                  </a:solidFill>
                  <a:latin typeface="Myriad Pro" panose="020B0503030403020204" pitchFamily="34" charset="0"/>
                </a:rPr>
                <a:t>систему</a:t>
              </a:r>
            </a:p>
          </p:txBody>
        </p:sp>
      </p:grp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xmlns="" id="{07287299-C256-465F-9FB9-042ECD9C7246}"/>
              </a:ext>
            </a:extLst>
          </p:cNvPr>
          <p:cNvGrpSpPr/>
          <p:nvPr/>
        </p:nvGrpSpPr>
        <p:grpSpPr>
          <a:xfrm>
            <a:off x="7148946" y="4652290"/>
            <a:ext cx="1230390" cy="521106"/>
            <a:chOff x="7079201" y="1421955"/>
            <a:chExt cx="1684230" cy="101053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4" name="Скругленный прямоугольник 33">
              <a:extLst>
                <a:ext uri="{FF2B5EF4-FFF2-40B4-BE49-F238E27FC236}">
                  <a16:creationId xmlns:a16="http://schemas.microsoft.com/office/drawing/2014/main" xmlns="" id="{E97DD565-ED77-4F8A-A490-B7AAFF46666D}"/>
                </a:ext>
              </a:extLst>
            </p:cNvPr>
            <p:cNvSpPr/>
            <p:nvPr/>
          </p:nvSpPr>
          <p:spPr>
            <a:xfrm>
              <a:off x="7079201" y="1421955"/>
              <a:ext cx="1684230" cy="1010538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 anchorCtr="1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100" dirty="0">
                  <a:solidFill>
                    <a:schemeClr val="accent1">
                      <a:lumMod val="75000"/>
                    </a:schemeClr>
                  </a:solidFill>
                  <a:latin typeface="Myriad Pro" panose="020B0503030403020204" pitchFamily="34" charset="0"/>
                </a:rPr>
                <a:t>Производство (Станок с ЧПУ) </a:t>
              </a:r>
            </a:p>
          </p:txBody>
        </p:sp>
        <p:sp>
          <p:nvSpPr>
            <p:cNvPr id="35" name="Скругленный прямоугольник 4">
              <a:extLst>
                <a:ext uri="{FF2B5EF4-FFF2-40B4-BE49-F238E27FC236}">
                  <a16:creationId xmlns:a16="http://schemas.microsoft.com/office/drawing/2014/main" xmlns="" id="{03F591EB-7423-4347-891B-9BB5BF17A702}"/>
                </a:ext>
              </a:extLst>
            </p:cNvPr>
            <p:cNvSpPr/>
            <p:nvPr/>
          </p:nvSpPr>
          <p:spPr>
            <a:xfrm>
              <a:off x="7108799" y="1451553"/>
              <a:ext cx="1625034" cy="951342"/>
            </a:xfrm>
            <a:prstGeom prst="rect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400">
                <a:lnSpc>
                  <a:spcPct val="90000"/>
                </a:lnSpc>
                <a:spcAft>
                  <a:spcPct val="35000"/>
                </a:spcAft>
              </a:pPr>
              <a:endParaRPr lang="ru-RU" sz="1000" dirty="0">
                <a:solidFill>
                  <a:schemeClr val="accent1">
                    <a:lumMod val="75000"/>
                  </a:schemeClr>
                </a:solidFill>
                <a:latin typeface="Myriad Pro" panose="020B0503030403020204" pitchFamily="34" charset="0"/>
              </a:endParaRPr>
            </a:p>
          </p:txBody>
        </p:sp>
      </p:grpSp>
      <p:sp>
        <p:nvSpPr>
          <p:cNvPr id="36" name="Стрелка углом вверх 35">
            <a:extLst>
              <a:ext uri="{FF2B5EF4-FFF2-40B4-BE49-F238E27FC236}">
                <a16:creationId xmlns:a16="http://schemas.microsoft.com/office/drawing/2014/main" xmlns="" id="{920A4C7D-366B-47CD-8AB4-CBE54B14D446}"/>
              </a:ext>
            </a:extLst>
          </p:cNvPr>
          <p:cNvSpPr/>
          <p:nvPr/>
        </p:nvSpPr>
        <p:spPr>
          <a:xfrm>
            <a:off x="8468327" y="4390282"/>
            <a:ext cx="1337367" cy="645529"/>
          </a:xfrm>
          <a:prstGeom prst="bentUp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accent1">
                  <a:lumMod val="75000"/>
                </a:schemeClr>
              </a:solidFill>
              <a:latin typeface="Myriad Pro" panose="020B0503030403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242067" y="4713046"/>
            <a:ext cx="9957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>
                <a:solidFill>
                  <a:schemeClr val="accent1">
                    <a:lumMod val="75000"/>
                  </a:schemeClr>
                </a:solidFill>
              </a:rPr>
              <a:t>Производство </a:t>
            </a:r>
            <a:endParaRPr lang="ru-RU" sz="1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</a:rPr>
              <a:t>Станок с ЧПУ) </a:t>
            </a:r>
          </a:p>
        </p:txBody>
      </p:sp>
      <p:sp>
        <p:nvSpPr>
          <p:cNvPr id="38" name="Стрелка вправо 37"/>
          <p:cNvSpPr/>
          <p:nvPr/>
        </p:nvSpPr>
        <p:spPr>
          <a:xfrm>
            <a:off x="6270442" y="4797152"/>
            <a:ext cx="789513" cy="31600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" name="Рисунок 38">
            <a:extLst>
              <a:ext uri="{FF2B5EF4-FFF2-40B4-BE49-F238E27FC236}">
                <a16:creationId xmlns:a16="http://schemas.microsoft.com/office/drawing/2014/main" xmlns="" id="{1CA6D871-7647-4330-A02D-81400332EE4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8" t="22461" r="17292"/>
          <a:stretch/>
        </p:blipFill>
        <p:spPr>
          <a:xfrm>
            <a:off x="8766296" y="5317321"/>
            <a:ext cx="1278400" cy="957127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xmlns="" id="{A6F8A3DC-E0BC-49CC-ADE8-CC69754E8AD1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595" y="5231198"/>
            <a:ext cx="1660470" cy="1120960"/>
          </a:xfrm>
          <a:prstGeom prst="rect">
            <a:avLst/>
          </a:prstGeom>
        </p:spPr>
      </p:pic>
      <p:sp>
        <p:nvSpPr>
          <p:cNvPr id="41" name="Стрелка вниз 40"/>
          <p:cNvSpPr/>
          <p:nvPr/>
        </p:nvSpPr>
        <p:spPr>
          <a:xfrm>
            <a:off x="5517914" y="4300925"/>
            <a:ext cx="317833" cy="3541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93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477672" y="570637"/>
            <a:ext cx="8980227" cy="48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206" tIns="43604" rIns="87206" bIns="43604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91273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4125" algn="l"/>
              </a:tabLst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ИСПОЛЬЗОВАНИЕ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АТ В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РЕМОНТЕ И ВОСТАНОВЛЕНИИ ДЕТАЛЕЙ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0FD343BF-25F7-4A2A-AC4E-25BD870C376A}"/>
              </a:ext>
            </a:extLst>
          </p:cNvPr>
          <p:cNvSpPr txBox="1"/>
          <p:nvPr/>
        </p:nvSpPr>
        <p:spPr>
          <a:xfrm>
            <a:off x="3284917" y="2810633"/>
            <a:ext cx="2117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accent5">
                    <a:lumMod val="75000"/>
                  </a:schemeClr>
                </a:solidFill>
                <a:latin typeface="Rosatom" panose="020B0503040504020204"/>
              </a:rPr>
              <a:t>Поврежденная лопатка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B9C3F4C4-1C46-49C4-ABE2-1A35EA2B4363}"/>
              </a:ext>
            </a:extLst>
          </p:cNvPr>
          <p:cNvSpPr txBox="1"/>
          <p:nvPr/>
        </p:nvSpPr>
        <p:spPr>
          <a:xfrm>
            <a:off x="6453269" y="2794125"/>
            <a:ext cx="2276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accent5">
                    <a:lumMod val="75000"/>
                  </a:schemeClr>
                </a:solidFill>
                <a:latin typeface="Rosatom" panose="020B0503040504020204"/>
              </a:rPr>
              <a:t>Восстановленная лопатка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="" xmlns:a16="http://schemas.microsoft.com/office/drawing/2014/main" id="{867B272E-37E7-4676-BBA5-2046856F8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29" y="3086419"/>
            <a:ext cx="7315200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0AA37CC8-5649-4004-8C42-AC341AAD6C5B}"/>
              </a:ext>
            </a:extLst>
          </p:cNvPr>
          <p:cNvSpPr txBox="1"/>
          <p:nvPr/>
        </p:nvSpPr>
        <p:spPr>
          <a:xfrm>
            <a:off x="4077005" y="5129652"/>
            <a:ext cx="3664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accent5">
                    <a:lumMod val="75000"/>
                  </a:schemeClr>
                </a:solidFill>
                <a:latin typeface="Rosatom" panose="020B0503040504020204"/>
              </a:rPr>
              <a:t>Пример восстановления изношенных зубьев колеса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E4FD126D-A656-4C69-ADEA-46FB265BC1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35" t="-878" r="33668" b="878"/>
          <a:stretch/>
        </p:blipFill>
        <p:spPr>
          <a:xfrm rot="187064">
            <a:off x="3562735" y="1416837"/>
            <a:ext cx="1265256" cy="142617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CFE38780-8CE1-4054-AFAC-AC1FB58DE1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725"/>
          <a:stretch/>
        </p:blipFill>
        <p:spPr>
          <a:xfrm>
            <a:off x="6682833" y="1484972"/>
            <a:ext cx="1257732" cy="1382429"/>
          </a:xfrm>
          <a:prstGeom prst="rect">
            <a:avLst/>
          </a:prstGeom>
        </p:spPr>
      </p:pic>
      <p:sp>
        <p:nvSpPr>
          <p:cNvPr id="20" name="Стрелка вправо 19"/>
          <p:cNvSpPr/>
          <p:nvPr/>
        </p:nvSpPr>
        <p:spPr>
          <a:xfrm>
            <a:off x="5085117" y="1922445"/>
            <a:ext cx="144016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AA37CC8-5649-4004-8C42-AC341AAD6C5B}"/>
              </a:ext>
            </a:extLst>
          </p:cNvPr>
          <p:cNvSpPr txBox="1"/>
          <p:nvPr/>
        </p:nvSpPr>
        <p:spPr>
          <a:xfrm>
            <a:off x="1091821" y="5723528"/>
            <a:ext cx="10181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Rosatom" panose="020B0503040504020204"/>
              </a:rPr>
              <a:t>ВАЖНО: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Rosatom" panose="020B0503040504020204"/>
              </a:rPr>
              <a:t>  С помощью АТ можно не только восстановить, но у воссоздать деталь, снятую с производства, в том числе с улучшением технических характеристик.</a:t>
            </a:r>
            <a:endParaRPr lang="ru-RU" sz="1600" dirty="0">
              <a:solidFill>
                <a:schemeClr val="accent5">
                  <a:lumMod val="75000"/>
                </a:schemeClr>
              </a:solidFill>
              <a:latin typeface="Rosatom" panose="020B0503040504020204"/>
            </a:endParaRPr>
          </a:p>
        </p:txBody>
      </p:sp>
    </p:spTree>
    <p:extLst>
      <p:ext uri="{BB962C8B-B14F-4D97-AF65-F5344CB8AC3E}">
        <p14:creationId xmlns:p14="http://schemas.microsoft.com/office/powerpoint/2010/main" val="2839125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39107" y="404664"/>
            <a:ext cx="8053171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206" tIns="43604" rIns="87206" bIns="43604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91273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4125" algn="l"/>
              </a:tabLst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ЗАДАЧИ И ВОЗМОЖНОСТИ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ЦАТ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ea typeface="Rosatom Light" pitchFamily="34" charset="-52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2F72146-C21D-104A-9411-95FBE2946F66}"/>
              </a:ext>
            </a:extLst>
          </p:cNvPr>
          <p:cNvSpPr txBox="1"/>
          <p:nvPr/>
        </p:nvSpPr>
        <p:spPr>
          <a:xfrm>
            <a:off x="539108" y="890378"/>
            <a:ext cx="112158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Теперь чтобы внедрить новые технологии в производство нет необходимости приобретать дорогостоящее оборудование и кардинально пересматривать производственные процессы. Вам достаточно воспользоваться услугами ЦАТ ООО «</a:t>
            </a: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</a:rPr>
              <a:t>Русатом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 – аддитивные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технологии»</a:t>
            </a:r>
          </a:p>
          <a:p>
            <a:pPr algn="just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Мы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являемся общероссийским интегратором в сфере аддитивных технологий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и обеспечим применение для вашего производства любой доступной технологии в сфере аддитивного производства.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2F72146-C21D-104A-9411-95FBE2946F66}"/>
              </a:ext>
            </a:extLst>
          </p:cNvPr>
          <p:cNvSpPr txBox="1"/>
          <p:nvPr/>
        </p:nvSpPr>
        <p:spPr>
          <a:xfrm>
            <a:off x="455861" y="2817040"/>
            <a:ext cx="346428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50" b="1" dirty="0">
                <a:solidFill>
                  <a:schemeClr val="accent5">
                    <a:lumMod val="75000"/>
                  </a:schemeClr>
                </a:solidFill>
              </a:rPr>
              <a:t>Задачи </a:t>
            </a:r>
            <a:r>
              <a:rPr lang="ru-RU" sz="1350" b="1" dirty="0" smtClean="0">
                <a:solidFill>
                  <a:schemeClr val="accent5">
                    <a:lumMod val="75000"/>
                  </a:schemeClr>
                </a:solidFill>
              </a:rPr>
              <a:t>ЦАТ</a:t>
            </a:r>
          </a:p>
          <a:p>
            <a:pPr algn="just"/>
            <a:r>
              <a:rPr lang="ru-RU" sz="1350" dirty="0" smtClean="0">
                <a:solidFill>
                  <a:schemeClr val="tx2">
                    <a:lumMod val="50000"/>
                  </a:schemeClr>
                </a:solidFill>
              </a:rPr>
              <a:t>Серийная </a:t>
            </a:r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печать любых деталей в габаритах:</a:t>
            </a:r>
          </a:p>
          <a:p>
            <a:pPr algn="just"/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Металл </a:t>
            </a:r>
            <a:r>
              <a:rPr lang="ru-RU" sz="1350" dirty="0" smtClean="0">
                <a:solidFill>
                  <a:schemeClr val="tx2">
                    <a:lumMod val="50000"/>
                  </a:schemeClr>
                </a:solidFill>
              </a:rPr>
              <a:t>300х300х300*</a:t>
            </a:r>
            <a:endParaRPr lang="ru-RU" sz="1350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Полиамид 400х400х400</a:t>
            </a:r>
          </a:p>
          <a:p>
            <a:pPr algn="just"/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Пластик 350х350х350</a:t>
            </a:r>
          </a:p>
          <a:p>
            <a:pPr algn="just"/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Фото полимер 500х500х500</a:t>
            </a:r>
          </a:p>
        </p:txBody>
      </p:sp>
      <p:sp>
        <p:nvSpPr>
          <p:cNvPr id="15" name="Right Arrow 7">
            <a:extLst>
              <a:ext uri="{FF2B5EF4-FFF2-40B4-BE49-F238E27FC236}">
                <a16:creationId xmlns:a16="http://schemas.microsoft.com/office/drawing/2014/main" xmlns="" id="{FBA05626-9018-DD4F-9D29-C75A232FDED3}"/>
              </a:ext>
            </a:extLst>
          </p:cNvPr>
          <p:cNvSpPr/>
          <p:nvPr/>
        </p:nvSpPr>
        <p:spPr>
          <a:xfrm rot="5400000">
            <a:off x="5735089" y="4129149"/>
            <a:ext cx="461267" cy="4898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0A4C852-3F75-C148-AE6D-B82AC27C616D}"/>
              </a:ext>
            </a:extLst>
          </p:cNvPr>
          <p:cNvSpPr txBox="1"/>
          <p:nvPr/>
        </p:nvSpPr>
        <p:spPr>
          <a:xfrm>
            <a:off x="3791744" y="2790330"/>
            <a:ext cx="439062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50" b="1" dirty="0" smtClean="0">
                <a:solidFill>
                  <a:schemeClr val="accent5">
                    <a:lumMod val="75000"/>
                  </a:schemeClr>
                </a:solidFill>
              </a:rPr>
              <a:t>Технологии применяемые в типовом </a:t>
            </a:r>
            <a:r>
              <a:rPr lang="ru-RU" sz="1350" b="1" dirty="0">
                <a:solidFill>
                  <a:schemeClr val="accent5">
                    <a:lumMod val="75000"/>
                  </a:schemeClr>
                </a:solidFill>
              </a:rPr>
              <a:t>ЦАТ</a:t>
            </a:r>
          </a:p>
          <a:p>
            <a:pPr algn="ctr"/>
            <a:r>
              <a:rPr lang="en-US" sz="1350" dirty="0">
                <a:solidFill>
                  <a:schemeClr val="tx2">
                    <a:lumMod val="50000"/>
                  </a:schemeClr>
                </a:solidFill>
              </a:rPr>
              <a:t>SLM </a:t>
            </a:r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на </a:t>
            </a:r>
            <a:r>
              <a:rPr lang="ru-RU" sz="1350" dirty="0" smtClean="0">
                <a:solidFill>
                  <a:schemeClr val="tx2">
                    <a:lumMod val="50000"/>
                  </a:schemeClr>
                </a:solidFill>
              </a:rPr>
              <a:t>базе </a:t>
            </a:r>
            <a:r>
              <a:rPr lang="en-US" sz="1350" dirty="0" smtClean="0"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ru-RU" sz="135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принтера</a:t>
            </a:r>
            <a:endParaRPr lang="en-US" sz="135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1350" dirty="0">
                <a:solidFill>
                  <a:schemeClr val="tx2">
                    <a:lumMod val="50000"/>
                  </a:schemeClr>
                </a:solidFill>
              </a:rPr>
              <a:t>SLS </a:t>
            </a:r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на базе </a:t>
            </a:r>
            <a:r>
              <a:rPr lang="en-US" sz="1350" dirty="0" smtClean="0"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ru-RU" sz="135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принтера</a:t>
            </a:r>
            <a:endParaRPr lang="en-US" sz="135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1350" dirty="0">
                <a:solidFill>
                  <a:schemeClr val="tx2">
                    <a:lumMod val="50000"/>
                  </a:schemeClr>
                </a:solidFill>
              </a:rPr>
              <a:t>FDM - 1</a:t>
            </a:r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350" dirty="0" smtClean="0">
                <a:solidFill>
                  <a:schemeClr val="tx2">
                    <a:lumMod val="50000"/>
                  </a:schemeClr>
                </a:solidFill>
              </a:rPr>
              <a:t>принтер </a:t>
            </a:r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под 6 материалов</a:t>
            </a:r>
          </a:p>
          <a:p>
            <a:pPr algn="ctr"/>
            <a:r>
              <a:rPr lang="en-US" sz="1350" dirty="0">
                <a:solidFill>
                  <a:schemeClr val="tx2">
                    <a:lumMod val="50000"/>
                  </a:schemeClr>
                </a:solidFill>
              </a:rPr>
              <a:t>SLA</a:t>
            </a:r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 1 принтер (под все материалы) </a:t>
            </a:r>
            <a:endParaRPr lang="en-US" sz="135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904D9B5-F264-B64D-81BF-911AC80DBFCC}"/>
              </a:ext>
            </a:extLst>
          </p:cNvPr>
          <p:cNvSpPr txBox="1"/>
          <p:nvPr/>
        </p:nvSpPr>
        <p:spPr>
          <a:xfrm>
            <a:off x="8182374" y="2790328"/>
            <a:ext cx="384142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50" b="1" dirty="0">
                <a:solidFill>
                  <a:schemeClr val="accent5">
                    <a:lumMod val="75000"/>
                  </a:schemeClr>
                </a:solidFill>
              </a:rPr>
              <a:t>Материалы ЦАТ</a:t>
            </a:r>
          </a:p>
          <a:p>
            <a:pPr algn="just"/>
            <a:r>
              <a:rPr lang="ru-RU" sz="1350" dirty="0" smtClean="0">
                <a:solidFill>
                  <a:schemeClr val="tx2">
                    <a:lumMod val="50000"/>
                  </a:schemeClr>
                </a:solidFill>
              </a:rPr>
              <a:t>Сталь, титан</a:t>
            </a:r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1350" dirty="0" smtClean="0">
                <a:solidFill>
                  <a:schemeClr val="tx2">
                    <a:lumMod val="50000"/>
                  </a:schemeClr>
                </a:solidFill>
              </a:rPr>
              <a:t>алюминий, кобальтовые сплавы, жаропрочные сплавы, алюминий</a:t>
            </a:r>
            <a:endParaRPr lang="ru-RU" sz="1350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Полиамид, полимер, </a:t>
            </a:r>
            <a:r>
              <a:rPr lang="ru-RU" sz="1350" dirty="0" err="1" smtClean="0">
                <a:solidFill>
                  <a:schemeClr val="tx2">
                    <a:lumMod val="50000"/>
                  </a:schemeClr>
                </a:solidFill>
              </a:rPr>
              <a:t>био</a:t>
            </a:r>
            <a:r>
              <a:rPr lang="ru-RU" sz="1350" dirty="0" smtClean="0">
                <a:solidFill>
                  <a:schemeClr val="tx2">
                    <a:lumMod val="50000"/>
                  </a:schemeClr>
                </a:solidFill>
              </a:rPr>
              <a:t> совместимый полимер</a:t>
            </a:r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, керамика, </a:t>
            </a:r>
          </a:p>
          <a:p>
            <a:pPr algn="just"/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И все перспективные сплавы которые появляются в будущем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6A63EE8-C825-924C-94CA-799466AE1FE3}"/>
              </a:ext>
            </a:extLst>
          </p:cNvPr>
          <p:cNvSpPr txBox="1"/>
          <p:nvPr/>
        </p:nvSpPr>
        <p:spPr>
          <a:xfrm>
            <a:off x="1885268" y="4607122"/>
            <a:ext cx="816090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О</a:t>
            </a:r>
            <a:r>
              <a:rPr lang="ru-RU" sz="1350" dirty="0" smtClean="0">
                <a:solidFill>
                  <a:schemeClr val="tx2">
                    <a:lumMod val="50000"/>
                  </a:schemeClr>
                </a:solidFill>
              </a:rPr>
              <a:t>бработка детали после печати </a:t>
            </a:r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под </a:t>
            </a:r>
            <a:r>
              <a:rPr lang="ru-RU" sz="1350" dirty="0" smtClean="0">
                <a:solidFill>
                  <a:schemeClr val="tx2">
                    <a:lumMod val="50000"/>
                  </a:schemeClr>
                </a:solidFill>
              </a:rPr>
              <a:t>заказчика</a:t>
            </a:r>
            <a:endParaRPr lang="en-US" sz="135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Right Arrow 15">
            <a:extLst>
              <a:ext uri="{FF2B5EF4-FFF2-40B4-BE49-F238E27FC236}">
                <a16:creationId xmlns:a16="http://schemas.microsoft.com/office/drawing/2014/main" xmlns="" id="{54FC94B8-01F8-D941-A30F-751882B1B31E}"/>
              </a:ext>
            </a:extLst>
          </p:cNvPr>
          <p:cNvSpPr/>
          <p:nvPr/>
        </p:nvSpPr>
        <p:spPr>
          <a:xfrm rot="5400000">
            <a:off x="5735088" y="4911424"/>
            <a:ext cx="461267" cy="5319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" name="Picture 2" descr="C:\Users\VSShakurov\Desktop\РЕКЛАМА\Принтер концепт\Корпус 8.32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2" t="10687" r="21052" b="7796"/>
          <a:stretch/>
        </p:blipFill>
        <p:spPr bwMode="auto">
          <a:xfrm>
            <a:off x="719402" y="4336906"/>
            <a:ext cx="2612889" cy="158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449" y="4493484"/>
            <a:ext cx="2958948" cy="149185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6F9CBF43-CABF-6545-B49A-9F1777366999}"/>
              </a:ext>
            </a:extLst>
          </p:cNvPr>
          <p:cNvSpPr txBox="1"/>
          <p:nvPr/>
        </p:nvSpPr>
        <p:spPr>
          <a:xfrm>
            <a:off x="4847862" y="5444410"/>
            <a:ext cx="25592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50" dirty="0">
                <a:solidFill>
                  <a:schemeClr val="tx2">
                    <a:lumMod val="50000"/>
                  </a:schemeClr>
                </a:solidFill>
              </a:rPr>
              <a:t>Поставка </a:t>
            </a:r>
            <a:r>
              <a:rPr lang="ru-RU" sz="1350" dirty="0" smtClean="0">
                <a:solidFill>
                  <a:schemeClr val="tx2">
                    <a:lumMod val="50000"/>
                  </a:schemeClr>
                </a:solidFill>
              </a:rPr>
              <a:t>заказчику</a:t>
            </a:r>
            <a:endParaRPr lang="en-US" sz="135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0A4C852-3F75-C148-AE6D-B82AC27C616D}"/>
              </a:ext>
            </a:extLst>
          </p:cNvPr>
          <p:cNvSpPr txBox="1"/>
          <p:nvPr/>
        </p:nvSpPr>
        <p:spPr>
          <a:xfrm>
            <a:off x="455861" y="6166017"/>
            <a:ext cx="113515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accent5">
                    <a:lumMod val="75000"/>
                  </a:schemeClr>
                </a:solidFill>
              </a:rPr>
              <a:t>*В дальнейшем будет доступна серийная печать любых деталей металлом в габаритах 600*600*600 В настоящий момент ведется опытная разработка</a:t>
            </a:r>
            <a:r>
              <a:rPr lang="en-US" sz="11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100" dirty="0">
                <a:solidFill>
                  <a:schemeClr val="accent5">
                    <a:lumMod val="75000"/>
                  </a:schemeClr>
                </a:solidFill>
              </a:rPr>
              <a:t>принтера </a:t>
            </a:r>
            <a:r>
              <a:rPr lang="en-US" sz="1100" dirty="0" err="1" smtClean="0">
                <a:solidFill>
                  <a:schemeClr val="accent5">
                    <a:lumMod val="75000"/>
                  </a:schemeClr>
                </a:solidFill>
              </a:rPr>
              <a:t>RusMelt</a:t>
            </a:r>
            <a:r>
              <a:rPr lang="en-US" sz="1100" dirty="0" smtClean="0">
                <a:solidFill>
                  <a:schemeClr val="accent5">
                    <a:lumMod val="75000"/>
                  </a:schemeClr>
                </a:solidFill>
              </a:rPr>
              <a:t> 600M</a:t>
            </a:r>
            <a:r>
              <a:rPr lang="ru-RU" sz="1100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endParaRPr 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10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31370" y="328782"/>
            <a:ext cx="9201204" cy="795962"/>
          </a:xfrm>
          <a:prstGeom prst="rect">
            <a:avLst/>
          </a:prstGeom>
        </p:spPr>
        <p:txBody>
          <a:bodyPr vert="horz" lIns="208800" tIns="72000" rIns="238502" bIns="119252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ТИПОВОЕ ОБОРУДОВАНИЕ ЦАТ</a:t>
            </a:r>
          </a:p>
        </p:txBody>
      </p:sp>
      <p:pic>
        <p:nvPicPr>
          <p:cNvPr id="3" name="Picture 3" descr="Z:\3d_printer_farsoon_fs271m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2" t="18773" r="16158" b="19094"/>
          <a:stretch/>
        </p:blipFill>
        <p:spPr bwMode="auto">
          <a:xfrm>
            <a:off x="3989435" y="1898337"/>
            <a:ext cx="1873300" cy="1283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VSShakurov\Desktop\РЕКЛАМА\Рендеры сентябрь\Без теней 24 сент\300М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8" r="22310" b="7613"/>
          <a:stretch/>
        </p:blipFill>
        <p:spPr bwMode="auto">
          <a:xfrm>
            <a:off x="846712" y="1756004"/>
            <a:ext cx="1894429" cy="152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Z:\UnionTech-PILOT-450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4" r="26920"/>
          <a:stretch/>
        </p:blipFill>
        <p:spPr bwMode="auto">
          <a:xfrm>
            <a:off x="6642380" y="1761864"/>
            <a:ext cx="1237747" cy="152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Z:\Enclosed-Laser-Engraving-FDM-Desktop-3D-Printer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" t="29400" r="33800" b="8000"/>
          <a:stretch/>
        </p:blipFill>
        <p:spPr bwMode="auto">
          <a:xfrm>
            <a:off x="9470096" y="2286531"/>
            <a:ext cx="969453" cy="75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655" y="1572413"/>
            <a:ext cx="28715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SLM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-принтеры</a:t>
            </a:r>
            <a:endParaRPr lang="ru-RU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97121" y="1552308"/>
            <a:ext cx="28715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SLS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-принтеры</a:t>
            </a:r>
            <a:endParaRPr lang="ru-RU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60963" y="1576166"/>
            <a:ext cx="27843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SLA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-принтеры</a:t>
            </a:r>
            <a:endParaRPr lang="ru-RU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50944" y="1569749"/>
            <a:ext cx="14077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FDM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-принтеры </a:t>
            </a:r>
            <a:endParaRPr lang="ru-RU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21102" y="1002214"/>
            <a:ext cx="24851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ru-RU" sz="1600" b="1" u="sng" kern="0" dirty="0">
                <a:solidFill>
                  <a:schemeClr val="accent5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3</a:t>
            </a:r>
            <a:r>
              <a:rPr lang="en-US" sz="1600" b="1" u="sng" kern="0" dirty="0">
                <a:solidFill>
                  <a:schemeClr val="accent5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D-</a:t>
            </a:r>
            <a:r>
              <a:rPr lang="ru-RU" sz="1600" b="1" u="sng" kern="0" dirty="0">
                <a:solidFill>
                  <a:schemeClr val="accent5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принтеры</a:t>
            </a:r>
            <a:endParaRPr lang="ru-RU" sz="1600" b="1" u="sng" dirty="0">
              <a:solidFill>
                <a:schemeClr val="accent5">
                  <a:lumMod val="75000"/>
                </a:schemeClr>
              </a:solidFill>
              <a:latin typeface="Rosatom" panose="020B0503040504020204" pitchFamily="34" charset="-52"/>
              <a:ea typeface="Rosatom" panose="020B0503040504020204" pitchFamily="34" charset="-5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45463" y="2346801"/>
            <a:ext cx="144016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fontAlgn="b">
              <a:defRPr b="1" kern="0">
                <a:solidFill>
                  <a:srgbClr val="002060"/>
                </a:solidFill>
                <a:latin typeface="Rosatom" panose="020B0503040504020204" pitchFamily="34" charset="-52"/>
                <a:ea typeface="Rosatom" panose="020B0503040504020204" pitchFamily="34" charset="-52"/>
              </a:defRPr>
            </a:lvl1pPr>
          </a:lstStyle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х1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421571" y="2347569"/>
            <a:ext cx="144016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fontAlgn="b">
              <a:defRPr b="1" kern="0">
                <a:solidFill>
                  <a:srgbClr val="002060"/>
                </a:solidFill>
                <a:latin typeface="Rosatom" panose="020B0503040504020204" pitchFamily="34" charset="-52"/>
                <a:ea typeface="Rosatom" panose="020B0503040504020204" pitchFamily="34" charset="-52"/>
              </a:defRPr>
            </a:lvl1pPr>
          </a:lstStyle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х1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38765" y="2366861"/>
            <a:ext cx="144016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fontAlgn="b">
              <a:defRPr b="1" kern="0">
                <a:solidFill>
                  <a:srgbClr val="002060"/>
                </a:solidFill>
                <a:latin typeface="Rosatom" panose="020B0503040504020204" pitchFamily="34" charset="-52"/>
                <a:ea typeface="Rosatom" panose="020B0503040504020204" pitchFamily="34" charset="-52"/>
              </a:defRPr>
            </a:lvl1pPr>
          </a:lstStyle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х1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922047" y="4682253"/>
            <a:ext cx="71205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Ручные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271804" y="4682254"/>
            <a:ext cx="12282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Стационарные</a:t>
            </a:r>
          </a:p>
        </p:txBody>
      </p:sp>
      <p:pic>
        <p:nvPicPr>
          <p:cNvPr id="17" name="Picture 7" descr="Z:\82cacad0d289797b7378652409a29d73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97" r="35906"/>
          <a:stretch/>
        </p:blipFill>
        <p:spPr bwMode="auto">
          <a:xfrm>
            <a:off x="1106270" y="5103061"/>
            <a:ext cx="615357" cy="721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Z:\d2eebfcada7266adc3bfaafa71a4847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728" y="5003024"/>
            <a:ext cx="887267" cy="96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93868" y="6053226"/>
            <a:ext cx="144016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fontAlgn="b">
              <a:defRPr b="1" kern="0">
                <a:solidFill>
                  <a:srgbClr val="002060"/>
                </a:solidFill>
                <a:latin typeface="Rosatom" panose="020B0503040504020204" pitchFamily="34" charset="-52"/>
                <a:ea typeface="Rosatom" panose="020B0503040504020204" pitchFamily="34" charset="-52"/>
              </a:defRPr>
            </a:lvl1pPr>
          </a:lstStyle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х1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97281" y="6027684"/>
            <a:ext cx="144016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fontAlgn="b">
              <a:defRPr b="1" kern="0">
                <a:solidFill>
                  <a:srgbClr val="002060"/>
                </a:solidFill>
                <a:latin typeface="Rosatom" panose="020B0503040504020204" pitchFamily="34" charset="-52"/>
                <a:ea typeface="Rosatom" panose="020B0503040504020204" pitchFamily="34" charset="-52"/>
              </a:defRPr>
            </a:lvl1pPr>
          </a:lstStyle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х1</a:t>
            </a:r>
          </a:p>
        </p:txBody>
      </p:sp>
      <p:pic>
        <p:nvPicPr>
          <p:cNvPr id="21" name="Picture 10" descr="Z:\VKK-bogie-hearth-furnace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47"/>
          <a:stretch/>
        </p:blipFill>
        <p:spPr bwMode="auto">
          <a:xfrm>
            <a:off x="7621195" y="4877323"/>
            <a:ext cx="1891811" cy="104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Z:\big_hirtenberger_h3000.pn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3" r="20589"/>
          <a:stretch/>
        </p:blipFill>
        <p:spPr bwMode="auto">
          <a:xfrm>
            <a:off x="5787337" y="5136145"/>
            <a:ext cx="1628539" cy="80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5461885" y="4219307"/>
            <a:ext cx="58024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ru-RU" sz="1600" b="1" u="sng" kern="0" dirty="0">
                <a:solidFill>
                  <a:schemeClr val="accent5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Оборудование для </a:t>
            </a:r>
            <a:r>
              <a:rPr lang="ru-RU" sz="1600" b="1" u="sng" kern="0" dirty="0" smtClean="0">
                <a:solidFill>
                  <a:schemeClr val="accent5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постобработки*</a:t>
            </a:r>
            <a:endParaRPr lang="ru-RU" sz="1600" b="1" u="sng" kern="0" dirty="0">
              <a:solidFill>
                <a:schemeClr val="accent5">
                  <a:lumMod val="75000"/>
                </a:schemeClr>
              </a:solidFill>
              <a:latin typeface="Rosatom" panose="020B0503040504020204" pitchFamily="34" charset="-52"/>
              <a:ea typeface="Rosatom" panose="020B0503040504020204" pitchFamily="34" charset="-52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00908" y="4242574"/>
            <a:ext cx="20672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ru-RU" sz="1600" b="1" u="sng" kern="0" dirty="0">
                <a:solidFill>
                  <a:schemeClr val="accent5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3</a:t>
            </a:r>
            <a:r>
              <a:rPr lang="en-US" sz="1600" b="1" u="sng" kern="0" dirty="0">
                <a:solidFill>
                  <a:schemeClr val="accent5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D</a:t>
            </a:r>
            <a:r>
              <a:rPr lang="ru-RU" sz="1600" b="1" u="sng" kern="0" dirty="0">
                <a:solidFill>
                  <a:schemeClr val="accent5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-сканеры</a:t>
            </a:r>
          </a:p>
        </p:txBody>
      </p:sp>
      <p:pic>
        <p:nvPicPr>
          <p:cNvPr id="25" name="Picture 13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6" t="15537" r="3175" b="12663"/>
          <a:stretch/>
        </p:blipFill>
        <p:spPr bwMode="auto">
          <a:xfrm>
            <a:off x="9632575" y="5136145"/>
            <a:ext cx="1495660" cy="787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5335771" y="4589738"/>
            <a:ext cx="226459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ru-RU" sz="10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Система постобработки 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/>
            </a:r>
            <a:br>
              <a:rPr lang="en-US" sz="10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</a:br>
            <a:r>
              <a:rPr lang="ru-RU" sz="10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после 3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D-</a:t>
            </a:r>
            <a:r>
              <a:rPr lang="ru-RU" sz="10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печати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664440" y="4589738"/>
            <a:ext cx="15215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0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Печь </a:t>
            </a:r>
            <a:br>
              <a:rPr lang="ru-RU" sz="10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</a:br>
            <a:r>
              <a:rPr lang="ru-RU" sz="10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для термообработки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9517731" y="4589738"/>
            <a:ext cx="150073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Электроэрозионная </a:t>
            </a:r>
          </a:p>
          <a:p>
            <a:pPr algn="ctr" fontAlgn="b"/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или ленточная </a:t>
            </a:r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 </a:t>
            </a:r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 </a:t>
            </a:r>
            <a:r>
              <a:rPr lang="ru-RU" sz="10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/>
            </a:r>
            <a:br>
              <a:rPr lang="ru-RU" sz="10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</a:br>
            <a:r>
              <a:rPr lang="ru-RU" sz="10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обработка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881527" y="6029898"/>
            <a:ext cx="144016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fontAlgn="b">
              <a:defRPr b="1" kern="0">
                <a:solidFill>
                  <a:srgbClr val="002060"/>
                </a:solidFill>
                <a:latin typeface="Rosatom" panose="020B0503040504020204" pitchFamily="34" charset="-52"/>
                <a:ea typeface="Rosatom" panose="020B0503040504020204" pitchFamily="34" charset="-52"/>
              </a:defRPr>
            </a:lvl1pPr>
          </a:lstStyle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х1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847020" y="6029898"/>
            <a:ext cx="144016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fontAlgn="b">
              <a:defRPr b="1" kern="0">
                <a:solidFill>
                  <a:srgbClr val="002060"/>
                </a:solidFill>
                <a:latin typeface="Rosatom" panose="020B0503040504020204" pitchFamily="34" charset="-52"/>
                <a:ea typeface="Rosatom" panose="020B0503040504020204" pitchFamily="34" charset="-52"/>
              </a:defRPr>
            </a:lvl1pPr>
          </a:lstStyle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х1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660324" y="6029898"/>
            <a:ext cx="144016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fontAlgn="b">
              <a:defRPr b="1" kern="0">
                <a:solidFill>
                  <a:srgbClr val="002060"/>
                </a:solidFill>
                <a:latin typeface="Rosatom" panose="020B0503040504020204" pitchFamily="34" charset="-52"/>
                <a:ea typeface="Rosatom" panose="020B0503040504020204" pitchFamily="34" charset="-52"/>
              </a:defRPr>
            </a:lvl1pPr>
          </a:lstStyle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х1</a:t>
            </a:r>
          </a:p>
        </p:txBody>
      </p:sp>
      <p:sp>
        <p:nvSpPr>
          <p:cNvPr id="32" name="Прямоугольник 5">
            <a:extLst>
              <a:ext uri="{FF2B5EF4-FFF2-40B4-BE49-F238E27FC236}">
                <a16:creationId xmlns:a16="http://schemas.microsoft.com/office/drawing/2014/main" xmlns="" id="{8129E3A6-25FE-5D48-85A7-04989191E814}"/>
              </a:ext>
            </a:extLst>
          </p:cNvPr>
          <p:cNvSpPr/>
          <p:nvPr/>
        </p:nvSpPr>
        <p:spPr>
          <a:xfrm>
            <a:off x="439793" y="3350961"/>
            <a:ext cx="28715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Материалы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:</a:t>
            </a:r>
          </a:p>
          <a:p>
            <a:pPr algn="ctr"/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</a:rPr>
              <a:t>Сталь,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</a:rPr>
              <a:t>In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</a:rPr>
              <a:t>, алюминий, титан, медь, 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</a:rPr>
              <a:t>бронза и др.</a:t>
            </a:r>
            <a:endParaRPr lang="ru-RU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" name="Прямоугольник 5">
            <a:extLst>
              <a:ext uri="{FF2B5EF4-FFF2-40B4-BE49-F238E27FC236}">
                <a16:creationId xmlns:a16="http://schemas.microsoft.com/office/drawing/2014/main" xmlns="" id="{8F9BFEA1-34B8-164C-A529-6B2AB3FC9CE8}"/>
              </a:ext>
            </a:extLst>
          </p:cNvPr>
          <p:cNvSpPr/>
          <p:nvPr/>
        </p:nvSpPr>
        <p:spPr>
          <a:xfrm>
            <a:off x="8607378" y="3284627"/>
            <a:ext cx="28715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Материалы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: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 </a:t>
            </a:r>
          </a:p>
          <a:p>
            <a:pPr algn="ctr"/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PLA 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пластик, гипс,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ABS 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пластик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Rosatom" panose="020B0503040504020204" pitchFamily="34" charset="-52"/>
              <a:ea typeface="Rosatom" panose="020B0503040504020204" pitchFamily="34" charset="-52"/>
            </a:endParaRPr>
          </a:p>
        </p:txBody>
      </p:sp>
      <p:sp>
        <p:nvSpPr>
          <p:cNvPr id="34" name="Прямоугольник 5">
            <a:extLst>
              <a:ext uri="{FF2B5EF4-FFF2-40B4-BE49-F238E27FC236}">
                <a16:creationId xmlns:a16="http://schemas.microsoft.com/office/drawing/2014/main" xmlns="" id="{A05328FE-E989-AD41-B855-C5D476169D51}"/>
              </a:ext>
            </a:extLst>
          </p:cNvPr>
          <p:cNvSpPr/>
          <p:nvPr/>
        </p:nvSpPr>
        <p:spPr>
          <a:xfrm>
            <a:off x="5963669" y="3278939"/>
            <a:ext cx="28715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Материалы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: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 </a:t>
            </a:r>
          </a:p>
          <a:p>
            <a:pPr algn="ctr"/>
            <a:r>
              <a:rPr lang="ru-RU" sz="1200" dirty="0" err="1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Фотоортвержаемый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 </a:t>
            </a:r>
          </a:p>
          <a:p>
            <a:pPr algn="ctr"/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полимер</a:t>
            </a:r>
          </a:p>
        </p:txBody>
      </p:sp>
      <p:sp>
        <p:nvSpPr>
          <p:cNvPr id="35" name="Прямоугольник 5">
            <a:extLst>
              <a:ext uri="{FF2B5EF4-FFF2-40B4-BE49-F238E27FC236}">
                <a16:creationId xmlns:a16="http://schemas.microsoft.com/office/drawing/2014/main" xmlns="" id="{080249BD-7896-884F-B572-9B26115F45CF}"/>
              </a:ext>
            </a:extLst>
          </p:cNvPr>
          <p:cNvSpPr/>
          <p:nvPr/>
        </p:nvSpPr>
        <p:spPr>
          <a:xfrm>
            <a:off x="3330705" y="3350424"/>
            <a:ext cx="28715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Материалы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: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 </a:t>
            </a:r>
          </a:p>
          <a:p>
            <a:pPr algn="ctr"/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Полиамид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PA1, PA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2200</a:t>
            </a:r>
          </a:p>
        </p:txBody>
      </p:sp>
      <p:sp>
        <p:nvSpPr>
          <p:cNvPr id="36" name="Rounded Rectangle 1">
            <a:extLst>
              <a:ext uri="{FF2B5EF4-FFF2-40B4-BE49-F238E27FC236}">
                <a16:creationId xmlns:a16="http://schemas.microsoft.com/office/drawing/2014/main" xmlns="" id="{46563414-3F92-FB43-A5B9-033D211EADDA}"/>
              </a:ext>
            </a:extLst>
          </p:cNvPr>
          <p:cNvSpPr/>
          <p:nvPr/>
        </p:nvSpPr>
        <p:spPr>
          <a:xfrm>
            <a:off x="3560995" y="1487527"/>
            <a:ext cx="5084277" cy="2449119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51654" y="6369488"/>
            <a:ext cx="1131695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* Детальный перечень оборудования, зависит от потребностей рынка</a:t>
            </a:r>
          </a:p>
        </p:txBody>
      </p:sp>
    </p:spTree>
    <p:extLst>
      <p:ext uri="{BB962C8B-B14F-4D97-AF65-F5344CB8AC3E}">
        <p14:creationId xmlns:p14="http://schemas.microsoft.com/office/powerpoint/2010/main" val="9798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1108</Words>
  <Application>Microsoft Office PowerPoint</Application>
  <PresentationFormat>Произвольный</PresentationFormat>
  <Paragraphs>238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Индустриальные эффекты аддитивных технологий для предприятия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Зубарев Кирилл Ильич</cp:lastModifiedBy>
  <cp:revision>7</cp:revision>
  <dcterms:created xsi:type="dcterms:W3CDTF">2020-10-19T07:13:26Z</dcterms:created>
  <dcterms:modified xsi:type="dcterms:W3CDTF">2021-03-02T03:29:40Z</dcterms:modified>
</cp:coreProperties>
</file>